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79" r:id="rId11"/>
    <p:sldId id="264" r:id="rId12"/>
    <p:sldId id="265" r:id="rId13"/>
    <p:sldId id="280" r:id="rId14"/>
    <p:sldId id="266" r:id="rId15"/>
    <p:sldId id="267" r:id="rId16"/>
    <p:sldId id="268" r:id="rId17"/>
    <p:sldId id="270" r:id="rId18"/>
    <p:sldId id="272" r:id="rId19"/>
    <p:sldId id="281" r:id="rId2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DA791-6ACA-48B4-98AB-1457137F20E9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de-DE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3E1A15-97CD-4733-A7B9-E66221E8E46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973344-F549-499F-8DBA-D5A6C6487C92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3254ED-A7EF-4A44-863D-9EAFFDCF1819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679D26-BADC-4201-B26E-B5BE712B09FA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B70005-9242-4EFF-B994-E251A38C516C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40FB2E-B596-475B-8227-F3AB31F3359B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69ACEC-9800-4FA2-9786-1AED6913CB90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8C1189-ADE3-47DF-BC0C-CA4039961A01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FAEAA7-01FF-44D9-89AA-7170076FB91F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CA10D6-1080-41B0-8C77-DD7A775A866E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C6A12A-588D-4EE9-9860-B5140B33A8E5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9028A2-7F8F-43E3-8CF3-35B512E5A687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8859ED-CA4B-4D73-A368-2707E1B4A13A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BC9F25-1820-468D-8654-EC0915F08FBF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87D9D6-524A-4BCB-911E-F4A4C23DF176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F7C93D-4B6C-471C-89E3-1319640A8372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E1BAF0-834B-407D-AD57-C8F85C022E47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643200-DEF2-4294-9E70-16E807787176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3E76AA-FF1E-4683-A08B-7718BAC5CEBC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DEA4-5780-40F5-A954-F31DA6ABE968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E571F-BCCE-4C82-99A9-47AC3998E68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81952-511E-41D5-9F2B-E2135BC759A8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0E967-157A-459A-9BB3-2806EE4C7A8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6EA76-CF90-41DB-BB63-E8F6BD894D32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4DBFA-0403-450E-A356-D59083151F3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6F4D2-0F2D-45C2-AF0E-7EB54ED2F5E2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EFC25-F214-46C7-855E-EA035E6F2CD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4A9D6-2632-4B52-ADF7-CE3BC60F663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A95D9-5C8A-4975-B400-33897443ECBD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8F53D-822D-4D0B-A24D-2C226C91AD70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DE910-24DE-48D6-875C-5A2FB7AAB8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C4D18-B766-446F-AD85-AB3CD297C1A2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33D67-578F-4128-AACE-5BB8E3D9A98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9260-EDD0-4505-84AC-E4D6997C2069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45FA-B600-40A6-B965-3B30D4A7440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515C-B009-4F4C-945C-9CAE82E63DC1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A2844-8183-4281-B782-860DFCB851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AF25C-D6C0-46EA-A96F-5B985D088B2E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F84CF-FC34-4E8A-ACAD-523645E60B0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2D75F-FA43-4CCE-9615-8BEEF576D6D4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2A94-CB35-4D16-95D2-930DF90C19C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CE8C10-0331-45B2-856C-05A09061693A}" type="datetimeFigureOut">
              <a:rPr lang="de-DE"/>
              <a:pPr>
                <a:defRPr/>
              </a:pPr>
              <a:t>26.02.2015</a:t>
            </a:fld>
            <a:endParaRPr lang="de-DE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56FB03-930F-4801-8386-1B4B988F727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13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…Память в сердце стучит …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Их безгрешные души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Забыть мы не в праве ,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Сколько бы лет не прошло..</a:t>
            </a:r>
            <a:endParaRPr lang="de-DE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de-DE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err="1" smtClean="0"/>
              <a:t>Это</a:t>
            </a:r>
            <a:r>
              <a:rPr lang="de-DE" smtClean="0"/>
              <a:t> </a:t>
            </a:r>
            <a:r>
              <a:rPr lang="de-DE" err="1" smtClean="0"/>
              <a:t>скорбное</a:t>
            </a:r>
            <a:r>
              <a:rPr lang="de-DE" smtClean="0"/>
              <a:t> </a:t>
            </a:r>
            <a:r>
              <a:rPr lang="de-DE" err="1" smtClean="0"/>
              <a:t>слово</a:t>
            </a:r>
            <a:r>
              <a:rPr lang="de-DE" smtClean="0"/>
              <a:t> «</a:t>
            </a:r>
            <a:r>
              <a:rPr lang="de-DE" err="1" smtClean="0"/>
              <a:t>Лычково</a:t>
            </a:r>
            <a:r>
              <a:rPr lang="de-DE" smtClean="0"/>
              <a:t>»</a:t>
            </a:r>
            <a:br>
              <a:rPr lang="de-DE" smtClean="0"/>
            </a:b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err="1" smtClean="0"/>
              <a:t>Лычково</a:t>
            </a:r>
            <a:r>
              <a:rPr lang="ru-RU" dirty="0" smtClean="0"/>
              <a:t>!</a:t>
            </a:r>
            <a:endParaRPr lang="de-DE" dirty="0"/>
          </a:p>
        </p:txBody>
      </p:sp>
      <p:sp>
        <p:nvSpPr>
          <p:cNvPr id="6147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i="1" smtClean="0"/>
              <a:t>Летом 1941 года на</a:t>
            </a:r>
            <a:r>
              <a:rPr lang="de-DE" i="1" smtClean="0"/>
              <a:t> </a:t>
            </a:r>
            <a:r>
              <a:rPr lang="ru-RU" i="1" smtClean="0"/>
              <a:t>маленькой железнодорожной станции Лычково Демянского района Новгородской области разыгралась трагедия, эхо которой живо в</a:t>
            </a:r>
            <a:r>
              <a:rPr lang="de-DE" i="1" smtClean="0"/>
              <a:t> </a:t>
            </a:r>
            <a:r>
              <a:rPr lang="ru-RU" i="1" smtClean="0"/>
              <a:t>людской памяти до</a:t>
            </a:r>
            <a:r>
              <a:rPr lang="de-DE" i="1" smtClean="0"/>
              <a:t> </a:t>
            </a:r>
            <a:r>
              <a:rPr lang="ru-RU" i="1" smtClean="0"/>
              <a:t>сих пор.</a:t>
            </a:r>
            <a:endParaRPr lang="de-DE" smtClean="0"/>
          </a:p>
          <a:p>
            <a:pPr eaLnBrk="1" hangingPunct="1"/>
            <a:endParaRPr lang="de-DE" smtClean="0"/>
          </a:p>
        </p:txBody>
      </p:sp>
      <p:pic>
        <p:nvPicPr>
          <p:cNvPr id="1026" name="Picture 2" descr="C:\Users\123\Desktop\другое\IMG_302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3797" b="3797"/>
          <a:stretch>
            <a:fillRect/>
          </a:stretch>
        </p:blipFill>
        <p:spPr>
          <a:xfrm>
            <a:off x="357158" y="714356"/>
            <a:ext cx="6072230" cy="556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defRPr/>
            </a:pPr>
            <a:r>
              <a:rPr lang="ru-RU" dirty="0" smtClean="0"/>
              <a:t>В небольшом поселке </a:t>
            </a:r>
            <a:r>
              <a:rPr lang="ru-RU" dirty="0" err="1" smtClean="0"/>
              <a:t>Лычково</a:t>
            </a:r>
            <a:r>
              <a:rPr lang="ru-RU" dirty="0" smtClean="0"/>
              <a:t> Новгородской области есть безымянная братская могила времен Великой Отечественной войны… Одна из многих в России… Одна из самых трагичных, потому что это детская могила... </a:t>
            </a:r>
            <a:endParaRPr lang="de-DE" dirty="0" smtClean="0"/>
          </a:p>
          <a:p>
            <a:pPr eaLnBrk="1" fontAlgn="auto" hangingPunct="1">
              <a:defRPr/>
            </a:pPr>
            <a:endParaRPr lang="de-DE" dirty="0"/>
          </a:p>
        </p:txBody>
      </p:sp>
      <p:pic>
        <p:nvPicPr>
          <p:cNvPr id="2054" name="Picture 6" descr="C:\Users\123\Pictures\для школы\IMG_046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13909" r="13909"/>
          <a:stretch>
            <a:fillRect/>
          </a:stretch>
        </p:blipFill>
        <p:spPr>
          <a:xfrm>
            <a:off x="500034" y="500042"/>
            <a:ext cx="6019800" cy="556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195" name="Содержимое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В самом начале Великой Отечественной войны, в июле 1941 года, из Ленинграда началась эвакуация мирного населения. В первую очередь в тыл отправлялись дети. </a:t>
            </a:r>
            <a:endParaRPr lang="de-DE" dirty="0" smtClean="0"/>
          </a:p>
        </p:txBody>
      </p:sp>
      <p:pic>
        <p:nvPicPr>
          <p:cNvPr id="15362" name="Picture 2" descr="C:\Users\123\Pictures\для школы\3a7914b278e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5464" r="5464"/>
          <a:stretch>
            <a:fillRect/>
          </a:stretch>
        </p:blipFill>
        <p:spPr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9219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6629400" y="1214438"/>
            <a:ext cx="2057400" cy="4805362"/>
          </a:xfrm>
        </p:spPr>
        <p:txBody>
          <a:bodyPr/>
          <a:lstStyle/>
          <a:p>
            <a:pPr eaLnBrk="1" hangingPunct="1"/>
            <a:r>
              <a:rPr lang="ru-RU" sz="1400" dirty="0" smtClean="0"/>
              <a:t>Никто не мог тогда предусмотреть ход военных действий... Детей вывозили из Ленинграда, чтобы спасти, подальше от смерти и страданий. Оказалось, их везли прямо навстречу войне. На станции </a:t>
            </a:r>
            <a:r>
              <a:rPr lang="ru-RU" sz="1400" dirty="0" err="1" smtClean="0"/>
              <a:t>Лычково</a:t>
            </a:r>
            <a:r>
              <a:rPr lang="ru-RU" sz="1400" dirty="0" smtClean="0"/>
              <a:t> самолеты фашистов разбомбили эшелон из 12 вагонов. Летом 41-го погибли сотни невинных малышей. Кто они? Их имена неизвестны. </a:t>
            </a:r>
            <a:r>
              <a:rPr lang="de-DE" sz="1400" dirty="0" err="1" smtClean="0"/>
              <a:t>Ищут</a:t>
            </a:r>
            <a:r>
              <a:rPr lang="de-DE" sz="1400" dirty="0" smtClean="0"/>
              <a:t> </a:t>
            </a:r>
            <a:r>
              <a:rPr lang="de-DE" sz="1400" dirty="0" err="1" smtClean="0"/>
              <a:t>ли</a:t>
            </a:r>
            <a:r>
              <a:rPr lang="de-DE" sz="1400" dirty="0" smtClean="0"/>
              <a:t> </a:t>
            </a:r>
            <a:r>
              <a:rPr lang="de-DE" sz="1400" dirty="0" err="1" smtClean="0"/>
              <a:t>их</a:t>
            </a:r>
            <a:r>
              <a:rPr lang="de-DE" sz="1400" dirty="0" smtClean="0"/>
              <a:t> </a:t>
            </a:r>
            <a:r>
              <a:rPr lang="de-DE" sz="1400" dirty="0" err="1" smtClean="0"/>
              <a:t>родные</a:t>
            </a:r>
            <a:r>
              <a:rPr lang="de-DE" sz="1400" dirty="0" smtClean="0"/>
              <a:t>? </a:t>
            </a:r>
            <a:r>
              <a:rPr lang="de-DE" sz="1400" dirty="0" err="1" smtClean="0"/>
              <a:t>Трудно</a:t>
            </a:r>
            <a:r>
              <a:rPr lang="de-DE" sz="1400" dirty="0" smtClean="0"/>
              <a:t> </a:t>
            </a:r>
            <a:r>
              <a:rPr lang="de-DE" sz="1400" dirty="0" err="1" smtClean="0"/>
              <a:t>ответить</a:t>
            </a:r>
            <a:r>
              <a:rPr lang="de-DE" sz="1400" dirty="0" smtClean="0"/>
              <a:t> </a:t>
            </a:r>
            <a:r>
              <a:rPr lang="de-DE" sz="1400" dirty="0" err="1" smtClean="0"/>
              <a:t>на</a:t>
            </a:r>
            <a:r>
              <a:rPr lang="de-DE" sz="1400" dirty="0" smtClean="0"/>
              <a:t> </a:t>
            </a:r>
            <a:r>
              <a:rPr lang="de-DE" sz="1400" dirty="0" err="1" smtClean="0"/>
              <a:t>эти</a:t>
            </a:r>
            <a:r>
              <a:rPr lang="de-DE" sz="1400" dirty="0" smtClean="0"/>
              <a:t> </a:t>
            </a:r>
            <a:r>
              <a:rPr lang="de-DE" sz="1400" dirty="0" err="1" smtClean="0"/>
              <a:t>вопросы</a:t>
            </a:r>
            <a:r>
              <a:rPr lang="de-DE" sz="1400" dirty="0" smtClean="0"/>
              <a:t>… </a:t>
            </a:r>
          </a:p>
          <a:p>
            <a:pPr eaLnBrk="1" hangingPunct="1"/>
            <a:endParaRPr lang="de-DE" sz="1400" dirty="0" smtClean="0"/>
          </a:p>
        </p:txBody>
      </p:sp>
      <p:pic>
        <p:nvPicPr>
          <p:cNvPr id="16386" name="Picture 2" descr="C:\Users\123\Pictures\для школы\otpr_lych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9418" r="9418"/>
          <a:stretch>
            <a:fillRect/>
          </a:stretch>
        </p:blipFill>
        <p:spPr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4"/>
          <p:cNvSpPr>
            <a:spLocks noChangeArrowheads="1"/>
          </p:cNvSpPr>
          <p:nvPr/>
        </p:nvSpPr>
        <p:spPr bwMode="auto">
          <a:xfrm rot="-528610">
            <a:off x="3808413" y="4837113"/>
            <a:ext cx="567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pic>
        <p:nvPicPr>
          <p:cNvPr id="1026" name="Picture 2" descr="C:\Users\123\Pictures\для школы\1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9151">
            <a:off x="541338" y="188913"/>
            <a:ext cx="6024562" cy="371475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0244" name="Picture 3" descr="C:\Users\123\Pictures\для школы\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47231">
            <a:off x="4873625" y="3122613"/>
            <a:ext cx="4303713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Прямоугольник 6"/>
          <p:cNvSpPr>
            <a:spLocks noChangeArrowheads="1"/>
          </p:cNvSpPr>
          <p:nvPr/>
        </p:nvSpPr>
        <p:spPr bwMode="auto">
          <a:xfrm>
            <a:off x="500063" y="3717925"/>
            <a:ext cx="4572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nstantia" pitchFamily="18" charset="0"/>
              </a:rPr>
              <a:t>Сколько тогда погибло маленьких ленинградцев, </a:t>
            </a:r>
            <a:r>
              <a:rPr lang="ru-RU" dirty="0" smtClean="0">
                <a:latin typeface="Constantia" pitchFamily="18" charset="0"/>
              </a:rPr>
              <a:t>неизвестно </a:t>
            </a:r>
            <a:r>
              <a:rPr lang="ru-RU" dirty="0">
                <a:latin typeface="Constantia" pitchFamily="18" charset="0"/>
              </a:rPr>
              <a:t>до сих пор. Живыми остались только </a:t>
            </a:r>
            <a:r>
              <a:rPr lang="ru-RU" dirty="0" smtClean="0">
                <a:latin typeface="Constantia" pitchFamily="18" charset="0"/>
              </a:rPr>
              <a:t>18 . </a:t>
            </a:r>
            <a:r>
              <a:rPr lang="ru-RU" dirty="0">
                <a:latin typeface="Constantia" pitchFamily="18" charset="0"/>
              </a:rPr>
              <a:t>Одна из них – Ирина Алексеевна </a:t>
            </a:r>
            <a:r>
              <a:rPr lang="ru-RU" dirty="0" err="1">
                <a:latin typeface="Constantia" pitchFamily="18" charset="0"/>
              </a:rPr>
              <a:t>Зимнева</a:t>
            </a:r>
            <a:r>
              <a:rPr lang="ru-RU" dirty="0">
                <a:latin typeface="Constantia" pitchFamily="18" charset="0"/>
              </a:rPr>
              <a:t>. Ей тогда было два с половиной года. Перед самым отправлением поезда мама подарила Ирочке красивую куклу. Именно благодаря </a:t>
            </a:r>
            <a:r>
              <a:rPr lang="ru-RU" dirty="0" smtClean="0">
                <a:latin typeface="Constantia" pitchFamily="18" charset="0"/>
              </a:rPr>
              <a:t>кукле  </a:t>
            </a:r>
            <a:r>
              <a:rPr lang="ru-RU" dirty="0">
                <a:latin typeface="Constantia" pitchFamily="18" charset="0"/>
              </a:rPr>
              <a:t>девочку нашел и спас 13-летний мальчик Алексей Осокин.</a:t>
            </a:r>
            <a:br>
              <a:rPr lang="ru-RU" dirty="0">
                <a:latin typeface="Constantia" pitchFamily="18" charset="0"/>
              </a:rPr>
            </a:br>
            <a:endParaRPr lang="de-DE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267" name="Содержимое 4"/>
          <p:cNvSpPr>
            <a:spLocks noGrp="1"/>
          </p:cNvSpPr>
          <p:nvPr>
            <p:ph idx="1"/>
          </p:nvPr>
        </p:nvSpPr>
        <p:spPr>
          <a:xfrm>
            <a:off x="0" y="1357313"/>
            <a:ext cx="4429125" cy="2286000"/>
          </a:xfrm>
        </p:spPr>
        <p:txBody>
          <a:bodyPr/>
          <a:lstStyle/>
          <a:p>
            <a:pPr marL="273050" lvl="1" eaLnBrk="1" hangingPunct="1">
              <a:spcBef>
                <a:spcPts val="600"/>
              </a:spcBef>
              <a:buClr>
                <a:schemeClr val="accent2"/>
              </a:buClr>
            </a:pPr>
            <a:r>
              <a:rPr lang="ru-RU" sz="2000" dirty="0" smtClean="0">
                <a:solidFill>
                  <a:schemeClr val="tx1"/>
                </a:solidFill>
              </a:rPr>
              <a:t>Судьба улыбнулась лишь немногим детям. Остальных после бомбежки  похоронили местные жители.</a:t>
            </a:r>
            <a:endParaRPr lang="de-DE" sz="2000" dirty="0" smtClean="0">
              <a:solidFill>
                <a:schemeClr val="tx1"/>
              </a:solidFill>
            </a:endParaRPr>
          </a:p>
          <a:p>
            <a:pPr eaLnBrk="1" hangingPunct="1"/>
            <a:endParaRPr lang="de-DE" dirty="0" smtClean="0"/>
          </a:p>
        </p:txBody>
      </p:sp>
      <p:pic>
        <p:nvPicPr>
          <p:cNvPr id="11268" name="Picture 2" descr="C:\Users\123\Pictures\для школы\678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3214688"/>
            <a:ext cx="566896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3" descr="C:\Users\123\Pictures\для школы\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3" y="214313"/>
            <a:ext cx="508158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4357688" y="4675188"/>
            <a:ext cx="4286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С тех пор на гражданском кладбище в Лычково появилась необычная могила. </a:t>
            </a:r>
            <a:r>
              <a:rPr lang="de-DE">
                <a:latin typeface="Constantia" pitchFamily="18" charset="0"/>
              </a:rPr>
              <a:t>Могила</a:t>
            </a:r>
            <a:r>
              <a:rPr lang="ru-RU">
                <a:latin typeface="Constantia" pitchFamily="18" charset="0"/>
              </a:rPr>
              <a:t> </a:t>
            </a:r>
            <a:r>
              <a:rPr lang="de-DE">
                <a:latin typeface="Constantia" pitchFamily="18" charset="0"/>
              </a:rPr>
              <a:t>, в которой покоится прах безвинно погибших детей.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4429125"/>
            <a:ext cx="5572125" cy="2071688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Страшная трагедия. Но еще страшнее послевоенное беспамятство: </a:t>
            </a:r>
            <a:r>
              <a:rPr lang="ru-RU" dirty="0" err="1" smtClean="0"/>
              <a:t>лычковские</a:t>
            </a:r>
            <a:r>
              <a:rPr lang="ru-RU" dirty="0" smtClean="0"/>
              <a:t> события были попросту забыты. Только скромная братская могила с надписью «Ленинградские дети» напоминала о них. </a:t>
            </a:r>
            <a:endParaRPr lang="de-DE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 dirty="0"/>
          </a:p>
        </p:txBody>
      </p:sp>
      <p:pic>
        <p:nvPicPr>
          <p:cNvPr id="12292" name="Picture 4" descr="C:\Users\123\Pictures\для школы\20050801_tu8-vag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57188"/>
            <a:ext cx="598487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C:\Users\123\Pictures\для школы\lychk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785938"/>
            <a:ext cx="3429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1524000"/>
            <a:ext cx="3071812" cy="3690938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За могилой почти 60 лет ухаживали местные женщины из числа свидетельниц кровавой бомбардировки: Лидия </a:t>
            </a:r>
            <a:r>
              <a:rPr lang="ru-RU" dirty="0" err="1" smtClean="0"/>
              <a:t>Жегурова</a:t>
            </a:r>
            <a:r>
              <a:rPr lang="ru-RU" dirty="0" smtClean="0"/>
              <a:t>, Тамара </a:t>
            </a:r>
            <a:r>
              <a:rPr lang="ru-RU" dirty="0" err="1" smtClean="0"/>
              <a:t>Пеменко</a:t>
            </a:r>
            <a:r>
              <a:rPr lang="ru-RU" dirty="0" smtClean="0"/>
              <a:t>, Прасковья </a:t>
            </a:r>
            <a:r>
              <a:rPr lang="ru-RU" dirty="0" err="1" smtClean="0"/>
              <a:t>Тимухина</a:t>
            </a:r>
            <a:endParaRPr lang="de-DE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de-DE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3316" name="Picture 2" descr="C:\Users\123\Pictures\для школы\о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500063"/>
            <a:ext cx="4848225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4339" name="Содержимое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2003 году на месте захоронения был установлен небольшой памятник - бронзовая скульптура, у которой всегда свежие цветы.</a:t>
            </a:r>
            <a:endParaRPr lang="de-DE" smtClean="0"/>
          </a:p>
        </p:txBody>
      </p:sp>
      <p:pic>
        <p:nvPicPr>
          <p:cNvPr id="5122" name="Picture 2" descr="C:\Users\123\Pictures\для школы\442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9418" r="9418"/>
          <a:stretch>
            <a:fillRect/>
          </a:stretch>
        </p:blipFill>
        <p:spPr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42844" y="428604"/>
            <a:ext cx="4357718" cy="78581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smtClean="0"/>
              <a:t>«Детям, погибшим в Великой Отечественной войне 1941-1945 гг.»</a:t>
            </a:r>
            <a:r>
              <a:rPr lang="ru-RU" sz="2000" smtClean="0"/>
              <a:t>.</a:t>
            </a:r>
            <a:endParaRPr lang="de-DE" sz="2000"/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Благодаря инициативе </a:t>
            </a:r>
            <a:r>
              <a:rPr lang="ru-RU" dirty="0" err="1" smtClean="0"/>
              <a:t>Лычковского</a:t>
            </a:r>
            <a:r>
              <a:rPr lang="ru-RU" dirty="0" smtClean="0"/>
              <a:t> актива ветеранов и жителей поселка, поддержке районного Совета ветеранов и местных властей, а также отклику многих организаций и частных лиц, </a:t>
            </a:r>
            <a:r>
              <a:rPr lang="ru-RU" b="1" dirty="0" smtClean="0"/>
              <a:t>4 мая 2005 года</a:t>
            </a:r>
            <a:r>
              <a:rPr lang="ru-RU" dirty="0" smtClean="0"/>
              <a:t>, в канун празднования 60-летия Великой Победы ,в селе </a:t>
            </a:r>
            <a:r>
              <a:rPr lang="ru-RU" dirty="0" err="1" smtClean="0"/>
              <a:t>Лычково</a:t>
            </a:r>
            <a:r>
              <a:rPr lang="ru-RU" dirty="0" smtClean="0"/>
              <a:t> состоялась торжественная церемония открытия мемориала «Детям, погибшим в Великой Отечественной войне 1941-1945 гг.». </a:t>
            </a:r>
            <a:endParaRPr lang="de-DE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/>
          </a:p>
        </p:txBody>
      </p:sp>
      <p:pic>
        <p:nvPicPr>
          <p:cNvPr id="15365" name="Picture 2" descr="C:\Users\123\Pictures\для школы\lychk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214688"/>
            <a:ext cx="42862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C:\Users\123\Pictures\для школы\1212402789_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14313"/>
            <a:ext cx="4237037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1"/>
          <p:cNvSpPr>
            <a:spLocks noGrp="1"/>
          </p:cNvSpPr>
          <p:nvPr>
            <p:ph idx="1"/>
          </p:nvPr>
        </p:nvSpPr>
        <p:spPr>
          <a:xfrm>
            <a:off x="1643063" y="1524000"/>
            <a:ext cx="6215062" cy="1547813"/>
          </a:xfrm>
        </p:spPr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de-DE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6388" name="Picture 2" descr="C:\Users\123\Pictures\для школы\28759DC151EC4D08A1622F5D87F35630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0"/>
            <a:ext cx="521493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 descr="C:\Users\123\Pictures\для школы\image3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88" y="3071813"/>
            <a:ext cx="55721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Прямоугольник 5"/>
          <p:cNvSpPr>
            <a:spLocks noChangeArrowheads="1"/>
          </p:cNvSpPr>
          <p:nvPr/>
        </p:nvSpPr>
        <p:spPr bwMode="auto">
          <a:xfrm>
            <a:off x="142875" y="285750"/>
            <a:ext cx="26431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На открытии присутствовали ветераны – очевидцы трагедии, члены официальных делегаций из Великого Новгорода, Москвы, Санкт – Петербурга, а также гости из Валдая и Вышнего Волочка. </a:t>
            </a:r>
            <a:endParaRPr lang="de-DE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214938" y="357188"/>
            <a:ext cx="3643312" cy="2643187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Такого количества людей и представителей средств массовой информации жители </a:t>
            </a:r>
            <a:r>
              <a:rPr lang="ru-RU" dirty="0" err="1" smtClean="0"/>
              <a:t>Лычкова</a:t>
            </a:r>
            <a:r>
              <a:rPr lang="ru-RU" dirty="0" smtClean="0"/>
              <a:t> у себя в поселке до сих пор никогда не видели.</a:t>
            </a:r>
            <a:br>
              <a:rPr lang="ru-RU" dirty="0" smtClean="0"/>
            </a:br>
            <a:endParaRPr lang="de-DE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7412" name="Picture 2" descr="C:\Users\123\Pictures\для школы\image2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28625"/>
            <a:ext cx="49291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 descr="C:\Users\123\Pictures\для школы\image2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14625"/>
            <a:ext cx="393858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 descr="C:\Users\123\Pictures\для школы\image2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4286250"/>
            <a:ext cx="41529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14688" y="4143375"/>
            <a:ext cx="5929312" cy="271462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Памятник установлен на привокзальной площади, неподалеку от места трагедии. Мимо памятника каждый день будут проезжать поезда, а сквозь шум колес всегда будут слышаться детские голоса… Здесь всегда будет жива память о страшной  трагедии, унесшей юные жизни…</a:t>
            </a:r>
            <a:endParaRPr lang="de-DE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Новый памятник</a:t>
            </a:r>
            <a:endParaRPr lang="de-DE"/>
          </a:p>
        </p:txBody>
      </p:sp>
      <p:sp>
        <p:nvSpPr>
          <p:cNvPr id="19459" name="Содержимое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Скульптура состоит из нескольких частей. На гранитной плите изображено отлитое из бронзы пламя взрыва, подбросившего в воздух ребенка. У подножия плиты – оброненные им игрушки.</a:t>
            </a:r>
            <a:endParaRPr lang="de-DE" dirty="0" smtClean="0"/>
          </a:p>
        </p:txBody>
      </p:sp>
      <p:pic>
        <p:nvPicPr>
          <p:cNvPr id="10242" name="Picture 2" descr="C:\Users\123\Pictures\для школы\luchkovo_pam_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14648" b="14648"/>
          <a:stretch>
            <a:fillRect/>
          </a:stretch>
        </p:blipFill>
        <p:spPr>
          <a:xfrm>
            <a:off x="357158" y="285728"/>
            <a:ext cx="6019800" cy="611507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Александр </a:t>
            </a:r>
            <a:r>
              <a:rPr lang="ru-RU" err="1" smtClean="0"/>
              <a:t>Бурганов</a:t>
            </a:r>
            <a:r>
              <a:rPr lang="ru-RU" smtClean="0"/>
              <a:t>.</a:t>
            </a:r>
            <a:endParaRPr lang="de-DE"/>
          </a:p>
        </p:txBody>
      </p:sp>
      <p:sp>
        <p:nvSpPr>
          <p:cNvPr id="20483" name="Содержимое 1"/>
          <p:cNvSpPr>
            <a:spLocks noGrp="1"/>
          </p:cNvSpPr>
          <p:nvPr>
            <p:ph sz="half" idx="1"/>
          </p:nvPr>
        </p:nvSpPr>
        <p:spPr>
          <a:xfrm>
            <a:off x="4500563" y="1500188"/>
            <a:ext cx="4059237" cy="4572000"/>
          </a:xfrm>
        </p:spPr>
        <p:txBody>
          <a:bodyPr/>
          <a:lstStyle/>
          <a:p>
            <a:pPr eaLnBrk="1" hangingPunct="1"/>
            <a:r>
              <a:rPr lang="ru-RU" dirty="0" smtClean="0"/>
              <a:t>Автором монумента, на строительство которого в </a:t>
            </a:r>
            <a:r>
              <a:rPr lang="ru-RU" dirty="0" err="1" smtClean="0"/>
              <a:t>лычковский</a:t>
            </a:r>
            <a:r>
              <a:rPr lang="ru-RU" dirty="0" smtClean="0"/>
              <a:t> Дом ветеранов </a:t>
            </a:r>
            <a:r>
              <a:rPr lang="ru-RU" dirty="0" smtClean="0"/>
              <a:t> </a:t>
            </a:r>
            <a:r>
              <a:rPr lang="ru-RU" smtClean="0"/>
              <a:t>было собрано более </a:t>
            </a:r>
            <a:r>
              <a:rPr lang="ru-RU" dirty="0" smtClean="0"/>
              <a:t>полумиллиона рублей, стал московский скульптор, народный художник России Александр </a:t>
            </a:r>
            <a:r>
              <a:rPr lang="ru-RU" dirty="0" err="1" smtClean="0"/>
              <a:t>Бурганов</a:t>
            </a:r>
            <a:r>
              <a:rPr lang="ru-RU" dirty="0" smtClean="0"/>
              <a:t>.</a:t>
            </a:r>
            <a:endParaRPr lang="de-DE" dirty="0" smtClean="0"/>
          </a:p>
          <a:p>
            <a:pPr eaLnBrk="1" hangingPunct="1"/>
            <a:endParaRPr lang="de-DE" dirty="0" smtClean="0"/>
          </a:p>
        </p:txBody>
      </p:sp>
      <p:pic>
        <p:nvPicPr>
          <p:cNvPr id="20484" name="Picture 3" descr="C:\Users\123\Pictures\для школы\portrai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1500188"/>
            <a:ext cx="3071813" cy="492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72063" y="3571875"/>
            <a:ext cx="3643312" cy="30003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В зале «Ленинградские дети» отражена история того страшного дня  1941 года и история создания памятника.</a:t>
            </a:r>
            <a:endParaRPr lang="de-DE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Музей в </a:t>
            </a:r>
            <a:r>
              <a:rPr lang="ru-RU" err="1" smtClean="0"/>
              <a:t>Лычково</a:t>
            </a:r>
            <a:endParaRPr lang="de-DE"/>
          </a:p>
        </p:txBody>
      </p:sp>
      <p:pic>
        <p:nvPicPr>
          <p:cNvPr id="21508" name="Picture 2" descr="C:\Users\123\Desktop\другое\+Лычков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000250"/>
            <a:ext cx="47434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 descr="C:\Users\123\Desktop\другое\+Лычково -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357188"/>
            <a:ext cx="25003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429125" y="1524000"/>
            <a:ext cx="4257675" cy="4572000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Смерть нашла на станции </a:t>
            </a:r>
            <a:r>
              <a:rPr lang="ru-RU" dirty="0" err="1" smtClean="0">
                <a:solidFill>
                  <a:schemeClr val="bg1"/>
                </a:solidFill>
              </a:rPr>
              <a:t>Лычково</a:t>
            </a:r>
            <a:endParaRPr lang="ru-RU" dirty="0" smtClean="0">
              <a:solidFill>
                <a:schemeClr val="bg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Ленинграда маленьких детей…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Эшелон с детьми бомбили немцы…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Не забыть нам тех военных дней,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Как настигла смерть детей невинных,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Не узнали столько матерей.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Где искать родных детей могилу,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Нет для близких доли тяжелей.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А они лежат в земле </a:t>
            </a:r>
            <a:r>
              <a:rPr lang="ru-RU" dirty="0" err="1" smtClean="0">
                <a:solidFill>
                  <a:schemeClr val="bg1"/>
                </a:solidFill>
              </a:rPr>
              <a:t>лычковской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Под тяжёлой мраморной плитой.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Все согреты памятью народной,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Так теплей лежать в земле сырой.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Жизни перевёрнуты страницы,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Пролетело очень много лет.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Не  забыты дети Ленинграда,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Память вечна ,им забвенья нет.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214414" y="152400"/>
            <a:ext cx="7715304" cy="134777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 Стихотворение, посвящённое     трагедии  на станции «</a:t>
            </a:r>
            <a:r>
              <a:rPr lang="ru-RU" dirty="0" err="1" smtClean="0"/>
              <a:t>Лычково</a:t>
            </a:r>
            <a:r>
              <a:rPr lang="ru-RU" dirty="0" smtClean="0"/>
              <a:t>» 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/>
              <a:t>     Презентация подготовлена учащимися школы при Посольстве РФ в ФРГ(г.Берлин),оказавшими помощь в сборе средств на создание  в с. </a:t>
            </a:r>
            <a:r>
              <a:rPr lang="ru-RU" sz="3600" dirty="0" err="1" smtClean="0"/>
              <a:t>Лычково</a:t>
            </a:r>
            <a:r>
              <a:rPr lang="ru-RU" sz="3600" dirty="0" smtClean="0"/>
              <a:t> памятника </a:t>
            </a:r>
            <a:r>
              <a:rPr lang="ru-RU" sz="3600" dirty="0" err="1" smtClean="0"/>
              <a:t>детям,погибшим</a:t>
            </a:r>
            <a:r>
              <a:rPr lang="ru-RU" sz="3600" dirty="0" smtClean="0"/>
              <a:t> в годы войны.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</TotalTime>
  <Words>708</Words>
  <Application>Microsoft Office PowerPoint</Application>
  <PresentationFormat>Экран (4:3)</PresentationFormat>
  <Paragraphs>64</Paragraphs>
  <Slides>19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Это скорбное слово «Лычково» </vt:lpstr>
      <vt:lpstr>Лычково!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«Детям, погибшим в Великой Отечественной войне 1941-1945 гг.».</vt:lpstr>
      <vt:lpstr>Слайд 12</vt:lpstr>
      <vt:lpstr>Слайд 13</vt:lpstr>
      <vt:lpstr>Слайд 14</vt:lpstr>
      <vt:lpstr>Новый памятник</vt:lpstr>
      <vt:lpstr>Александр Бурганов.</vt:lpstr>
      <vt:lpstr>Музей в Лычково</vt:lpstr>
      <vt:lpstr>    Стихотворение, посвящённое     трагедии  на станции «Лычково»  </vt:lpstr>
      <vt:lpstr>Слайд 19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Это скорбное слово «Лычково»</dc:title>
  <dc:creator>123</dc:creator>
  <cp:lastModifiedBy>user</cp:lastModifiedBy>
  <cp:revision>25</cp:revision>
  <dcterms:created xsi:type="dcterms:W3CDTF">2011-02-12T23:01:54Z</dcterms:created>
  <dcterms:modified xsi:type="dcterms:W3CDTF">2015-02-26T10:17:57Z</dcterms:modified>
</cp:coreProperties>
</file>