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wdp" ContentType="image/vnd.ms-photo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1" r:id="rId2"/>
    <p:sldId id="333" r:id="rId3"/>
    <p:sldId id="332" r:id="rId4"/>
    <p:sldId id="305" r:id="rId5"/>
    <p:sldId id="282" r:id="rId6"/>
    <p:sldId id="318" r:id="rId7"/>
    <p:sldId id="283" r:id="rId8"/>
    <p:sldId id="322" r:id="rId9"/>
    <p:sldId id="258" r:id="rId10"/>
    <p:sldId id="306" r:id="rId11"/>
    <p:sldId id="259" r:id="rId12"/>
    <p:sldId id="285" r:id="rId13"/>
    <p:sldId id="288" r:id="rId14"/>
    <p:sldId id="260" r:id="rId15"/>
    <p:sldId id="307" r:id="rId16"/>
    <p:sldId id="261" r:id="rId17"/>
    <p:sldId id="290" r:id="rId18"/>
    <p:sldId id="324" r:id="rId19"/>
    <p:sldId id="291" r:id="rId20"/>
    <p:sldId id="292" r:id="rId21"/>
    <p:sldId id="262" r:id="rId22"/>
    <p:sldId id="308" r:id="rId23"/>
    <p:sldId id="263" r:id="rId24"/>
    <p:sldId id="325" r:id="rId25"/>
    <p:sldId id="293" r:id="rId26"/>
    <p:sldId id="294" r:id="rId27"/>
    <p:sldId id="266" r:id="rId28"/>
    <p:sldId id="310" r:id="rId29"/>
    <p:sldId id="267" r:id="rId30"/>
    <p:sldId id="320" r:id="rId31"/>
    <p:sldId id="297" r:id="rId32"/>
    <p:sldId id="272" r:id="rId33"/>
    <p:sldId id="313" r:id="rId34"/>
    <p:sldId id="273" r:id="rId35"/>
    <p:sldId id="301" r:id="rId36"/>
    <p:sldId id="274" r:id="rId37"/>
    <p:sldId id="314" r:id="rId38"/>
    <p:sldId id="275" r:id="rId39"/>
    <p:sldId id="268" r:id="rId40"/>
    <p:sldId id="311" r:id="rId41"/>
    <p:sldId id="269" r:id="rId42"/>
    <p:sldId id="327" r:id="rId43"/>
    <p:sldId id="298" r:id="rId44"/>
    <p:sldId id="321" r:id="rId45"/>
    <p:sldId id="276" r:id="rId46"/>
    <p:sldId id="315" r:id="rId47"/>
    <p:sldId id="277" r:id="rId48"/>
    <p:sldId id="302" r:id="rId49"/>
    <p:sldId id="329" r:id="rId50"/>
    <p:sldId id="264" r:id="rId51"/>
    <p:sldId id="309" r:id="rId52"/>
    <p:sldId id="265" r:id="rId53"/>
    <p:sldId id="326" r:id="rId54"/>
    <p:sldId id="319" r:id="rId55"/>
    <p:sldId id="278" r:id="rId56"/>
    <p:sldId id="316" r:id="rId57"/>
    <p:sldId id="279" r:id="rId58"/>
    <p:sldId id="304" r:id="rId59"/>
    <p:sldId id="270" r:id="rId60"/>
    <p:sldId id="312" r:id="rId61"/>
    <p:sldId id="271" r:id="rId62"/>
    <p:sldId id="328" r:id="rId63"/>
    <p:sldId id="299" r:id="rId64"/>
    <p:sldId id="300" r:id="rId65"/>
    <p:sldId id="280" r:id="rId66"/>
    <p:sldId id="317" r:id="rId67"/>
    <p:sldId id="281" r:id="rId68"/>
    <p:sldId id="334" r:id="rId69"/>
    <p:sldId id="335" r:id="rId70"/>
    <p:sldId id="336" r:id="rId71"/>
    <p:sldId id="337" r:id="rId72"/>
    <p:sldId id="338" r:id="rId73"/>
    <p:sldId id="339" r:id="rId74"/>
    <p:sldId id="340" r:id="rId75"/>
    <p:sldId id="341" r:id="rId76"/>
    <p:sldId id="342" r:id="rId77"/>
    <p:sldId id="343" r:id="rId78"/>
    <p:sldId id="344" r:id="rId79"/>
    <p:sldId id="345" r:id="rId80"/>
    <p:sldId id="346" r:id="rId81"/>
    <p:sldId id="347" r:id="rId82"/>
    <p:sldId id="348" r:id="rId83"/>
    <p:sldId id="349" r:id="rId84"/>
    <p:sldId id="350" r:id="rId85"/>
    <p:sldId id="351" r:id="rId86"/>
    <p:sldId id="352" r:id="rId87"/>
    <p:sldId id="353" r:id="rId88"/>
    <p:sldId id="354" r:id="rId89"/>
    <p:sldId id="355" r:id="rId90"/>
    <p:sldId id="356" r:id="rId91"/>
    <p:sldId id="357" r:id="rId92"/>
    <p:sldId id="358" r:id="rId93"/>
    <p:sldId id="359" r:id="rId94"/>
    <p:sldId id="360" r:id="rId95"/>
    <p:sldId id="361" r:id="rId96"/>
    <p:sldId id="362" r:id="rId97"/>
    <p:sldId id="363" r:id="rId98"/>
    <p:sldId id="364" r:id="rId99"/>
    <p:sldId id="365" r:id="rId100"/>
    <p:sldId id="366" r:id="rId10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1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8.emf"/><Relationship Id="rId1" Type="http://schemas.openxmlformats.org/officeDocument/2006/relationships/image" Target="../media/image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image" Target="../media/image2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image" Target="../media/image2.emf"/></Relationships>
</file>

<file path=ppt/drawings/_rels/vmlDrawing30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image" Target="../media/image2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4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image" Target="../media/image2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7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image" Target="../media/image2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2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8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image" Target="../media/image2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image" Target="../media/image2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7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image" Target="../media/image2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6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image" Target="../media/image2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CB76B-5D5F-47CD-9EE9-9E04A994F633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42816-FBEE-4BF5-A26F-AC0464DD40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976366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CB76B-5D5F-47CD-9EE9-9E04A994F633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42816-FBEE-4BF5-A26F-AC0464DD40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27092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CB76B-5D5F-47CD-9EE9-9E04A994F633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42816-FBEE-4BF5-A26F-AC0464DD40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9157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CB76B-5D5F-47CD-9EE9-9E04A994F633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42816-FBEE-4BF5-A26F-AC0464DD40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6971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CB76B-5D5F-47CD-9EE9-9E04A994F633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42816-FBEE-4BF5-A26F-AC0464DD40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6590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CB76B-5D5F-47CD-9EE9-9E04A994F633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42816-FBEE-4BF5-A26F-AC0464DD40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93306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CB76B-5D5F-47CD-9EE9-9E04A994F633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42816-FBEE-4BF5-A26F-AC0464DD40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80281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CB76B-5D5F-47CD-9EE9-9E04A994F633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42816-FBEE-4BF5-A26F-AC0464DD40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408879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CB76B-5D5F-47CD-9EE9-9E04A994F633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42816-FBEE-4BF5-A26F-AC0464DD40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50868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CB76B-5D5F-47CD-9EE9-9E04A994F633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42816-FBEE-4BF5-A26F-AC0464DD40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424204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CB76B-5D5F-47CD-9EE9-9E04A994F633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42816-FBEE-4BF5-A26F-AC0464DD40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27928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6CB76B-5D5F-47CD-9EE9-9E04A994F633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042816-FBEE-4BF5-A26F-AC0464DD40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55627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36.xml"/><Relationship Id="rId13" Type="http://schemas.openxmlformats.org/officeDocument/2006/relationships/slide" Target="slide32.xml"/><Relationship Id="rId3" Type="http://schemas.openxmlformats.org/officeDocument/2006/relationships/oleObject" Target="../embeddings/oleObject1.bin"/><Relationship Id="rId7" Type="http://schemas.openxmlformats.org/officeDocument/2006/relationships/slide" Target="slide27.xml"/><Relationship Id="rId12" Type="http://schemas.openxmlformats.org/officeDocument/2006/relationships/slide" Target="slide59.xml"/><Relationship Id="rId17" Type="http://schemas.openxmlformats.org/officeDocument/2006/relationships/slide" Target="slide5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65.xml"/><Relationship Id="rId1" Type="http://schemas.openxmlformats.org/officeDocument/2006/relationships/vmlDrawing" Target="../drawings/vmlDrawing1.vml"/><Relationship Id="rId6" Type="http://schemas.openxmlformats.org/officeDocument/2006/relationships/slide" Target="slide14.xml"/><Relationship Id="rId11" Type="http://schemas.openxmlformats.org/officeDocument/2006/relationships/slide" Target="slide39.xml"/><Relationship Id="rId5" Type="http://schemas.openxmlformats.org/officeDocument/2006/relationships/slide" Target="slide9.xml"/><Relationship Id="rId15" Type="http://schemas.openxmlformats.org/officeDocument/2006/relationships/slide" Target="slide55.xml"/><Relationship Id="rId10" Type="http://schemas.openxmlformats.org/officeDocument/2006/relationships/slide" Target="slide50.xml"/><Relationship Id="rId4" Type="http://schemas.openxmlformats.org/officeDocument/2006/relationships/oleObject" Target="../embeddings/oleObject2.bin"/><Relationship Id="rId9" Type="http://schemas.openxmlformats.org/officeDocument/2006/relationships/slide" Target="slide21.xml"/><Relationship Id="rId14" Type="http://schemas.openxmlformats.org/officeDocument/2006/relationships/slide" Target="slide4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5.png"/><Relationship Id="rId4" Type="http://schemas.openxmlformats.org/officeDocument/2006/relationships/oleObject" Target="../embeddings/oleObject14.bin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8.jpeg"/><Relationship Id="rId5" Type="http://schemas.openxmlformats.org/officeDocument/2006/relationships/oleObject" Target="../embeddings/oleObject15.bin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5" Type="http://schemas.openxmlformats.org/officeDocument/2006/relationships/oleObject" Target="../embeddings/oleObject16.bin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oleObject17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5" Type="http://schemas.openxmlformats.org/officeDocument/2006/relationships/oleObject" Target="../embeddings/oleObject20.bin"/><Relationship Id="rId4" Type="http://schemas.openxmlformats.org/officeDocument/2006/relationships/oleObject" Target="../embeddings/oleObject19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4.jpeg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oleObject" Target="../embeddings/oleObject23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4" Type="http://schemas.openxmlformats.org/officeDocument/2006/relationships/oleObject" Target="../embeddings/oleObject24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4" Type="http://schemas.openxmlformats.org/officeDocument/2006/relationships/oleObject" Target="../embeddings/oleObject25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4" Type="http://schemas.openxmlformats.org/officeDocument/2006/relationships/oleObject" Target="../embeddings/oleObject26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5" Type="http://schemas.openxmlformats.org/officeDocument/2006/relationships/oleObject" Target="../embeddings/oleObject29.bin"/><Relationship Id="rId4" Type="http://schemas.openxmlformats.org/officeDocument/2006/relationships/oleObject" Target="../embeddings/oleObject28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4" Type="http://schemas.openxmlformats.org/officeDocument/2006/relationships/oleObject" Target="../embeddings/oleObject32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4" Type="http://schemas.openxmlformats.org/officeDocument/2006/relationships/oleObject" Target="../embeddings/oleObject33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4" Type="http://schemas.openxmlformats.org/officeDocument/2006/relationships/oleObject" Target="../embeddings/oleObject34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5" Type="http://schemas.openxmlformats.org/officeDocument/2006/relationships/oleObject" Target="../embeddings/oleObject37.bin"/><Relationship Id="rId4" Type="http://schemas.openxmlformats.org/officeDocument/2006/relationships/oleObject" Target="../embeddings/oleObject36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.bin"/><Relationship Id="rId3" Type="http://schemas.openxmlformats.org/officeDocument/2006/relationships/image" Target="../media/image42.jpeg"/><Relationship Id="rId7" Type="http://schemas.microsoft.com/office/2007/relationships/hdphoto" Target="../media/hdphoto2.wdp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44.jpeg"/><Relationship Id="rId5" Type="http://schemas.microsoft.com/office/2007/relationships/hdphoto" Target="../media/hdphoto1.wdp"/><Relationship Id="rId4" Type="http://schemas.openxmlformats.org/officeDocument/2006/relationships/image" Target="../media/image43.jpeg"/><Relationship Id="rId9" Type="http://schemas.openxmlformats.org/officeDocument/2006/relationships/image" Target="../media/image4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I:\&#1082;%20&#1082;&#1083;%20&#1095;&#1072;&#1089;&#1091;%20&#1043;&#1086;&#1088;&#1086;&#1076;&#1072;%20&#1075;&#1077;&#1088;&#1086;&#1080;\&#1043;&#1086;&#1088;&#1086;&#1076;&#1072;%20&#1043;&#1077;&#1088;&#1086;&#1080;%20&#1080;%20&#1043;&#1086;&#1088;&#1086;&#1076;&#1072;%20&#1042;&#1086;&#1080;&#1085;&#1089;&#1082;&#1086;&#1081;%20&#1057;&#1083;&#1072;&#1074;&#1099;..mp4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4" Type="http://schemas.openxmlformats.org/officeDocument/2006/relationships/oleObject" Target="../embeddings/oleObject40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5" Type="http://schemas.openxmlformats.org/officeDocument/2006/relationships/oleObject" Target="../embeddings/oleObject41.bin"/><Relationship Id="rId4" Type="http://schemas.openxmlformats.org/officeDocument/2006/relationships/image" Target="../media/image4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5" Type="http://schemas.openxmlformats.org/officeDocument/2006/relationships/oleObject" Target="../embeddings/oleObject44.bin"/><Relationship Id="rId4" Type="http://schemas.openxmlformats.org/officeDocument/2006/relationships/oleObject" Target="../embeddings/oleObject43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4" Type="http://schemas.openxmlformats.org/officeDocument/2006/relationships/oleObject" Target="../embeddings/oleObject45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5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52.jpeg"/><Relationship Id="rId5" Type="http://schemas.openxmlformats.org/officeDocument/2006/relationships/oleObject" Target="../embeddings/oleObject46.bin"/><Relationship Id="rId4" Type="http://schemas.openxmlformats.org/officeDocument/2006/relationships/image" Target="../media/image5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4" Type="http://schemas.openxmlformats.org/officeDocument/2006/relationships/oleObject" Target="../embeddings/oleObject47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Relationship Id="rId5" Type="http://schemas.openxmlformats.org/officeDocument/2006/relationships/oleObject" Target="../embeddings/oleObject50.bin"/><Relationship Id="rId4" Type="http://schemas.openxmlformats.org/officeDocument/2006/relationships/oleObject" Target="../embeddings/oleObject49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Relationship Id="rId4" Type="http://schemas.openxmlformats.org/officeDocument/2006/relationships/image" Target="../media/image5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6.vml"/><Relationship Id="rId6" Type="http://schemas.openxmlformats.org/officeDocument/2006/relationships/image" Target="../media/image58.jpeg"/><Relationship Id="rId5" Type="http://schemas.openxmlformats.org/officeDocument/2006/relationships/oleObject" Target="../embeddings/oleObject52.bin"/><Relationship Id="rId4" Type="http://schemas.openxmlformats.org/officeDocument/2006/relationships/image" Target="../media/image57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7.vml"/><Relationship Id="rId5" Type="http://schemas.openxmlformats.org/officeDocument/2006/relationships/oleObject" Target="../embeddings/oleObject55.bin"/><Relationship Id="rId4" Type="http://schemas.openxmlformats.org/officeDocument/2006/relationships/oleObject" Target="../embeddings/oleObject54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8.vml"/><Relationship Id="rId4" Type="http://schemas.openxmlformats.org/officeDocument/2006/relationships/image" Target="../media/image5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7" Type="http://schemas.openxmlformats.org/officeDocument/2006/relationships/image" Target="../media/image6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9.vml"/><Relationship Id="rId6" Type="http://schemas.openxmlformats.org/officeDocument/2006/relationships/image" Target="../media/image62.jpeg"/><Relationship Id="rId5" Type="http://schemas.openxmlformats.org/officeDocument/2006/relationships/oleObject" Target="../embeddings/oleObject57.bin"/><Relationship Id="rId4" Type="http://schemas.openxmlformats.org/officeDocument/2006/relationships/image" Target="../media/image61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0.vml"/><Relationship Id="rId4" Type="http://schemas.openxmlformats.org/officeDocument/2006/relationships/oleObject" Target="../embeddings/oleObject58.bin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1.vml"/><Relationship Id="rId4" Type="http://schemas.openxmlformats.org/officeDocument/2006/relationships/oleObject" Target="../embeddings/oleObject59.bin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2.vml"/><Relationship Id="rId4" Type="http://schemas.openxmlformats.org/officeDocument/2006/relationships/oleObject" Target="../embeddings/oleObject60.bin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3.vml"/><Relationship Id="rId4" Type="http://schemas.openxmlformats.org/officeDocument/2006/relationships/oleObject" Target="../embeddings/oleObject62.bin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4.vml"/><Relationship Id="rId4" Type="http://schemas.openxmlformats.org/officeDocument/2006/relationships/image" Target="../media/image67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5.vml"/><Relationship Id="rId6" Type="http://schemas.openxmlformats.org/officeDocument/2006/relationships/image" Target="../media/image70.jpeg"/><Relationship Id="rId5" Type="http://schemas.openxmlformats.org/officeDocument/2006/relationships/oleObject" Target="../embeddings/oleObject64.bin"/><Relationship Id="rId4" Type="http://schemas.openxmlformats.org/officeDocument/2006/relationships/image" Target="../media/image69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6.vml"/><Relationship Id="rId4" Type="http://schemas.openxmlformats.org/officeDocument/2006/relationships/oleObject" Target="../embeddings/oleObject65.bin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7.vml"/><Relationship Id="rId4" Type="http://schemas.openxmlformats.org/officeDocument/2006/relationships/oleObject" Target="../embeddings/oleObject66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8.vml"/><Relationship Id="rId5" Type="http://schemas.openxmlformats.org/officeDocument/2006/relationships/oleObject" Target="../embeddings/oleObject69.bin"/><Relationship Id="rId4" Type="http://schemas.openxmlformats.org/officeDocument/2006/relationships/oleObject" Target="../embeddings/oleObject68.bin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9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7" Type="http://schemas.openxmlformats.org/officeDocument/2006/relationships/image" Target="../media/image7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0.vml"/><Relationship Id="rId6" Type="http://schemas.openxmlformats.org/officeDocument/2006/relationships/oleObject" Target="../embeddings/oleObject71.bin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1.vml"/><Relationship Id="rId4" Type="http://schemas.openxmlformats.org/officeDocument/2006/relationships/oleObject" Target="../embeddings/oleObject72.bin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2.vml"/><Relationship Id="rId4" Type="http://schemas.openxmlformats.org/officeDocument/2006/relationships/oleObject" Target="../embeddings/oleObject73.bin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3.vml"/><Relationship Id="rId5" Type="http://schemas.openxmlformats.org/officeDocument/2006/relationships/oleObject" Target="../embeddings/oleObject76.bin"/><Relationship Id="rId4" Type="http://schemas.openxmlformats.org/officeDocument/2006/relationships/oleObject" Target="../embeddings/oleObject75.bin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4.vml"/><Relationship Id="rId4" Type="http://schemas.openxmlformats.org/officeDocument/2006/relationships/image" Target="../media/image79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7" Type="http://schemas.openxmlformats.org/officeDocument/2006/relationships/image" Target="../media/image8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5.vml"/><Relationship Id="rId6" Type="http://schemas.openxmlformats.org/officeDocument/2006/relationships/image" Target="../media/image82.jpeg"/><Relationship Id="rId5" Type="http://schemas.openxmlformats.org/officeDocument/2006/relationships/oleObject" Target="../embeddings/oleObject78.bin"/><Relationship Id="rId4" Type="http://schemas.openxmlformats.org/officeDocument/2006/relationships/image" Target="../media/image81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6.vml"/><Relationship Id="rId5" Type="http://schemas.openxmlformats.org/officeDocument/2006/relationships/oleObject" Target="../embeddings/oleObject79.bin"/><Relationship Id="rId4" Type="http://schemas.openxmlformats.org/officeDocument/2006/relationships/image" Target="../media/image85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7.vml"/><Relationship Id="rId5" Type="http://schemas.openxmlformats.org/officeDocument/2006/relationships/oleObject" Target="../embeddings/oleObject82.bin"/><Relationship Id="rId4" Type="http://schemas.openxmlformats.org/officeDocument/2006/relationships/oleObject" Target="../embeddings/oleObject8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8.vml"/><Relationship Id="rId4" Type="http://schemas.openxmlformats.org/officeDocument/2006/relationships/image" Target="../media/image86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7" Type="http://schemas.openxmlformats.org/officeDocument/2006/relationships/image" Target="../media/image90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9.vml"/><Relationship Id="rId6" Type="http://schemas.openxmlformats.org/officeDocument/2006/relationships/image" Target="../media/image89.jpeg"/><Relationship Id="rId5" Type="http://schemas.openxmlformats.org/officeDocument/2006/relationships/oleObject" Target="../embeddings/oleObject84.bin"/><Relationship Id="rId4" Type="http://schemas.openxmlformats.org/officeDocument/2006/relationships/image" Target="../media/image88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0.vml"/><Relationship Id="rId5" Type="http://schemas.openxmlformats.org/officeDocument/2006/relationships/image" Target="../media/image92.jpeg"/><Relationship Id="rId4" Type="http://schemas.openxmlformats.org/officeDocument/2006/relationships/image" Target="../media/image91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1.vml"/><Relationship Id="rId4" Type="http://schemas.openxmlformats.org/officeDocument/2006/relationships/oleObject" Target="../embeddings/oleObject86.bin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2.vml"/><Relationship Id="rId4" Type="http://schemas.openxmlformats.org/officeDocument/2006/relationships/oleObject" Target="../embeddings/oleObject87.bin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3.vml"/><Relationship Id="rId5" Type="http://schemas.openxmlformats.org/officeDocument/2006/relationships/oleObject" Target="../embeddings/oleObject90.bin"/><Relationship Id="rId4" Type="http://schemas.openxmlformats.org/officeDocument/2006/relationships/oleObject" Target="../embeddings/oleObject89.bin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4.vml"/><Relationship Id="rId4" Type="http://schemas.openxmlformats.org/officeDocument/2006/relationships/image" Target="../media/image95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5.vml"/><Relationship Id="rId6" Type="http://schemas.openxmlformats.org/officeDocument/2006/relationships/image" Target="../media/image98.jpeg"/><Relationship Id="rId5" Type="http://schemas.openxmlformats.org/officeDocument/2006/relationships/oleObject" Target="../embeddings/oleObject92.bin"/><Relationship Id="rId4" Type="http://schemas.openxmlformats.org/officeDocument/2006/relationships/image" Target="../media/image97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2.jpeg"/><Relationship Id="rId5" Type="http://schemas.openxmlformats.org/officeDocument/2006/relationships/oleObject" Target="../embeddings/oleObject8.bin"/><Relationship Id="rId4" Type="http://schemas.openxmlformats.org/officeDocument/2006/relationships/image" Target="../media/image11.jpe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9.bin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5344731"/>
              </p:ext>
            </p:extLst>
          </p:nvPr>
        </p:nvGraphicFramePr>
        <p:xfrm>
          <a:off x="67811" y="980728"/>
          <a:ext cx="9044953" cy="4320480"/>
        </p:xfrm>
        <a:graphic>
          <a:graphicData uri="http://schemas.openxmlformats.org/presentationml/2006/ole">
            <p:oleObj spid="_x0000_s90114" name="CorelDRAW" r:id="rId3" imgW="4836600" imgH="2310120" progId="">
              <p:embed/>
            </p:oleObj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70395628"/>
              </p:ext>
            </p:extLst>
          </p:nvPr>
        </p:nvGraphicFramePr>
        <p:xfrm>
          <a:off x="-13688" y="4879731"/>
          <a:ext cx="6040716" cy="1978269"/>
        </p:xfrm>
        <a:graphic>
          <a:graphicData uri="http://schemas.openxmlformats.org/presentationml/2006/ole">
            <p:oleObj spid="_x0000_s90115" name="CorelDRAW" r:id="rId4" imgW="4836240" imgH="2093040" progId="">
              <p:embed/>
            </p:oleObj>
          </a:graphicData>
        </a:graphic>
      </p:graphicFrame>
      <p:sp>
        <p:nvSpPr>
          <p:cNvPr id="13" name="5-конечная звезда 12"/>
          <p:cNvSpPr/>
          <p:nvPr/>
        </p:nvSpPr>
        <p:spPr>
          <a:xfrm>
            <a:off x="1691680" y="2636912"/>
            <a:ext cx="497216" cy="426949"/>
          </a:xfrm>
          <a:prstGeom prst="star5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hlinkClick r:id="rId5" action="ppaction://hlinksldjump"/>
          </p:cNvPr>
          <p:cNvSpPr txBox="1"/>
          <p:nvPr/>
        </p:nvSpPr>
        <p:spPr>
          <a:xfrm>
            <a:off x="2123728" y="2653533"/>
            <a:ext cx="144016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осква</a:t>
            </a:r>
            <a:endParaRPr lang="ru-RU" sz="2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>
            <a:hlinkClick r:id="rId6" action="ppaction://hlinksldjump"/>
          </p:cNvPr>
          <p:cNvSpPr txBox="1"/>
          <p:nvPr/>
        </p:nvSpPr>
        <p:spPr>
          <a:xfrm>
            <a:off x="1769306" y="2159858"/>
            <a:ext cx="18002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Ленинград</a:t>
            </a:r>
            <a:endParaRPr lang="ru-RU" sz="2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>
            <a:hlinkClick r:id="rId7" action="ppaction://hlinksldjump"/>
          </p:cNvPr>
          <p:cNvSpPr txBox="1"/>
          <p:nvPr/>
        </p:nvSpPr>
        <p:spPr>
          <a:xfrm>
            <a:off x="1115616" y="3456002"/>
            <a:ext cx="12893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Минск</a:t>
            </a:r>
            <a:endParaRPr lang="ru-RU" sz="2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91680" y="231806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ГОРОДА - ГЕРОИ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5-конечная звезда 18"/>
          <p:cNvSpPr/>
          <p:nvPr/>
        </p:nvSpPr>
        <p:spPr>
          <a:xfrm>
            <a:off x="1364224" y="2104233"/>
            <a:ext cx="497216" cy="426949"/>
          </a:xfrm>
          <a:prstGeom prst="star5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5-конечная звезда 19"/>
          <p:cNvSpPr/>
          <p:nvPr/>
        </p:nvSpPr>
        <p:spPr>
          <a:xfrm>
            <a:off x="683568" y="3434099"/>
            <a:ext cx="497216" cy="426949"/>
          </a:xfrm>
          <a:prstGeom prst="star5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>
            <a:hlinkClick r:id="rId8" action="ppaction://hlinksldjump"/>
          </p:cNvPr>
          <p:cNvSpPr txBox="1"/>
          <p:nvPr/>
        </p:nvSpPr>
        <p:spPr>
          <a:xfrm>
            <a:off x="3569506" y="4536122"/>
            <a:ext cx="108012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Керчь</a:t>
            </a:r>
            <a:endParaRPr lang="ru-RU" sz="2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>
            <a:hlinkClick r:id="rId9" action="ppaction://hlinksldjump"/>
          </p:cNvPr>
          <p:cNvSpPr txBox="1"/>
          <p:nvPr/>
        </p:nvSpPr>
        <p:spPr>
          <a:xfrm>
            <a:off x="3788296" y="2852936"/>
            <a:ext cx="409607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Волгоград</a:t>
            </a:r>
            <a:r>
              <a:rPr lang="en-US" sz="2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Сталинград)</a:t>
            </a:r>
            <a:endParaRPr lang="ru-RU" sz="2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>
            <a:hlinkClick r:id="rId10" action="ppaction://hlinksldjump"/>
          </p:cNvPr>
          <p:cNvSpPr txBox="1"/>
          <p:nvPr/>
        </p:nvSpPr>
        <p:spPr>
          <a:xfrm>
            <a:off x="1547664" y="3068915"/>
            <a:ext cx="106335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Киев</a:t>
            </a:r>
            <a:endParaRPr lang="ru-RU" sz="2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>
            <a:hlinkClick r:id="rId11" action="ppaction://hlinksldjump"/>
          </p:cNvPr>
          <p:cNvSpPr txBox="1"/>
          <p:nvPr/>
        </p:nvSpPr>
        <p:spPr>
          <a:xfrm>
            <a:off x="2051720" y="4005064"/>
            <a:ext cx="127937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Одесса</a:t>
            </a:r>
            <a:endParaRPr lang="ru-RU" sz="2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>
            <a:hlinkClick r:id="rId12" action="ppaction://hlinksldjump"/>
          </p:cNvPr>
          <p:cNvSpPr txBox="1"/>
          <p:nvPr/>
        </p:nvSpPr>
        <p:spPr>
          <a:xfrm>
            <a:off x="3707904" y="4032066"/>
            <a:ext cx="208823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Севастополь</a:t>
            </a:r>
            <a:endParaRPr lang="ru-RU" sz="2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>
            <a:hlinkClick r:id="rId13" action="ppaction://hlinksldjump"/>
          </p:cNvPr>
          <p:cNvSpPr txBox="1"/>
          <p:nvPr/>
        </p:nvSpPr>
        <p:spPr>
          <a:xfrm>
            <a:off x="3402156" y="3573016"/>
            <a:ext cx="23762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Новороссийск</a:t>
            </a:r>
            <a:endParaRPr lang="ru-RU" sz="2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>
            <a:hlinkClick r:id="rId14" action="ppaction://hlinksldjump"/>
          </p:cNvPr>
          <p:cNvSpPr txBox="1"/>
          <p:nvPr/>
        </p:nvSpPr>
        <p:spPr>
          <a:xfrm>
            <a:off x="2865716" y="3140968"/>
            <a:ext cx="89590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Тула</a:t>
            </a:r>
            <a:endParaRPr lang="ru-RU" sz="2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>
            <a:hlinkClick r:id="rId15" action="ppaction://hlinksldjump"/>
          </p:cNvPr>
          <p:cNvSpPr txBox="1"/>
          <p:nvPr/>
        </p:nvSpPr>
        <p:spPr>
          <a:xfrm>
            <a:off x="2827562" y="1732909"/>
            <a:ext cx="179181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Мурманск</a:t>
            </a:r>
            <a:endParaRPr lang="ru-RU" sz="2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>
            <a:hlinkClick r:id="rId16" action="ppaction://hlinksldjump"/>
          </p:cNvPr>
          <p:cNvSpPr txBox="1"/>
          <p:nvPr/>
        </p:nvSpPr>
        <p:spPr>
          <a:xfrm>
            <a:off x="4126662" y="2326377"/>
            <a:ext cx="179181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Смоленск</a:t>
            </a:r>
            <a:endParaRPr lang="ru-RU" sz="2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>
            <a:hlinkClick r:id="rId17" action="ppaction://hlinksldjump"/>
          </p:cNvPr>
          <p:cNvSpPr txBox="1"/>
          <p:nvPr/>
        </p:nvSpPr>
        <p:spPr>
          <a:xfrm>
            <a:off x="649108" y="2636912"/>
            <a:ext cx="106335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Брест</a:t>
            </a:r>
            <a:endParaRPr lang="ru-RU" sz="2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5-конечная звезда 30"/>
          <p:cNvSpPr/>
          <p:nvPr/>
        </p:nvSpPr>
        <p:spPr>
          <a:xfrm>
            <a:off x="251520" y="2564904"/>
            <a:ext cx="497216" cy="426949"/>
          </a:xfrm>
          <a:prstGeom prst="star5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5-конечная звезда 31"/>
          <p:cNvSpPr/>
          <p:nvPr/>
        </p:nvSpPr>
        <p:spPr>
          <a:xfrm>
            <a:off x="1115616" y="3023464"/>
            <a:ext cx="497216" cy="426949"/>
          </a:xfrm>
          <a:prstGeom prst="star5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5-конечная звезда 32"/>
          <p:cNvSpPr/>
          <p:nvPr/>
        </p:nvSpPr>
        <p:spPr>
          <a:xfrm>
            <a:off x="2418600" y="3140968"/>
            <a:ext cx="497216" cy="426949"/>
          </a:xfrm>
          <a:prstGeom prst="star5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5-конечная звезда 33"/>
          <p:cNvSpPr/>
          <p:nvPr/>
        </p:nvSpPr>
        <p:spPr>
          <a:xfrm>
            <a:off x="1682536" y="3991185"/>
            <a:ext cx="497216" cy="426949"/>
          </a:xfrm>
          <a:prstGeom prst="star5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5-конечная звезда 34"/>
          <p:cNvSpPr/>
          <p:nvPr/>
        </p:nvSpPr>
        <p:spPr>
          <a:xfrm>
            <a:off x="3135260" y="4514219"/>
            <a:ext cx="497216" cy="426949"/>
          </a:xfrm>
          <a:prstGeom prst="star5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5-конечная звезда 35"/>
          <p:cNvSpPr/>
          <p:nvPr/>
        </p:nvSpPr>
        <p:spPr>
          <a:xfrm>
            <a:off x="3291732" y="3991184"/>
            <a:ext cx="497216" cy="426949"/>
          </a:xfrm>
          <a:prstGeom prst="star5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5-конечная звезда 36"/>
          <p:cNvSpPr/>
          <p:nvPr/>
        </p:nvSpPr>
        <p:spPr>
          <a:xfrm>
            <a:off x="2994258" y="3506107"/>
            <a:ext cx="497216" cy="426949"/>
          </a:xfrm>
          <a:prstGeom prst="star5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5-конечная звезда 37"/>
          <p:cNvSpPr/>
          <p:nvPr/>
        </p:nvSpPr>
        <p:spPr>
          <a:xfrm>
            <a:off x="2211975" y="1732909"/>
            <a:ext cx="497216" cy="426949"/>
          </a:xfrm>
          <a:prstGeom prst="star5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5-конечная звезда 38"/>
          <p:cNvSpPr/>
          <p:nvPr/>
        </p:nvSpPr>
        <p:spPr>
          <a:xfrm>
            <a:off x="3761624" y="2316195"/>
            <a:ext cx="497216" cy="426949"/>
          </a:xfrm>
          <a:prstGeom prst="star5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5-конечная звезда 39"/>
          <p:cNvSpPr/>
          <p:nvPr/>
        </p:nvSpPr>
        <p:spPr>
          <a:xfrm>
            <a:off x="3363848" y="2829895"/>
            <a:ext cx="497216" cy="426949"/>
          </a:xfrm>
          <a:prstGeom prst="star5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8158258"/>
      </p:ext>
    </p:extLst>
  </p:cSld>
  <p:clrMapOvr>
    <a:masterClrMapping/>
  </p:clrMapOvr>
  <p:transition advClick="0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82809902"/>
              </p:ext>
            </p:extLst>
          </p:nvPr>
        </p:nvGraphicFramePr>
        <p:xfrm>
          <a:off x="-13688" y="4879731"/>
          <a:ext cx="4572000" cy="1978269"/>
        </p:xfrm>
        <a:graphic>
          <a:graphicData uri="http://schemas.openxmlformats.org/presentationml/2006/ole">
            <p:oleObj spid="_x0000_s49185" name="CorelDRAW" r:id="rId3" imgW="4836240" imgH="2093040" progId="">
              <p:embed/>
            </p:oleObj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82809902"/>
              </p:ext>
            </p:extLst>
          </p:nvPr>
        </p:nvGraphicFramePr>
        <p:xfrm>
          <a:off x="0" y="4879731"/>
          <a:ext cx="4572000" cy="1978269"/>
        </p:xfrm>
        <a:graphic>
          <a:graphicData uri="http://schemas.openxmlformats.org/presentationml/2006/ole">
            <p:oleObj spid="_x0000_s49186" name="CorelDRAW" r:id="rId4" imgW="4836240" imgH="2093040" progId="">
              <p:embed/>
            </p:oleObj>
          </a:graphicData>
        </a:graphic>
      </p:graphicFrame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4" y="620688"/>
            <a:ext cx="5221813" cy="4227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760" y="476672"/>
            <a:ext cx="33844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У стен советской столицы германские войска потерпели свое первое крупное поражение с начала боевых действий. Битва под Москвой продолжалась около 7 месяцев (203 дня и ночи) с 30 сентября 1941 года по 20 апреля 1942года.</a:t>
            </a:r>
          </a:p>
        </p:txBody>
      </p:sp>
    </p:spTree>
    <p:extLst>
      <p:ext uri="{BB962C8B-B14F-4D97-AF65-F5344CB8AC3E}">
        <p14:creationId xmlns:p14="http://schemas.microsoft.com/office/powerpoint/2010/main" xmlns="" val="28254553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Содержимое 3" descr="г-г36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24000" y="1524000"/>
            <a:ext cx="6096000" cy="4572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mtClean="0"/>
              <a:t>Вечная память павшим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27" name="Picture 31" descr="C:\Documents and Settings\Admin\Рабочий стол\городо\Битва под Москвой\2010_05_10_17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2200" y="4463266"/>
            <a:ext cx="3681500" cy="216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25" name="Picture 29" descr="C:\Documents and Settings\Admin\Рабочий стол\городо\Битва под Москвой\moskva-41-g-ritie_individualinih_okopov._moskovskaa_bitva._1941_g.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07" t="2038" r="2089"/>
          <a:stretch/>
        </p:blipFill>
        <p:spPr bwMode="auto">
          <a:xfrm>
            <a:off x="179512" y="1070767"/>
            <a:ext cx="3035431" cy="44664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43555061"/>
              </p:ext>
            </p:extLst>
          </p:nvPr>
        </p:nvGraphicFramePr>
        <p:xfrm>
          <a:off x="-13689" y="5112568"/>
          <a:ext cx="5484399" cy="1772816"/>
        </p:xfrm>
        <a:graphic>
          <a:graphicData uri="http://schemas.openxmlformats.org/presentationml/2006/ole">
            <p:oleObj spid="_x0000_s4195" name="CorelDRAW" r:id="rId5" imgW="4836240" imgH="2093040" progId="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79512" y="188640"/>
            <a:ext cx="33880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spc="50" dirty="0" smtClean="0">
                <a:ln w="12700" cmpd="sng">
                  <a:solidFill>
                    <a:srgbClr val="FF00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Лик войны</a:t>
            </a:r>
            <a:endParaRPr lang="ru-RU" sz="4800" b="1" spc="50" dirty="0">
              <a:ln w="12700" cmpd="sng">
                <a:solidFill>
                  <a:srgbClr val="FF0000"/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pic>
        <p:nvPicPr>
          <p:cNvPr id="4126" name="Picture 30" descr="C:\Documents and Settings\Admin\Рабочий стол\городо\Битва под Москвой\b5532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325" r="2000" b="2386"/>
          <a:stretch/>
        </p:blipFill>
        <p:spPr bwMode="auto">
          <a:xfrm>
            <a:off x="3347865" y="116752"/>
            <a:ext cx="3294098" cy="23453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24" name="Picture 28" descr="C:\Documents and Settings\Admin\Рабочий стол\городо\Битва под Москвой\voin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85944" y="2297168"/>
            <a:ext cx="3358055" cy="216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5-конечная звезда 11"/>
          <p:cNvSpPr/>
          <p:nvPr/>
        </p:nvSpPr>
        <p:spPr>
          <a:xfrm>
            <a:off x="7603660" y="836712"/>
            <a:ext cx="792088" cy="720080"/>
          </a:xfrm>
          <a:prstGeom prst="star5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482736" y="2378134"/>
            <a:ext cx="187220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Сражение под Москвой продолжалось около семи месяцев –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 30 сентября 1941 года по 20 апреля 1942 года.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805377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Москва город-герой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630" y="0"/>
            <a:ext cx="4635386" cy="3789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98" name="Picture 2" descr="C:\Users\User\Pictures\День Победы\City_Hero_Moscow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93030" y="2665566"/>
            <a:ext cx="5244074" cy="3933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48663051"/>
              </p:ext>
            </p:extLst>
          </p:nvPr>
        </p:nvGraphicFramePr>
        <p:xfrm>
          <a:off x="0" y="4677643"/>
          <a:ext cx="4572000" cy="1978025"/>
        </p:xfrm>
        <a:graphic>
          <a:graphicData uri="http://schemas.openxmlformats.org/presentationml/2006/ole">
            <p:oleObj spid="_x0000_s64523" name="CorelDRAW" r:id="rId5" imgW="4836240" imgH="2093040" progId="">
              <p:embed/>
            </p:oleObj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50423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1920" y="1484784"/>
            <a:ext cx="4890726" cy="4780685"/>
          </a:xfrm>
          <a:prstGeom prst="rect">
            <a:avLst/>
          </a:prstGeom>
        </p:spPr>
      </p:pic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0362924"/>
              </p:ext>
            </p:extLst>
          </p:nvPr>
        </p:nvGraphicFramePr>
        <p:xfrm>
          <a:off x="-35605" y="5189140"/>
          <a:ext cx="5522392" cy="1484784"/>
        </p:xfrm>
        <a:graphic>
          <a:graphicData uri="http://schemas.openxmlformats.org/presentationml/2006/ole">
            <p:oleObj spid="_x0000_s63502" name="CorelDRAW" r:id="rId4" imgW="4836240" imgH="2093040" progId="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Медаль «За оборону Москвы»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19734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9976" y="270622"/>
            <a:ext cx="554461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Город – герой Ленинград</a:t>
            </a:r>
            <a:endParaRPr lang="ru-RU" sz="35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25500779"/>
              </p:ext>
            </p:extLst>
          </p:nvPr>
        </p:nvGraphicFramePr>
        <p:xfrm>
          <a:off x="-13688" y="4879731"/>
          <a:ext cx="4572000" cy="1978269"/>
        </p:xfrm>
        <a:graphic>
          <a:graphicData uri="http://schemas.openxmlformats.org/presentationml/2006/ole">
            <p:oleObj spid="_x0000_s5382" name="CorelDRAW" r:id="rId3" imgW="4836240" imgH="2093040" progId="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25258203"/>
              </p:ext>
            </p:extLst>
          </p:nvPr>
        </p:nvGraphicFramePr>
        <p:xfrm>
          <a:off x="530225" y="207963"/>
          <a:ext cx="946150" cy="1927225"/>
        </p:xfrm>
        <a:graphic>
          <a:graphicData uri="http://schemas.openxmlformats.org/presentationml/2006/ole">
            <p:oleObj spid="_x0000_s5383" name="CorelDRAW" r:id="rId4" imgW="3381480" imgH="6872400" progId="">
              <p:embed/>
            </p:oleObj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6735822"/>
              </p:ext>
            </p:extLst>
          </p:nvPr>
        </p:nvGraphicFramePr>
        <p:xfrm>
          <a:off x="7805738" y="215900"/>
          <a:ext cx="869950" cy="1700213"/>
        </p:xfrm>
        <a:graphic>
          <a:graphicData uri="http://schemas.openxmlformats.org/presentationml/2006/ole">
            <p:oleObj spid="_x0000_s5384" name="CorelDRAW" r:id="rId5" imgW="2309400" imgH="4506840" progId="">
              <p:embed/>
            </p:oleObj>
          </a:graphicData>
        </a:graphic>
      </p:graphicFrame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971600" y="1052736"/>
            <a:ext cx="7560840" cy="5878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УКАЗ ПРЕЗИДИУМА ВЕРХОВНОГО СОВЕТА СССР</a:t>
            </a:r>
            <a:b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 ВРУЧЕНИИ ГОРОДУ-ГЕРОЮ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ЛЕНИНГРАДУ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МЕДАЛИ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"ЗОЛОТАЯ ЗВЕЗДА"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 выдающиеся заслуги перед Родиной, мужество и героизм, проявленные трудящимися города Ленинграда в борьбе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немецко-фашистскими захватчиками в тяжелых условиях длительной вражеской блокады,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и в ознаменование 20-летия победы советского народа в Великой Отечественной войне 1941-1945 гг. вручить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городу-герою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Ленинграду,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ранее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награжденному за эти заслуги орденом Ленина,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медаль «Золотая Звезда».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Москва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Кремль.8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мая 1965 г.</a:t>
            </a:r>
            <a:br>
              <a:rPr lang="ru-RU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Председатель Президиума Верховного Совета СССР </a:t>
            </a:r>
            <a:br>
              <a:rPr lang="ru-RU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А. Микоян.</a:t>
            </a:r>
            <a:br>
              <a:rPr lang="ru-RU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Секретарь Президиума Верховного Совета СССР</a:t>
            </a:r>
            <a:br>
              <a:rPr lang="ru-RU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Георгадзе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dirty="0"/>
              <a:t>*Ленинград</a:t>
            </a:r>
            <a:r>
              <a:rPr lang="ru-RU" sz="1600" dirty="0" smtClean="0"/>
              <a:t>, был назван городом-героем </a:t>
            </a:r>
            <a:r>
              <a:rPr lang="ru-RU" sz="1600" dirty="0"/>
              <a:t>в </a:t>
            </a:r>
            <a:endParaRPr lang="ru-RU" sz="1600" dirty="0" smtClean="0"/>
          </a:p>
          <a:p>
            <a:pPr algn="r"/>
            <a:r>
              <a:rPr lang="ru-RU" sz="1600" dirty="0" smtClean="0"/>
              <a:t>приказе </a:t>
            </a:r>
            <a:r>
              <a:rPr lang="ru-RU" sz="1600" dirty="0"/>
              <a:t>Верховного Главнокомандующего от 1 мая 1945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37080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94185075"/>
              </p:ext>
            </p:extLst>
          </p:nvPr>
        </p:nvGraphicFramePr>
        <p:xfrm>
          <a:off x="-13688" y="4879731"/>
          <a:ext cx="4572000" cy="1978269"/>
        </p:xfrm>
        <a:graphic>
          <a:graphicData uri="http://schemas.openxmlformats.org/presentationml/2006/ole">
            <p:oleObj spid="_x0000_s50191" name="CorelDRAW" r:id="rId3" imgW="4836240" imgH="2093040" progId="">
              <p:embed/>
            </p:oleObj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22821"/>
            <a:ext cx="4945253" cy="6258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444969"/>
            <a:ext cx="3600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С 20 ноября 1941года началась блокада Ленинграда.</a:t>
            </a:r>
          </a:p>
          <a:p>
            <a:pPr algn="just"/>
            <a:r>
              <a:rPr lang="ru-RU" sz="2400" dirty="0"/>
              <a:t>    Блокада города длилась 900 дней до января 1944года. </a:t>
            </a:r>
          </a:p>
          <a:p>
            <a:pPr algn="just"/>
            <a:r>
              <a:rPr lang="ru-RU" sz="2400" dirty="0"/>
              <a:t>    За массовый героизм его защитников Ленинграду присвоено звание «Город-герой»</a:t>
            </a:r>
          </a:p>
        </p:txBody>
      </p:sp>
    </p:spTree>
    <p:extLst>
      <p:ext uri="{BB962C8B-B14F-4D97-AF65-F5344CB8AC3E}">
        <p14:creationId xmlns:p14="http://schemas.microsoft.com/office/powerpoint/2010/main" xmlns="" val="338003827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75" name="Picture 31" descr="C:\Documents and Settings\Admin\Рабочий стол\городо\Ленинград\a3a54ef05df45fa7396ab3ab56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2539" y="3429912"/>
            <a:ext cx="2210939" cy="306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76" name="Picture 32" descr="C:\Documents and Settings\Admin\Рабочий стол\городо\Ленинград\0_3e15_10bf4a5_X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427856"/>
            <a:ext cx="2339449" cy="306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73" name="Picture 29" descr="C:\Documents and Settings\Admin\Рабочий стол\городо\Ленинград\3659519_jpg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852992"/>
            <a:ext cx="3420000" cy="22996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71" name="Picture 27" descr="C:\Documents and Settings\Admin\Рабочий стол\городо\Ленинград\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208" y="592482"/>
            <a:ext cx="3420000" cy="21089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25500779"/>
              </p:ext>
            </p:extLst>
          </p:nvPr>
        </p:nvGraphicFramePr>
        <p:xfrm>
          <a:off x="-13688" y="4879731"/>
          <a:ext cx="4572000" cy="1978269"/>
        </p:xfrm>
        <a:graphic>
          <a:graphicData uri="http://schemas.openxmlformats.org/presentationml/2006/ole">
            <p:oleObj spid="_x0000_s6242" name="CorelDRAW" r:id="rId7" imgW="4836240" imgH="2093040" progId="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 rot="21292168">
            <a:off x="209881" y="19511"/>
            <a:ext cx="33880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spc="50" dirty="0" smtClean="0">
                <a:ln w="12700" cmpd="sng">
                  <a:solidFill>
                    <a:srgbClr val="FF00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Лик войны</a:t>
            </a:r>
            <a:endParaRPr lang="ru-RU" sz="4800" b="1" spc="50" dirty="0">
              <a:ln w="12700" cmpd="sng">
                <a:solidFill>
                  <a:srgbClr val="FF0000"/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pic>
        <p:nvPicPr>
          <p:cNvPr id="6172" name="Picture 28" descr="C:\Documents and Settings\Admin\Рабочий стол\городо\Ленинград\1110_lrg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35010"/>
            <a:ext cx="3411372" cy="234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870208" y="1541110"/>
            <a:ext cx="13137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Кольцо блокады Ленинграда было прорвано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18 января 194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года.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5-конечная звезда 12"/>
          <p:cNvSpPr/>
          <p:nvPr/>
        </p:nvSpPr>
        <p:spPr>
          <a:xfrm>
            <a:off x="4067944" y="592482"/>
            <a:ext cx="792088" cy="720080"/>
          </a:xfrm>
          <a:prstGeom prst="star5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81275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39961" y="1412776"/>
            <a:ext cx="6096536" cy="4455494"/>
          </a:xfrm>
          <a:prstGeom prst="rect">
            <a:avLst/>
          </a:prstGeom>
        </p:spPr>
      </p:pic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50107446"/>
              </p:ext>
            </p:extLst>
          </p:nvPr>
        </p:nvGraphicFramePr>
        <p:xfrm>
          <a:off x="-14288" y="4653137"/>
          <a:ext cx="5234360" cy="2204864"/>
        </p:xfrm>
        <a:graphic>
          <a:graphicData uri="http://schemas.openxmlformats.org/presentationml/2006/ole">
            <p:oleObj spid="_x0000_s80908" name="CorelDRAW" r:id="rId4" imgW="4836240" imgH="2093040" progId="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6093296"/>
            <a:ext cx="9144000" cy="76470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Медаль «За оборону Ленинграда»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539552" y="1567333"/>
            <a:ext cx="8229600" cy="4525963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46831533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город-герой Ленинград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67739865"/>
              </p:ext>
            </p:extLst>
          </p:nvPr>
        </p:nvGraphicFramePr>
        <p:xfrm>
          <a:off x="-14288" y="5157192"/>
          <a:ext cx="5090344" cy="1700808"/>
        </p:xfrm>
        <a:graphic>
          <a:graphicData uri="http://schemas.openxmlformats.org/presentationml/2006/ole">
            <p:oleObj spid="_x0000_s85000" name="CorelDRAW" r:id="rId4" imgW="4836240" imgH="2093040" progId="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25983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User\Pictures\Питер\SDC110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20224223"/>
              </p:ext>
            </p:extLst>
          </p:nvPr>
        </p:nvGraphicFramePr>
        <p:xfrm>
          <a:off x="7767" y="4270784"/>
          <a:ext cx="4852265" cy="2204864"/>
        </p:xfrm>
        <a:graphic>
          <a:graphicData uri="http://schemas.openxmlformats.org/presentationml/2006/ole">
            <p:oleObj spid="_x0000_s79883" name="CorelDRAW" r:id="rId4" imgW="4836240" imgH="2093040" progId="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6093296"/>
            <a:ext cx="9144000" cy="76470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69369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Содержимое 3" descr="г-г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2214563"/>
            <a:ext cx="6667500" cy="443865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600" smtClean="0"/>
              <a:t>Города-герои</a:t>
            </a:r>
            <a:endParaRPr lang="ru-RU" sz="6600"/>
          </a:p>
        </p:txBody>
      </p:sp>
      <p:pic>
        <p:nvPicPr>
          <p:cNvPr id="5124" name="Содержимое 3" descr="звезда героя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88" y="1285875"/>
            <a:ext cx="3500437" cy="510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User\Pictures\Питер\SDC115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25500779"/>
              </p:ext>
            </p:extLst>
          </p:nvPr>
        </p:nvGraphicFramePr>
        <p:xfrm>
          <a:off x="-14288" y="4879975"/>
          <a:ext cx="4572001" cy="1978025"/>
        </p:xfrm>
        <a:graphic>
          <a:graphicData uri="http://schemas.openxmlformats.org/presentationml/2006/ole">
            <p:oleObj spid="_x0000_s78859" name="CorelDRAW" r:id="rId4" imgW="4836240" imgH="2093040" progId="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367436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1120" y="270622"/>
            <a:ext cx="554461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Город – герой Волгоград</a:t>
            </a:r>
            <a:endParaRPr lang="ru-RU" sz="35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25500779"/>
              </p:ext>
            </p:extLst>
          </p:nvPr>
        </p:nvGraphicFramePr>
        <p:xfrm>
          <a:off x="-13688" y="4879731"/>
          <a:ext cx="4572000" cy="1978269"/>
        </p:xfrm>
        <a:graphic>
          <a:graphicData uri="http://schemas.openxmlformats.org/presentationml/2006/ole">
            <p:oleObj spid="_x0000_s7430" name="CorelDRAW" r:id="rId3" imgW="4836240" imgH="2093040" progId="">
              <p:embed/>
            </p:oleObj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6735822"/>
              </p:ext>
            </p:extLst>
          </p:nvPr>
        </p:nvGraphicFramePr>
        <p:xfrm>
          <a:off x="7805738" y="215900"/>
          <a:ext cx="869950" cy="1700213"/>
        </p:xfrm>
        <a:graphic>
          <a:graphicData uri="http://schemas.openxmlformats.org/presentationml/2006/ole">
            <p:oleObj spid="_x0000_s7431" name="CorelDRAW" r:id="rId4" imgW="2309400" imgH="4506840" progId="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25258203"/>
              </p:ext>
            </p:extLst>
          </p:nvPr>
        </p:nvGraphicFramePr>
        <p:xfrm>
          <a:off x="530225" y="207963"/>
          <a:ext cx="946150" cy="1927225"/>
        </p:xfrm>
        <a:graphic>
          <a:graphicData uri="http://schemas.openxmlformats.org/presentationml/2006/ole">
            <p:oleObj spid="_x0000_s7432" name="CorelDRAW" r:id="rId5" imgW="3381480" imgH="6872400" progId="">
              <p:embed/>
            </p:oleObj>
          </a:graphicData>
        </a:graphic>
      </p:graphicFrame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971600" y="1124744"/>
            <a:ext cx="7200799" cy="5201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УКАЗ ПРЕЗИДИУМА ВЕРХОВНОГО СОВЕТА СССР</a:t>
            </a:r>
            <a:b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 ВРУЧЕНИИ ГОРОДУ-ГЕРОЮ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ВОЛГОГРАДУ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ОРДЕНА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ЛЕНИНА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МЕДАЛИ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"ЗОЛОТАЯ ЗВЕЗДА"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 выдающиеся заслуги перед Родиной, мужество и героизм, проявленные трудящимися города Волгограда в борьбе с немецко-фашистскими захватчиками, и в ознаменование 20-летия победы советского народа в Великой Отечественной войне 1941-1945 гг. вручить городу-герою Волгограду, орден Ленина и медаль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«Золотая Звезда».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Москва, Кремль.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8 мая 1965 г.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Председатель Президиума Верховного Совета СССР 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А. Микоян.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Секретарь Президиума Верховного Совета СССР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Георгадзе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r"/>
            <a:r>
              <a:rPr lang="ru-RU" sz="1600" dirty="0" smtClean="0"/>
              <a:t> Сталинград</a:t>
            </a:r>
            <a:r>
              <a:rPr lang="ru-RU" sz="1600" dirty="0"/>
              <a:t> </a:t>
            </a:r>
            <a:r>
              <a:rPr lang="ru-RU" sz="1600" dirty="0" smtClean="0"/>
              <a:t> был назван городом-героем </a:t>
            </a:r>
          </a:p>
          <a:p>
            <a:pPr algn="r"/>
            <a:r>
              <a:rPr lang="ru-RU" sz="1600" dirty="0" smtClean="0"/>
              <a:t>в </a:t>
            </a:r>
            <a:r>
              <a:rPr lang="ru-RU" sz="1600" dirty="0"/>
              <a:t>приказе Верховного Главнокомандующего от 1 мая 1945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10397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93632848"/>
              </p:ext>
            </p:extLst>
          </p:nvPr>
        </p:nvGraphicFramePr>
        <p:xfrm>
          <a:off x="-13688" y="4879731"/>
          <a:ext cx="4572000" cy="1978269"/>
        </p:xfrm>
        <a:graphic>
          <a:graphicData uri="http://schemas.openxmlformats.org/presentationml/2006/ole">
            <p:oleObj spid="_x0000_s51214" name="CorelDRAW" r:id="rId3" imgW="4836240" imgH="2093040" progId="">
              <p:embed/>
            </p:oleObj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43663" y="188640"/>
            <a:ext cx="4698250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476672"/>
            <a:ext cx="403244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 </a:t>
            </a:r>
            <a:r>
              <a:rPr lang="ru-RU" sz="2000" dirty="0"/>
              <a:t>Подвиг защитников Сталинграда известен всему миру. Именно здесь в 1942-1943 годах решалась дальнейшая судьба планеты. Для гитлеровцев этот город имел особое значение не только, как важный военно-политический, экономический и транспортный центр. Они прекрасно понимали, что город, где взошла звезда Сталина, город- символ, носящий его имя, играет ключевую роль в патриотическом сознании советского народа.</a:t>
            </a:r>
          </a:p>
        </p:txBody>
      </p:sp>
    </p:spTree>
    <p:extLst>
      <p:ext uri="{BB962C8B-B14F-4D97-AF65-F5344CB8AC3E}">
        <p14:creationId xmlns:p14="http://schemas.microsoft.com/office/powerpoint/2010/main" xmlns="" val="38484583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34" name="Picture 42" descr="C:\Documents and Settings\Admin\Рабочий стол\городо\Сталинградская битва\0_51874_bd2cd64a_X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56747" y="2028109"/>
            <a:ext cx="3096000" cy="21155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38" name="Picture 46" descr="C:\Documents and Settings\Admin\Рабочий стол\городо\Сталинградская битва\878_373145284_bi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13424" y="275434"/>
            <a:ext cx="3132000" cy="2244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17" name="Picture 25" descr="C:\Documents and Settings\Admin\Рабочий стол\121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293096"/>
            <a:ext cx="3096000" cy="23152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33" name="Picture 41" descr="C:\Documents and Settings\Admin\Рабочий стол\городо\Сталинградская битва\uf-2762-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6178" y="1846469"/>
            <a:ext cx="2520000" cy="33862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11" name="Picture 19" descr="C:\Documents and Settings\Admin\Рабочий стол\stalingrad185dom-havlova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150"/>
          <a:stretch/>
        </p:blipFill>
        <p:spPr bwMode="auto">
          <a:xfrm>
            <a:off x="2411760" y="4352544"/>
            <a:ext cx="3114591" cy="21268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25500779"/>
              </p:ext>
            </p:extLst>
          </p:nvPr>
        </p:nvGraphicFramePr>
        <p:xfrm>
          <a:off x="-13688" y="4879731"/>
          <a:ext cx="4572000" cy="1978269"/>
        </p:xfrm>
        <a:graphic>
          <a:graphicData uri="http://schemas.openxmlformats.org/presentationml/2006/ole">
            <p:oleObj spid="_x0000_s8295" name="CorelDRAW" r:id="rId8" imgW="4836240" imgH="2093040" progId="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rot="20787734">
            <a:off x="-90374" y="279810"/>
            <a:ext cx="33880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spc="50" dirty="0" smtClean="0">
                <a:ln w="12700" cmpd="sng">
                  <a:solidFill>
                    <a:srgbClr val="FF00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Лик войны</a:t>
            </a:r>
            <a:endParaRPr lang="ru-RU" sz="4800" b="1" spc="50" dirty="0">
              <a:ln w="12700" cmpd="sng">
                <a:solidFill>
                  <a:srgbClr val="FF0000"/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5-конечная звезда 16"/>
          <p:cNvSpPr/>
          <p:nvPr/>
        </p:nvSpPr>
        <p:spPr>
          <a:xfrm>
            <a:off x="7092280" y="543149"/>
            <a:ext cx="792088" cy="720080"/>
          </a:xfrm>
          <a:prstGeom prst="star5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347864" y="2574048"/>
            <a:ext cx="1824765" cy="1569660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Битва за Сталинград длилась с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17 июля 1942 года по 2 февраля 1943 года.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23827" y="4347392"/>
            <a:ext cx="18247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Дом Павлова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5-конечная звезда 17"/>
          <p:cNvSpPr/>
          <p:nvPr/>
        </p:nvSpPr>
        <p:spPr>
          <a:xfrm>
            <a:off x="1259491" y="800501"/>
            <a:ext cx="792088" cy="720080"/>
          </a:xfrm>
          <a:prstGeom prst="star5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532489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3848" y="1772816"/>
            <a:ext cx="5757731" cy="4159961"/>
          </a:xfrm>
          <a:prstGeom prst="rect">
            <a:avLst/>
          </a:prstGeom>
        </p:spPr>
      </p:pic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83180349"/>
              </p:ext>
            </p:extLst>
          </p:nvPr>
        </p:nvGraphicFramePr>
        <p:xfrm>
          <a:off x="-14288" y="4879975"/>
          <a:ext cx="5450384" cy="1978025"/>
        </p:xfrm>
        <a:graphic>
          <a:graphicData uri="http://schemas.openxmlformats.org/presentationml/2006/ole">
            <p:oleObj spid="_x0000_s86024" name="CorelDRAW" r:id="rId4" imgW="4836240" imgH="2093040" progId="">
              <p:embed/>
            </p:oleObj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Медаль «За оборону Сталинграда»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376253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Город-герой Сталинград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25500779"/>
              </p:ext>
            </p:extLst>
          </p:nvPr>
        </p:nvGraphicFramePr>
        <p:xfrm>
          <a:off x="-14288" y="4879975"/>
          <a:ext cx="4572001" cy="1978025"/>
        </p:xfrm>
        <a:graphic>
          <a:graphicData uri="http://schemas.openxmlformats.org/presentationml/2006/ole">
            <p:oleObj spid="_x0000_s77835" name="CorelDRAW" r:id="rId4" imgW="4836240" imgH="2093040" progId="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32873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User\Pictures\День Победы\города-герои\volgograd-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25500779"/>
              </p:ext>
            </p:extLst>
          </p:nvPr>
        </p:nvGraphicFramePr>
        <p:xfrm>
          <a:off x="-14288" y="4879975"/>
          <a:ext cx="4572001" cy="1978025"/>
        </p:xfrm>
        <a:graphic>
          <a:graphicData uri="http://schemas.openxmlformats.org/presentationml/2006/ole">
            <p:oleObj spid="_x0000_s76812" name="CorelDRAW" r:id="rId4" imgW="4836240" imgH="2093040" progId="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83665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76888" y="270622"/>
            <a:ext cx="456393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Город – герой Минск</a:t>
            </a:r>
            <a:endParaRPr lang="ru-RU" sz="35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25500779"/>
              </p:ext>
            </p:extLst>
          </p:nvPr>
        </p:nvGraphicFramePr>
        <p:xfrm>
          <a:off x="-13688" y="4879731"/>
          <a:ext cx="4572000" cy="1978269"/>
        </p:xfrm>
        <a:graphic>
          <a:graphicData uri="http://schemas.openxmlformats.org/presentationml/2006/ole">
            <p:oleObj spid="_x0000_s11523" name="CorelDRAW" r:id="rId3" imgW="4836240" imgH="2093040" progId="">
              <p:embed/>
            </p:oleObj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4592478"/>
              </p:ext>
            </p:extLst>
          </p:nvPr>
        </p:nvGraphicFramePr>
        <p:xfrm>
          <a:off x="8028384" y="270622"/>
          <a:ext cx="869950" cy="1700213"/>
        </p:xfrm>
        <a:graphic>
          <a:graphicData uri="http://schemas.openxmlformats.org/presentationml/2006/ole">
            <p:oleObj spid="_x0000_s11524" name="CorelDRAW" r:id="rId4" imgW="2309400" imgH="4506840" progId="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07016918"/>
              </p:ext>
            </p:extLst>
          </p:nvPr>
        </p:nvGraphicFramePr>
        <p:xfrm>
          <a:off x="26094" y="88552"/>
          <a:ext cx="946150" cy="1927225"/>
        </p:xfrm>
        <a:graphic>
          <a:graphicData uri="http://schemas.openxmlformats.org/presentationml/2006/ole">
            <p:oleObj spid="_x0000_s11525" name="CorelDRAW" r:id="rId5" imgW="3381480" imgH="6872400" progId="">
              <p:embed/>
            </p:oleObj>
          </a:graphicData>
        </a:graphic>
      </p:graphicFrame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899592" y="995310"/>
            <a:ext cx="7632204" cy="5570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УКАЗ ПРЕЗИДИУМА ВЕРХОВНОГО СОВЕТА СССР</a:t>
            </a:r>
            <a:b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 ПРИСВОЕНИИ ГОРОДУ МИНСКУ ПОЧЕТНОГО ЗВАНИЯ </a:t>
            </a:r>
            <a:endParaRPr lang="ru-RU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ГОРОД-ГЕРОЙ" 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 выдающиеся заслуги перед Родиной, мужество и героизм, проявленные трудящимися города Минска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борьбе против гитлеровских оккупантов, большую роль в развертывании всенародного партизанского движения 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Белоруссии в годы Великой Отечественной войны и в ознаменовании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30-летия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освобождения Белорусской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ССР от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немецко-фашистских захватчиков присвоить городу Минску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почетное звание «Город-герой»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вручением ордена Ленина и медали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«Золотая Звезда».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Москва, Кремль.</a:t>
            </a:r>
            <a:br>
              <a:rPr lang="ru-RU" sz="1200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26 июня 1974 г.</a:t>
            </a:r>
            <a:br>
              <a:rPr lang="ru-RU" sz="1200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Председатель Президиума Верховного Совета СССР </a:t>
            </a:r>
            <a:br>
              <a:rPr lang="ru-RU" sz="1200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Н. Подгорный.</a:t>
            </a:r>
          </a:p>
          <a:p>
            <a:pPr algn="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Секретарь Президиума Верховного Совета СССР</a:t>
            </a:r>
            <a:br>
              <a:rPr lang="ru-RU" sz="1200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Георгадзе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spcBef>
                <a:spcPct val="50000"/>
              </a:spcBef>
            </a:pP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639315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49183262"/>
              </p:ext>
            </p:extLst>
          </p:nvPr>
        </p:nvGraphicFramePr>
        <p:xfrm>
          <a:off x="-13688" y="4879731"/>
          <a:ext cx="4572000" cy="1978269"/>
        </p:xfrm>
        <a:graphic>
          <a:graphicData uri="http://schemas.openxmlformats.org/presentationml/2006/ole">
            <p:oleObj spid="_x0000_s53262" name="CorelDRAW" r:id="rId3" imgW="4836240" imgH="2093040" progId="">
              <p:embed/>
            </p:oleObj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68379" y="548680"/>
            <a:ext cx="7853241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 </a:t>
            </a:r>
            <a:r>
              <a:rPr lang="en-US" dirty="0" smtClean="0"/>
              <a:t>     </a:t>
            </a:r>
            <a:r>
              <a:rPr lang="ru-RU" sz="3000" dirty="0" smtClean="0"/>
              <a:t>За </a:t>
            </a:r>
            <a:r>
              <a:rPr lang="ru-RU" sz="3000" dirty="0"/>
              <a:t>время трехлетней оккупации в Минске и его окрестностях немцы уничтожили более 400 тысяч человек, а сам город превратился в руины и пепел. Но город не сдался, не покорился врагу, героически боролся против немецких оккупантов.  </a:t>
            </a:r>
          </a:p>
          <a:p>
            <a:pPr algn="just"/>
            <a:r>
              <a:rPr lang="ru-RU" sz="3000" dirty="0"/>
              <a:t>     В 1974 году в ознаменование заслуг граждан города в борьбе против нацизма Минск получил звание «Город- герой»</a:t>
            </a:r>
          </a:p>
        </p:txBody>
      </p:sp>
    </p:spTree>
    <p:extLst>
      <p:ext uri="{BB962C8B-B14F-4D97-AF65-F5344CB8AC3E}">
        <p14:creationId xmlns:p14="http://schemas.microsoft.com/office/powerpoint/2010/main" xmlns="" val="53083258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40" name="Picture 52" descr="C:\Documents and Settings\Admin\Рабочий стол\городо\Минск\1b3df1520feba097ebef6287b06_pre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789040"/>
            <a:ext cx="3420000" cy="2747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304" name="Picture 16" descr="C:\Documents and Settings\Admin\Рабочий стол\11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7851" y="168224"/>
            <a:ext cx="3240000" cy="243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305" name="Picture 17" descr="C:\Documents and Settings\Admin\Рабочий стол\1111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384"/>
          <a:stretch/>
        </p:blipFill>
        <p:spPr bwMode="auto">
          <a:xfrm>
            <a:off x="45495" y="2047510"/>
            <a:ext cx="2792515" cy="34830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25500779"/>
              </p:ext>
            </p:extLst>
          </p:nvPr>
        </p:nvGraphicFramePr>
        <p:xfrm>
          <a:off x="-13688" y="4879731"/>
          <a:ext cx="4572000" cy="1978269"/>
        </p:xfrm>
        <a:graphic>
          <a:graphicData uri="http://schemas.openxmlformats.org/presentationml/2006/ole">
            <p:oleObj spid="_x0000_s12387" name="CorelDRAW" r:id="rId8" imgW="4836240" imgH="2093040" progId="">
              <p:embed/>
            </p:oleObj>
          </a:graphicData>
        </a:graphic>
      </p:graphicFrame>
      <p:sp>
        <p:nvSpPr>
          <p:cNvPr id="9" name="TextBox 8"/>
          <p:cNvSpPr txBox="1"/>
          <p:nvPr/>
        </p:nvSpPr>
        <p:spPr>
          <a:xfrm rot="21067138">
            <a:off x="113568" y="188640"/>
            <a:ext cx="33880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spc="50" dirty="0" smtClean="0">
                <a:ln w="12700" cmpd="sng">
                  <a:solidFill>
                    <a:srgbClr val="FF00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Лик войны</a:t>
            </a:r>
            <a:endParaRPr lang="ru-RU" sz="4800" b="1" spc="50" dirty="0">
              <a:ln w="12700" cmpd="sng">
                <a:solidFill>
                  <a:srgbClr val="FF0000"/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pic>
        <p:nvPicPr>
          <p:cNvPr id="12338" name="Picture 50" descr="C:\Documents and Settings\Admin\Рабочий стол\городо\Минск\444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56624" y="957941"/>
            <a:ext cx="3673094" cy="26323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5-конечная звезда 11"/>
          <p:cNvSpPr/>
          <p:nvPr/>
        </p:nvSpPr>
        <p:spPr>
          <a:xfrm>
            <a:off x="611560" y="1100187"/>
            <a:ext cx="792088" cy="720080"/>
          </a:xfrm>
          <a:prstGeom prst="star5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5-конечная звезда 12"/>
          <p:cNvSpPr/>
          <p:nvPr/>
        </p:nvSpPr>
        <p:spPr>
          <a:xfrm>
            <a:off x="6209992" y="526646"/>
            <a:ext cx="792088" cy="720080"/>
          </a:xfrm>
          <a:prstGeom prst="star5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059833" y="3140968"/>
            <a:ext cx="205395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Три года в Минске продолжалась оккупация. Освобождён город 3 июля 1944 года.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593701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Города Герои и Города Воинской Славы.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28596" y="857232"/>
            <a:ext cx="8286808" cy="550072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00100" y="285728"/>
            <a:ext cx="67866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ГОРОДА - ГЕРОИ</a:t>
            </a:r>
            <a:endParaRPr lang="ru-RU" sz="2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ород-герой Минск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98962803"/>
              </p:ext>
            </p:extLst>
          </p:nvPr>
        </p:nvGraphicFramePr>
        <p:xfrm>
          <a:off x="-14288" y="5229200"/>
          <a:ext cx="5234360" cy="1628800"/>
        </p:xfrm>
        <a:graphic>
          <a:graphicData uri="http://schemas.openxmlformats.org/presentationml/2006/ole">
            <p:oleObj spid="_x0000_s74764" name="CorelDRAW" r:id="rId4" imgW="4836240" imgH="2093040" progId="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68621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Users\User\Pictures\День Победы\города-герои\минск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128" y="0"/>
            <a:ext cx="452886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987" name="Picture 3" descr="C:\Users\User\Pictures\День Победы\города-герои\минск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19740" y="0"/>
            <a:ext cx="4624260" cy="6901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11743966"/>
              </p:ext>
            </p:extLst>
          </p:nvPr>
        </p:nvGraphicFramePr>
        <p:xfrm>
          <a:off x="-14288" y="5085184"/>
          <a:ext cx="4946328" cy="1772816"/>
        </p:xfrm>
        <a:graphic>
          <a:graphicData uri="http://schemas.openxmlformats.org/presentationml/2006/ole">
            <p:oleObj spid="_x0000_s73739" name="CorelDRAW" r:id="rId5" imgW="4836240" imgH="2093040" progId="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327113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270622"/>
            <a:ext cx="589551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Город – герой Новороссийск</a:t>
            </a:r>
            <a:endParaRPr lang="ru-RU" sz="35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25500779"/>
              </p:ext>
            </p:extLst>
          </p:nvPr>
        </p:nvGraphicFramePr>
        <p:xfrm>
          <a:off x="-13688" y="4879731"/>
          <a:ext cx="4572000" cy="1978269"/>
        </p:xfrm>
        <a:graphic>
          <a:graphicData uri="http://schemas.openxmlformats.org/presentationml/2006/ole">
            <p:oleObj spid="_x0000_s17667" name="CorelDRAW" r:id="rId3" imgW="4836240" imgH="2093040" progId="">
              <p:embed/>
            </p:oleObj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6735822"/>
              </p:ext>
            </p:extLst>
          </p:nvPr>
        </p:nvGraphicFramePr>
        <p:xfrm>
          <a:off x="7805738" y="215900"/>
          <a:ext cx="869950" cy="1700213"/>
        </p:xfrm>
        <a:graphic>
          <a:graphicData uri="http://schemas.openxmlformats.org/presentationml/2006/ole">
            <p:oleObj spid="_x0000_s17668" name="CorelDRAW" r:id="rId4" imgW="2309400" imgH="4506840" progId="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25258203"/>
              </p:ext>
            </p:extLst>
          </p:nvPr>
        </p:nvGraphicFramePr>
        <p:xfrm>
          <a:off x="530225" y="207963"/>
          <a:ext cx="946150" cy="1927225"/>
        </p:xfrm>
        <a:graphic>
          <a:graphicData uri="http://schemas.openxmlformats.org/presentationml/2006/ole">
            <p:oleObj spid="_x0000_s17669" name="CorelDRAW" r:id="rId5" imgW="3381480" imgH="6872400" progId="">
              <p:embed/>
            </p:oleObj>
          </a:graphicData>
        </a:graphic>
      </p:graphicFrame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981563" y="1060235"/>
            <a:ext cx="7200652" cy="5755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УКАЗ ПРЕЗИДИУМА ВЕРХОВНОГО СОВЕТА СССР</a:t>
            </a:r>
            <a:b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 ПРИСВОЕНИИ ГОРОДУ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НОВОРОССИЙСКУ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ПОЧЕТНОГО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ЗВАНИЯ "ГОРОД-ГЕРОЙ"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 выдающиеся заслуги перед Родиной, массовый героизм, мужество и стойкость, проявленные трудящимися Новороссийска и воинами Советской Армии, Военно-Морского Флота и авиации в годы Великой Отечественной войны, и в ознаменовании 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30-летия разгрома фашистских войск при защите Северного Кавказа присвоить городу Новороссийску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почетное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звание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«Город-Герой»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вручением ордена Ленина и медали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«Золотая Звезда».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Москва, Кремль.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14 сентября 1973 г.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Председатель Президиума Верховного Совета СССР 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Н. Подгорный.</a:t>
            </a:r>
          </a:p>
          <a:p>
            <a:pPr algn="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Секретарь Президиума Верховного Совета СССР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Георгадзе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0455461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3" y="332656"/>
            <a:ext cx="331236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 </a:t>
            </a:r>
            <a:r>
              <a:rPr lang="ru-RU" sz="2000" dirty="0"/>
              <a:t>За стойкость и мужество проявленное при обороне Новороссийска в годы Великой Отечественной войны 1941-1945гг.- 7 мая 1966 года город Новороссийск был награжден орденом Отечественной войны 1-й степени, а 14 сентября 1973 года городу присвоено почетное звание «Город- герой» с вручением ордена Ленина и медали «Золотая звезда».</a:t>
            </a:r>
          </a:p>
        </p:txBody>
      </p:sp>
      <p:pic>
        <p:nvPicPr>
          <p:cNvPr id="6" name="Рисунок 5" descr="город-герой Новороссийск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8892" y="332656"/>
            <a:ext cx="5437603" cy="590465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13577931"/>
              </p:ext>
            </p:extLst>
          </p:nvPr>
        </p:nvGraphicFramePr>
        <p:xfrm>
          <a:off x="-13688" y="4879731"/>
          <a:ext cx="4572000" cy="1978269"/>
        </p:xfrm>
        <a:graphic>
          <a:graphicData uri="http://schemas.openxmlformats.org/presentationml/2006/ole">
            <p:oleObj spid="_x0000_s56335" name="CorelDRAW" r:id="rId4" imgW="4836240" imgH="2093040" progId="">
              <p:embed/>
            </p:oleObj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5533840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86" name="Picture 54" descr="C:\Documents and Settings\Admin\Рабочий стол\городо\Новороссийск\kunikovcy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858213"/>
            <a:ext cx="3279546" cy="24482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85" name="Picture 53" descr="C:\Documents and Settings\Admin\Рабочий стол\городо\Новороссийск\1267000684_5f0b93cb915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3429000"/>
            <a:ext cx="3323446" cy="23042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25500779"/>
              </p:ext>
            </p:extLst>
          </p:nvPr>
        </p:nvGraphicFramePr>
        <p:xfrm>
          <a:off x="-13688" y="4879731"/>
          <a:ext cx="4572000" cy="1978269"/>
        </p:xfrm>
        <a:graphic>
          <a:graphicData uri="http://schemas.openxmlformats.org/presentationml/2006/ole">
            <p:oleObj spid="_x0000_s18525" name="CorelDRAW" r:id="rId5" imgW="4836240" imgH="2093040" progId="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41287" y="73655"/>
            <a:ext cx="33880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spc="50" dirty="0" smtClean="0">
                <a:ln w="12700" cmpd="sng">
                  <a:solidFill>
                    <a:srgbClr val="FF00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Лик войны</a:t>
            </a:r>
            <a:endParaRPr lang="ru-RU" sz="4800" b="1" spc="50" dirty="0">
              <a:ln w="12700" cmpd="sng">
                <a:solidFill>
                  <a:srgbClr val="FF0000"/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pic>
        <p:nvPicPr>
          <p:cNvPr id="18483" name="Picture 51" descr="C:\Documents and Settings\Admin\Рабочий стол\городо\Новороссийск\Ogon s korabley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44528" y="3467909"/>
            <a:ext cx="4503936" cy="30176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84" name="Picture 52" descr="C:\Documents and Settings\Admin\Рабочий стол\городо\Новороссийск\0_17e78_af5fecb_XL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82960"/>
            <a:ext cx="3456384" cy="25922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779912" y="904652"/>
            <a:ext cx="14127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Героическая оборона Малой земли длилась 225 дней -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 февраля 1943 года по сентябрь 1943 года.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5-конечная звезда 10"/>
          <p:cNvSpPr/>
          <p:nvPr/>
        </p:nvSpPr>
        <p:spPr>
          <a:xfrm>
            <a:off x="6624228" y="2852936"/>
            <a:ext cx="792088" cy="720080"/>
          </a:xfrm>
          <a:prstGeom prst="star5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671322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C:\Users\User\Pictures\День Победы\города-герои\photo14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8672" y="0"/>
            <a:ext cx="917267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59384947"/>
              </p:ext>
            </p:extLst>
          </p:nvPr>
        </p:nvGraphicFramePr>
        <p:xfrm>
          <a:off x="-14288" y="5373216"/>
          <a:ext cx="5234360" cy="1484784"/>
        </p:xfrm>
        <a:graphic>
          <a:graphicData uri="http://schemas.openxmlformats.org/presentationml/2006/ole">
            <p:oleObj spid="_x0000_s68619" name="CorelDRAW" r:id="rId4" imgW="4836240" imgH="2093040" progId="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99025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50046" y="270622"/>
            <a:ext cx="423023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Город – герой Керчь</a:t>
            </a:r>
            <a:endParaRPr lang="ru-RU" sz="35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25500779"/>
              </p:ext>
            </p:extLst>
          </p:nvPr>
        </p:nvGraphicFramePr>
        <p:xfrm>
          <a:off x="-13688" y="4879731"/>
          <a:ext cx="4572000" cy="1978269"/>
        </p:xfrm>
        <a:graphic>
          <a:graphicData uri="http://schemas.openxmlformats.org/presentationml/2006/ole">
            <p:oleObj spid="_x0000_s19715" name="CorelDRAW" r:id="rId3" imgW="4836240" imgH="2093040" progId="">
              <p:embed/>
            </p:oleObj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6735822"/>
              </p:ext>
            </p:extLst>
          </p:nvPr>
        </p:nvGraphicFramePr>
        <p:xfrm>
          <a:off x="7805738" y="215900"/>
          <a:ext cx="869950" cy="1700213"/>
        </p:xfrm>
        <a:graphic>
          <a:graphicData uri="http://schemas.openxmlformats.org/presentationml/2006/ole">
            <p:oleObj spid="_x0000_s19716" name="CorelDRAW" r:id="rId4" imgW="2309400" imgH="4506840" progId="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25258203"/>
              </p:ext>
            </p:extLst>
          </p:nvPr>
        </p:nvGraphicFramePr>
        <p:xfrm>
          <a:off x="530225" y="207963"/>
          <a:ext cx="946150" cy="1927225"/>
        </p:xfrm>
        <a:graphic>
          <a:graphicData uri="http://schemas.openxmlformats.org/presentationml/2006/ole">
            <p:oleObj spid="_x0000_s19717" name="CorelDRAW" r:id="rId5" imgW="3381480" imgH="6872400" progId="">
              <p:embed/>
            </p:oleObj>
          </a:graphicData>
        </a:graphic>
      </p:graphicFrame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971165" y="1124744"/>
            <a:ext cx="7201669" cy="5447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УКАЗ ПРЕЗИДИУМА ВЕРХОВНОГО СОВЕТА СССР</a:t>
            </a:r>
            <a:b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 ПРИСВОЕНИИ ГОРОДУ КЕРЧИ </a:t>
            </a:r>
            <a:endParaRPr lang="ru-RU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ПОЧЕТНОГО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ЗВАНИЯ "ГОРОД-ГЕРОЙ" </a:t>
            </a:r>
            <a:b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 выдающиеся заслуги перед Родиной, массовый героизм, мужество и стойкость, проявленные защитниками Керчи и воинами Советской Армии, Военно-Морского Флота и авиации в годы Великой Отечественной войны, и в ознаменование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30-летия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разгрома фашистских войск при освобождении Крыма присвоить городу Керчи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почетное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звание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«Город-Герой»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вручением ордена Ленина и медали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«Золотая Звезда».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Москва, Кремль.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14 сентября 1973 г.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Председатель Президиума Верховного Совета СССР 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Н. Подгорный.</a:t>
            </a:r>
          </a:p>
          <a:p>
            <a:pPr algn="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Секретарь Президиума Верховного Совета СССР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Георгадзе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75415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48673114"/>
              </p:ext>
            </p:extLst>
          </p:nvPr>
        </p:nvGraphicFramePr>
        <p:xfrm>
          <a:off x="-13688" y="4879731"/>
          <a:ext cx="4572000" cy="1978269"/>
        </p:xfrm>
        <a:graphic>
          <a:graphicData uri="http://schemas.openxmlformats.org/presentationml/2006/ole">
            <p:oleObj spid="_x0000_s57358" name="CorelDRAW" r:id="rId3" imgW="4836240" imgH="2093040" progId="">
              <p:embed/>
            </p:oleObj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332656"/>
            <a:ext cx="381642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 «Всем! Всем! Всем! Всем народам Советского Союза! Мы, защитники обороны Керчи, задыхаемся от газа, умираем, но в плен не сдаемся!»,- это текст знаменитой радиограммы одного из защитников каменоломен </a:t>
            </a:r>
            <a:r>
              <a:rPr lang="ru-RU" dirty="0" err="1"/>
              <a:t>Аджимушкая</a:t>
            </a:r>
            <a:r>
              <a:rPr lang="ru-RU" dirty="0"/>
              <a:t>- полковника Ягунова. Подвиги и героизм жителей Керчи- одна из самых трагичных и великих страниц Отечественной войны. За время оккупации этого города фашисты уничтожили 15 тысяч мирных жителей и угнали в Германию более 14 тысяч. Но дух гордого города не был сломлен, ни смотря ни на что!</a:t>
            </a:r>
          </a:p>
        </p:txBody>
      </p:sp>
      <p:pic>
        <p:nvPicPr>
          <p:cNvPr id="6" name="Рисунок 5" descr="Керчь город-герой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32656"/>
            <a:ext cx="4824536" cy="59046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24282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5" name="Picture 55" descr="C:\Documents and Settings\Admin\Рабочий стол\городо\Керчь\7_2_b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33880" y="3590338"/>
            <a:ext cx="3536152" cy="29350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6" name="Picture 56" descr="C:\Documents and Settings\Admin\Рабочий стол\городо\Керчь\1942-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858" y="1484784"/>
            <a:ext cx="3271599" cy="38884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25500779"/>
              </p:ext>
            </p:extLst>
          </p:nvPr>
        </p:nvGraphicFramePr>
        <p:xfrm>
          <a:off x="-13688" y="4879731"/>
          <a:ext cx="4572000" cy="1978269"/>
        </p:xfrm>
        <a:graphic>
          <a:graphicData uri="http://schemas.openxmlformats.org/presentationml/2006/ole">
            <p:oleObj spid="_x0000_s20571" name="CorelDRAW" r:id="rId5" imgW="4836240" imgH="2093040" progId="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91869" y="188640"/>
            <a:ext cx="33880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spc="50" dirty="0" smtClean="0">
                <a:ln w="12700" cmpd="sng">
                  <a:solidFill>
                    <a:srgbClr val="FF00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Лик войны</a:t>
            </a:r>
            <a:endParaRPr lang="ru-RU" sz="4800" b="1" spc="50" dirty="0">
              <a:ln w="12700" cmpd="sng">
                <a:solidFill>
                  <a:srgbClr val="FF0000"/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6" name="5-конечная звезда 5"/>
          <p:cNvSpPr/>
          <p:nvPr/>
        </p:nvSpPr>
        <p:spPr>
          <a:xfrm>
            <a:off x="4031940" y="979908"/>
            <a:ext cx="792088" cy="720080"/>
          </a:xfrm>
          <a:prstGeom prst="star5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34" name="Picture 54" descr="C:\Documents and Settings\Admin\Рабочий стол\городо\Керчь\0a08a710cfaea0a2a0d5ab306bc7499b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33744" y="404664"/>
            <a:ext cx="3472792" cy="20152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635896" y="2457707"/>
            <a:ext cx="50341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170 дней – с 16 мая по 31 октября 1942 года – в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Аджимушкайских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каменоломнях сражались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10 тысяч воинов и партизан. Оставшиеся в живых освобождены в ноябре 1943 года.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5-конечная звезда 10"/>
          <p:cNvSpPr/>
          <p:nvPr/>
        </p:nvSpPr>
        <p:spPr>
          <a:xfrm>
            <a:off x="4031940" y="4305322"/>
            <a:ext cx="792088" cy="720080"/>
          </a:xfrm>
          <a:prstGeom prst="star5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08193172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76888" y="270622"/>
            <a:ext cx="458108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Город – герой Одесса</a:t>
            </a:r>
            <a:endParaRPr lang="ru-RU" sz="35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25500779"/>
              </p:ext>
            </p:extLst>
          </p:nvPr>
        </p:nvGraphicFramePr>
        <p:xfrm>
          <a:off x="-13688" y="4879731"/>
          <a:ext cx="4572000" cy="1978269"/>
        </p:xfrm>
        <a:graphic>
          <a:graphicData uri="http://schemas.openxmlformats.org/presentationml/2006/ole">
            <p:oleObj spid="_x0000_s13572" name="CorelDRAW" r:id="rId3" imgW="4836240" imgH="2093040" progId="">
              <p:embed/>
            </p:oleObj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6735822"/>
              </p:ext>
            </p:extLst>
          </p:nvPr>
        </p:nvGraphicFramePr>
        <p:xfrm>
          <a:off x="7805738" y="215900"/>
          <a:ext cx="869950" cy="1700213"/>
        </p:xfrm>
        <a:graphic>
          <a:graphicData uri="http://schemas.openxmlformats.org/presentationml/2006/ole">
            <p:oleObj spid="_x0000_s13573" name="CorelDRAW" r:id="rId4" imgW="2309400" imgH="4506840" progId="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25258203"/>
              </p:ext>
            </p:extLst>
          </p:nvPr>
        </p:nvGraphicFramePr>
        <p:xfrm>
          <a:off x="530225" y="207963"/>
          <a:ext cx="946150" cy="1927225"/>
        </p:xfrm>
        <a:graphic>
          <a:graphicData uri="http://schemas.openxmlformats.org/presentationml/2006/ole">
            <p:oleObj spid="_x0000_s13574" name="CorelDRAW" r:id="rId5" imgW="3381480" imgH="6872400" progId="">
              <p:embed/>
            </p:oleObj>
          </a:graphicData>
        </a:graphic>
      </p:graphicFrame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935099" y="1124744"/>
            <a:ext cx="7273801" cy="550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УКАЗ ПРЕЗИДИУМА ВЕРХОВНОГО СОВЕТА СССР</a:t>
            </a:r>
            <a:b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 ВРУЧЕНИИ ГОРОДУ-ГЕРОЮ ОДЕССЕ ОРДЕНА ЛЕНИНА </a:t>
            </a:r>
            <a:endParaRPr lang="ru-RU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МЕДАЛИ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ЗОЛОТАЯ ЗВЕЗДА"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 выдающиеся заслуги перед Родиной, мужество и героизм, проявленные трудящимися города Одессы в борьбе с немецко-фашистскими захватчиками, и в ознаменование 20-летия победы советского народа в Великой Отечественной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войне 1941-1945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гг. вручить городу-герою Одессе орден Ленина и медали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«Золотая Звезда».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Москва, Кремль.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8 мая 1965 г.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Председатель Президиума Верховного Совета СССР 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А. Микоян.</a:t>
            </a:r>
          </a:p>
          <a:p>
            <a:pPr algn="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Секретарь Президиума Верховного Совета СССР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Георгадзе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r"/>
            <a:r>
              <a:rPr lang="ru-RU" sz="1600" dirty="0" smtClean="0"/>
              <a:t>Одесса был назван городом-героем </a:t>
            </a:r>
            <a:r>
              <a:rPr lang="ru-RU" sz="1600" dirty="0"/>
              <a:t>в приказе </a:t>
            </a:r>
            <a:endParaRPr lang="ru-RU" sz="1600" dirty="0" smtClean="0"/>
          </a:p>
          <a:p>
            <a:pPr algn="r"/>
            <a:r>
              <a:rPr lang="ru-RU" sz="1600" dirty="0" smtClean="0"/>
              <a:t>Верховного </a:t>
            </a:r>
            <a:r>
              <a:rPr lang="ru-RU" sz="1600" dirty="0"/>
              <a:t>Главнокомандующего от 1 мая 1945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220008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24462621"/>
              </p:ext>
            </p:extLst>
          </p:nvPr>
        </p:nvGraphicFramePr>
        <p:xfrm>
          <a:off x="-14288" y="5445224"/>
          <a:ext cx="5450384" cy="1412776"/>
        </p:xfrm>
        <a:graphic>
          <a:graphicData uri="http://schemas.openxmlformats.org/presentationml/2006/ole">
            <p:oleObj spid="_x0000_s65547" name="CorelDRAW" r:id="rId3" imgW="4836240" imgH="2093040" progId="">
              <p:embed/>
            </p:oleObj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115616" y="332656"/>
            <a:ext cx="66967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«Созвездие городов- героев»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412" y="1040542"/>
            <a:ext cx="4779004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Мы, города-герои,- побратимы</a:t>
            </a:r>
          </a:p>
          <a:p>
            <a:r>
              <a:rPr lang="ru-RU" sz="2000" dirty="0"/>
              <a:t>И, где теперь ни выпало нам быть,-</a:t>
            </a:r>
          </a:p>
          <a:p>
            <a:r>
              <a:rPr lang="ru-RU" sz="2000" dirty="0"/>
              <a:t>Союз наш вечен, дружба нерушима</a:t>
            </a:r>
          </a:p>
          <a:p>
            <a:r>
              <a:rPr lang="ru-RU" sz="2000" dirty="0"/>
              <a:t>И боевую славу не забыть!</a:t>
            </a:r>
          </a:p>
          <a:p>
            <a:r>
              <a:rPr lang="ru-RU" sz="2000" dirty="0"/>
              <a:t>Нам есть на чем крепить святое братство:</a:t>
            </a:r>
          </a:p>
          <a:p>
            <a:r>
              <a:rPr lang="ru-RU" sz="2000" dirty="0"/>
              <a:t>Победы Знамя, ведь, на всех- одно.</a:t>
            </a:r>
          </a:p>
          <a:p>
            <a:r>
              <a:rPr lang="ru-RU" sz="2000" dirty="0"/>
              <a:t>И каждый город насмерть шел сражаться</a:t>
            </a:r>
          </a:p>
          <a:p>
            <a:r>
              <a:rPr lang="ru-RU" sz="2000" dirty="0"/>
              <a:t>За жизнь, свободу, честь и за него!</a:t>
            </a:r>
          </a:p>
          <a:p>
            <a:r>
              <a:rPr lang="ru-RU" sz="2000" dirty="0"/>
              <a:t>Москва и Тула, крепость Брест и Минск,</a:t>
            </a:r>
          </a:p>
          <a:p>
            <a:r>
              <a:rPr lang="ru-RU" sz="2000" dirty="0"/>
              <a:t>Одесса, Севастополь, Ленинград,</a:t>
            </a:r>
          </a:p>
          <a:p>
            <a:r>
              <a:rPr lang="ru-RU" sz="2000" dirty="0"/>
              <a:t>Мурманск заполярный и Новороссийск,</a:t>
            </a:r>
          </a:p>
          <a:p>
            <a:r>
              <a:rPr lang="ru-RU" sz="2000" dirty="0"/>
              <a:t>Киев, Керчь, Смоленск и Сталинград-</a:t>
            </a:r>
          </a:p>
          <a:p>
            <a:r>
              <a:rPr lang="ru-RU" sz="2000" dirty="0"/>
              <a:t>Созвездие славы- города- герои!</a:t>
            </a:r>
          </a:p>
          <a:p>
            <a:r>
              <a:rPr lang="ru-RU" sz="2000" dirty="0"/>
              <a:t>Наш подвиг- вечен! Слава- навсегда!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pic>
        <p:nvPicPr>
          <p:cNvPr id="65550" name="Picture 1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1285860"/>
            <a:ext cx="3071834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9608038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83422956"/>
              </p:ext>
            </p:extLst>
          </p:nvPr>
        </p:nvGraphicFramePr>
        <p:xfrm>
          <a:off x="-13688" y="5157870"/>
          <a:ext cx="5089744" cy="1700130"/>
        </p:xfrm>
        <a:graphic>
          <a:graphicData uri="http://schemas.openxmlformats.org/presentationml/2006/ole">
            <p:oleObj spid="_x0000_s54290" name="CorelDRAW" r:id="rId3" imgW="4836240" imgH="2093040" progId="">
              <p:embed/>
            </p:oleObj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95065" y="260648"/>
            <a:ext cx="4704765" cy="5399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325778"/>
            <a:ext cx="36004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/>
              <a:t>19 августа 1941 года Ставка ВГК образовала Одесский оборонительный район. В него вошли соединения Приморской армии, силы Одесской </a:t>
            </a:r>
            <a:r>
              <a:rPr lang="ru-RU" sz="2200" dirty="0" smtClean="0"/>
              <a:t>военно-морской </a:t>
            </a:r>
            <a:r>
              <a:rPr lang="ru-RU" sz="2200" dirty="0"/>
              <a:t>базы и части народного ополчения. На территории района были созданы 4 оборонительные рубежа. За массовый героизм его защитников Одессе присвоено звание «Город- герой».</a:t>
            </a:r>
          </a:p>
        </p:txBody>
      </p:sp>
    </p:spTree>
    <p:extLst>
      <p:ext uri="{BB962C8B-B14F-4D97-AF65-F5344CB8AC3E}">
        <p14:creationId xmlns:p14="http://schemas.microsoft.com/office/powerpoint/2010/main" xmlns="" val="265419139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87" name="Picture 51" descr="C:\Documents and Settings\Admin\Рабочий стол\городо\Одесса\7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5480" y="3117528"/>
            <a:ext cx="3096344" cy="19190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84" name="Picture 48" descr="C:\Documents and Settings\Admin\Рабочий стол\городо\Одесса\f23d5de0883cf1f5252f1a3c0bc_prev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92264" y="285085"/>
            <a:ext cx="2911784" cy="37620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25500779"/>
              </p:ext>
            </p:extLst>
          </p:nvPr>
        </p:nvGraphicFramePr>
        <p:xfrm>
          <a:off x="-13688" y="4879731"/>
          <a:ext cx="4572000" cy="1978269"/>
        </p:xfrm>
        <a:graphic>
          <a:graphicData uri="http://schemas.openxmlformats.org/presentationml/2006/ole">
            <p:oleObj spid="_x0000_s14434" name="CorelDRAW" r:id="rId5" imgW="4836240" imgH="2093040" progId="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56437" y="46263"/>
            <a:ext cx="33880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spc="50" dirty="0" smtClean="0">
                <a:ln w="12700" cmpd="sng">
                  <a:solidFill>
                    <a:srgbClr val="FF00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Лик войны</a:t>
            </a:r>
            <a:endParaRPr lang="ru-RU" sz="4800" b="1" spc="50" dirty="0">
              <a:ln w="12700" cmpd="sng">
                <a:solidFill>
                  <a:srgbClr val="FF0000"/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pic>
        <p:nvPicPr>
          <p:cNvPr id="14383" name="Picture 47" descr="C:\Documents and Settings\Admin\Рабочий стол\городо\Одесса\8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060" y="804577"/>
            <a:ext cx="3024336" cy="19952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85" name="Picture 49" descr="C:\Documents and Settings\Admin\Рабочий стол\городо\Одесса\6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58792"/>
            <a:ext cx="4032048" cy="24326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5-конечная звезда 10"/>
          <p:cNvSpPr/>
          <p:nvPr/>
        </p:nvSpPr>
        <p:spPr>
          <a:xfrm>
            <a:off x="4175956" y="285085"/>
            <a:ext cx="792088" cy="720080"/>
          </a:xfrm>
          <a:prstGeom prst="star5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512150" y="1224199"/>
            <a:ext cx="21197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 26 марта 1944 года началось наступление на приморскую группировку противника.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10 апреля 1944 года город был полностью освобождён.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632228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07904" y="1281293"/>
            <a:ext cx="5408331" cy="5162498"/>
          </a:xfrm>
          <a:prstGeom prst="rect">
            <a:avLst/>
          </a:prstGeom>
        </p:spPr>
      </p:pic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2891318"/>
              </p:ext>
            </p:extLst>
          </p:nvPr>
        </p:nvGraphicFramePr>
        <p:xfrm>
          <a:off x="-14288" y="4879975"/>
          <a:ext cx="5306368" cy="1978025"/>
        </p:xfrm>
        <a:graphic>
          <a:graphicData uri="http://schemas.openxmlformats.org/presentationml/2006/ole">
            <p:oleObj spid="_x0000_s87049" name="CorelDRAW" r:id="rId4" imgW="4836240" imgH="2093040" progId="">
              <p:embed/>
            </p:oleObj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Медаль «За оборону Одессы»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33980443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Users\User\Pictures\День Победы\города-герои\одесс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15982030"/>
              </p:ext>
            </p:extLst>
          </p:nvPr>
        </p:nvGraphicFramePr>
        <p:xfrm>
          <a:off x="-14288" y="5301208"/>
          <a:ext cx="5234360" cy="1556792"/>
        </p:xfrm>
        <a:graphic>
          <a:graphicData uri="http://schemas.openxmlformats.org/presentationml/2006/ole">
            <p:oleObj spid="_x0000_s72716" name="CorelDRAW" r:id="rId4" imgW="4836240" imgH="2093040" progId="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87528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ород-герой Одесса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0"/>
            <a:ext cx="6984776" cy="6857999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25500779"/>
              </p:ext>
            </p:extLst>
          </p:nvPr>
        </p:nvGraphicFramePr>
        <p:xfrm>
          <a:off x="-14288" y="4879975"/>
          <a:ext cx="4572001" cy="1978025"/>
        </p:xfrm>
        <a:graphic>
          <a:graphicData uri="http://schemas.openxmlformats.org/presentationml/2006/ole">
            <p:oleObj spid="_x0000_s71692" name="CorelDRAW" r:id="rId4" imgW="4836240" imgH="2093040" progId="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80134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270622"/>
            <a:ext cx="403244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Город – герой Тула</a:t>
            </a:r>
            <a:endParaRPr lang="ru-RU" sz="35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10843933"/>
              </p:ext>
            </p:extLst>
          </p:nvPr>
        </p:nvGraphicFramePr>
        <p:xfrm>
          <a:off x="-13688" y="4869160"/>
          <a:ext cx="4572000" cy="1978269"/>
        </p:xfrm>
        <a:graphic>
          <a:graphicData uri="http://schemas.openxmlformats.org/presentationml/2006/ole">
            <p:oleObj spid="_x0000_s21749" name="CorelDRAW" r:id="rId3" imgW="4836240" imgH="2093040" progId="">
              <p:embed/>
            </p:oleObj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6735822"/>
              </p:ext>
            </p:extLst>
          </p:nvPr>
        </p:nvGraphicFramePr>
        <p:xfrm>
          <a:off x="7805738" y="215900"/>
          <a:ext cx="869950" cy="1700213"/>
        </p:xfrm>
        <a:graphic>
          <a:graphicData uri="http://schemas.openxmlformats.org/presentationml/2006/ole">
            <p:oleObj spid="_x0000_s21750" name="CorelDRAW" r:id="rId4" imgW="2309400" imgH="4506840" progId="">
              <p:embed/>
            </p:oleObj>
          </a:graphicData>
        </a:graphic>
      </p:graphicFrame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683568" y="1124744"/>
            <a:ext cx="7200776" cy="4708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УКАЗ ПРЕЗИДИУМА ВЕРХОВНОГО СОВЕТА СССР</a:t>
            </a:r>
            <a:b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 ПРИСВОЕНИИ ГОРОДУ ТУЛЕ </a:t>
            </a:r>
            <a:endParaRPr lang="ru-RU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ПОЧЕТНОГО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ЗВАНИЯ "ГОРОД-ГЕРОЙ" </a:t>
            </a:r>
            <a:b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 мужество и стойкость, проявленные защитниками Тулы при героической обороне города, сыгравшую важную роль в разгроме немецко-фашистских войск под Москвой в период Великой Отечественной войны,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присвоить городу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Туле почетное звание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«Город-Герой»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вручением медали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«Золотая Звезда».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Москва, Кремль.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7 декабря 1976 г.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Председатель Президиума Верховного Совета СССР 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Н. Подгорный.</a:t>
            </a:r>
          </a:p>
          <a:p>
            <a:pPr algn="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Секретарь Президиума Верховного Совета СССР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Георгадзе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cs typeface="Times New Roman" pitchFamily="18" charset="0"/>
              </a:rPr>
            </a:b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715178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25335696"/>
              </p:ext>
            </p:extLst>
          </p:nvPr>
        </p:nvGraphicFramePr>
        <p:xfrm>
          <a:off x="-13688" y="4869160"/>
          <a:ext cx="4572000" cy="1978269"/>
        </p:xfrm>
        <a:graphic>
          <a:graphicData uri="http://schemas.openxmlformats.org/presentationml/2006/ole">
            <p:oleObj spid="_x0000_s58383" name="CorelDRAW" r:id="rId3" imgW="4836240" imgH="2093040" progId="">
              <p:embed/>
            </p:oleObj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2090" y="557112"/>
            <a:ext cx="36004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/>
              <a:t>В октябре- декабре 1941 года части Красной Армии и население героически обороняли Тулу. В 1976 году Туле присвоено звание «Город- герой» с вручением медали «Золотая звезда».</a:t>
            </a:r>
          </a:p>
        </p:txBody>
      </p:sp>
      <p:pic>
        <p:nvPicPr>
          <p:cNvPr id="6" name="Рисунок 5" descr="Город-герой Тула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91655"/>
            <a:ext cx="4968552" cy="49473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7186280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88" name="Picture 60" descr="C:\Documents and Settings\Admin\Рабочий стол\городо\Тула\post-115143339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861048"/>
            <a:ext cx="4172495" cy="25922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86" name="Picture 58" descr="C:\Documents and Settings\Admin\Рабочий стол\городо\Тула\207363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74"/>
          <a:stretch/>
        </p:blipFill>
        <p:spPr bwMode="auto">
          <a:xfrm>
            <a:off x="251520" y="764704"/>
            <a:ext cx="3290568" cy="47525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25500779"/>
              </p:ext>
            </p:extLst>
          </p:nvPr>
        </p:nvGraphicFramePr>
        <p:xfrm>
          <a:off x="-13688" y="4879731"/>
          <a:ext cx="4572000" cy="1978269"/>
        </p:xfrm>
        <a:graphic>
          <a:graphicData uri="http://schemas.openxmlformats.org/presentationml/2006/ole">
            <p:oleObj spid="_x0000_s22621" name="CorelDRAW" r:id="rId5" imgW="4836240" imgH="2093040" progId="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16166" y="0"/>
            <a:ext cx="33880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spc="50" dirty="0" smtClean="0">
                <a:ln w="12700" cmpd="sng">
                  <a:solidFill>
                    <a:srgbClr val="FF00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Лик войны</a:t>
            </a:r>
            <a:endParaRPr lang="ru-RU" sz="4800" b="1" spc="50" dirty="0">
              <a:ln w="12700" cmpd="sng">
                <a:solidFill>
                  <a:srgbClr val="FF0000"/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pic>
        <p:nvPicPr>
          <p:cNvPr id="22587" name="Picture 59" descr="C:\Documents and Settings\Admin\Рабочий стол\городо\Тула\5794797b37a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19718" y="188640"/>
            <a:ext cx="3810000" cy="26479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779912" y="2904982"/>
            <a:ext cx="42484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Октябрь – ноябрь 1941 года – освобождение оружейной столицы России Тулы.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5-конечная звезда 9"/>
          <p:cNvSpPr/>
          <p:nvPr/>
        </p:nvSpPr>
        <p:spPr>
          <a:xfrm>
            <a:off x="3995936" y="1268760"/>
            <a:ext cx="792088" cy="720080"/>
          </a:xfrm>
          <a:prstGeom prst="star5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280491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C:\Users\User\Pictures\День Победы\города-герои\p55_tul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6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99977468"/>
              </p:ext>
            </p:extLst>
          </p:nvPr>
        </p:nvGraphicFramePr>
        <p:xfrm>
          <a:off x="-14288" y="5013176"/>
          <a:ext cx="5450384" cy="1844824"/>
        </p:xfrm>
        <a:graphic>
          <a:graphicData uri="http://schemas.openxmlformats.org/presentationml/2006/ole">
            <p:oleObj spid="_x0000_s67597" name="CorelDRAW" r:id="rId4" imgW="4836240" imgH="2093040" progId="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51242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60039" y="0"/>
            <a:ext cx="6183961" cy="6655668"/>
          </a:xfrm>
          <a:prstGeom prst="rect">
            <a:avLst/>
          </a:prstGeom>
        </p:spPr>
      </p:pic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74193968"/>
              </p:ext>
            </p:extLst>
          </p:nvPr>
        </p:nvGraphicFramePr>
        <p:xfrm>
          <a:off x="-14288" y="5013325"/>
          <a:ext cx="5449888" cy="1844675"/>
        </p:xfrm>
        <a:graphic>
          <a:graphicData uri="http://schemas.openxmlformats.org/presentationml/2006/ole">
            <p:oleObj spid="_x0000_s89097" name="CorelDRAW" r:id="rId4" imgW="4836240" imgH="2093040" progId="">
              <p:embed/>
            </p:oleObj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05058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270622"/>
            <a:ext cx="54726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Брестская крепость-герой</a:t>
            </a:r>
            <a:endParaRPr lang="ru-RU" sz="35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15643812"/>
              </p:ext>
            </p:extLst>
          </p:nvPr>
        </p:nvGraphicFramePr>
        <p:xfrm>
          <a:off x="-13688" y="5229200"/>
          <a:ext cx="4945728" cy="1628800"/>
        </p:xfrm>
        <a:graphic>
          <a:graphicData uri="http://schemas.openxmlformats.org/presentationml/2006/ole">
            <p:oleObj spid="_x0000_s27904" name="CorelDRAW" r:id="rId3" imgW="4836240" imgH="2093040" progId="">
              <p:embed/>
            </p:oleObj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6735822"/>
              </p:ext>
            </p:extLst>
          </p:nvPr>
        </p:nvGraphicFramePr>
        <p:xfrm>
          <a:off x="7805738" y="215900"/>
          <a:ext cx="869950" cy="1700213"/>
        </p:xfrm>
        <a:graphic>
          <a:graphicData uri="http://schemas.openxmlformats.org/presentationml/2006/ole">
            <p:oleObj spid="_x0000_s27905" name="CorelDRAW" r:id="rId4" imgW="2309400" imgH="4506840" progId="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25258203"/>
              </p:ext>
            </p:extLst>
          </p:nvPr>
        </p:nvGraphicFramePr>
        <p:xfrm>
          <a:off x="530225" y="207963"/>
          <a:ext cx="946150" cy="1927225"/>
        </p:xfrm>
        <a:graphic>
          <a:graphicData uri="http://schemas.openxmlformats.org/presentationml/2006/ole">
            <p:oleObj spid="_x0000_s27906" name="CorelDRAW" r:id="rId5" imgW="3381480" imgH="6872400" progId="">
              <p:embed/>
            </p:oleObj>
          </a:graphicData>
        </a:graphic>
      </p:graphicFrame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972306" y="1051421"/>
            <a:ext cx="7416118" cy="5940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УКАЗ ПРЕЗИДИУМА ВЕРХОВНОГО СОВЕТА СССР</a:t>
            </a:r>
            <a:b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 ПРИСВОЕНИИ БРЕСТСКОЙ КРЕПОСТИ </a:t>
            </a: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ПОЧЕТНОГО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ЗВАНИЯ "КРЕПОСТЬ-ГЕРОЙ"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Отражая вероломное и внезапное нападение гитлеровских захватчиков на Советский Союз, защитники Брестской крепости в исключительно тяжелых условиях проявили в борьбе с немецко-фашистскими агрессорами выдающуюся воинскую доблесть, массовый героизм и мужество, ставшие символом беспримерной стойкости советского народа.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Отмечая исключительные заслуги защитников Брестской крепости перед Родиной и в ознаменование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20-летия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победы советского народа в период Великой Отечественной войне 1941 - 1945 гг., присвоить Брестской крепости почетное звание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«Крепость-Герой»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 вручением ордена Ленина и медали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«Золотая Звезда».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Москва, Кремль.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8 мая 1965 г.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Председатель Президиума Верховного Совета СССР 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А. Микоян.</a:t>
            </a:r>
          </a:p>
          <a:p>
            <a:pPr algn="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Секретарь Президиума Верховного Совета СССР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Георгадзе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30005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93472" y="270622"/>
            <a:ext cx="433876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Город – герой Киев</a:t>
            </a:r>
            <a:endParaRPr lang="ru-RU" sz="35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25500779"/>
              </p:ext>
            </p:extLst>
          </p:nvPr>
        </p:nvGraphicFramePr>
        <p:xfrm>
          <a:off x="-13688" y="4879731"/>
          <a:ext cx="4572000" cy="1978269"/>
        </p:xfrm>
        <a:graphic>
          <a:graphicData uri="http://schemas.openxmlformats.org/presentationml/2006/ole">
            <p:oleObj spid="_x0000_s9475" name="CorelDRAW" r:id="rId3" imgW="4836240" imgH="2093040" progId="">
              <p:embed/>
            </p:oleObj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6735822"/>
              </p:ext>
            </p:extLst>
          </p:nvPr>
        </p:nvGraphicFramePr>
        <p:xfrm>
          <a:off x="7805738" y="215900"/>
          <a:ext cx="869950" cy="1700213"/>
        </p:xfrm>
        <a:graphic>
          <a:graphicData uri="http://schemas.openxmlformats.org/presentationml/2006/ole">
            <p:oleObj spid="_x0000_s9476" name="CorelDRAW" r:id="rId4" imgW="2309400" imgH="4506840" progId="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25258203"/>
              </p:ext>
            </p:extLst>
          </p:nvPr>
        </p:nvGraphicFramePr>
        <p:xfrm>
          <a:off x="530225" y="207963"/>
          <a:ext cx="946150" cy="1927225"/>
        </p:xfrm>
        <a:graphic>
          <a:graphicData uri="http://schemas.openxmlformats.org/presentationml/2006/ole">
            <p:oleObj spid="_x0000_s9477" name="CorelDRAW" r:id="rId5" imgW="3381480" imgH="6872400" progId="">
              <p:embed/>
            </p:oleObj>
          </a:graphicData>
        </a:graphic>
      </p:graphicFrame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971592" y="1556792"/>
            <a:ext cx="7704864" cy="4278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УКАЗ ПРЕЗИДИУМА ВЕРХОВНОГО СОВЕТА СССР</a:t>
            </a:r>
            <a:b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 ВРУЧЕНИИ ГОРОДУ-ГЕРОЮ КИЕВУ МЕДАЛИ "ЗОЛОТАЯ ЗВЕЗДА"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 выдающиеся заслуги перед Родиной, мужество и героизм, проявленные трудящимися города Киева в борьбе с немецко-фашистскими захватчиками, и в ознаменование 20-летия победы советского народа в Великой Отечественной войне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1941-1945 гг. вручить городу-герою Киеву, ранее награжденному за эти заслуги орденом Ленина, медаль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«Золотая Звезда».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Москва, Кремль.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8 мая 1965 г.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Председатель Президиума Верховного Совета СССР 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А. Микоян.</a:t>
            </a:r>
          </a:p>
          <a:p>
            <a:pPr algn="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Секретарь Президиума Верховного Совета СССР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Георгадзе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spcBef>
                <a:spcPct val="50000"/>
              </a:spcBef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8067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8032129"/>
              </p:ext>
            </p:extLst>
          </p:nvPr>
        </p:nvGraphicFramePr>
        <p:xfrm>
          <a:off x="-13688" y="4879731"/>
          <a:ext cx="4572000" cy="1978269"/>
        </p:xfrm>
        <a:graphic>
          <a:graphicData uri="http://schemas.openxmlformats.org/presentationml/2006/ole">
            <p:oleObj spid="_x0000_s52238" name="CorelDRAW" r:id="rId3" imgW="4836240" imgH="2093040" progId="">
              <p:embed/>
            </p:oleObj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476672"/>
            <a:ext cx="799288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 smtClean="0"/>
              <a:t>      </a:t>
            </a:r>
            <a:r>
              <a:rPr lang="ru-RU" sz="2800" dirty="0" smtClean="0"/>
              <a:t>778 </a:t>
            </a:r>
            <a:r>
              <a:rPr lang="ru-RU" sz="2800" dirty="0"/>
              <a:t>дней столица Украины была оккупирована немецкими захватчиками, которые почти полностью разгромили город. Подвиг Киева увековечен в присвоении ему звания </a:t>
            </a:r>
          </a:p>
          <a:p>
            <a:pPr algn="just"/>
            <a:r>
              <a:rPr lang="ru-RU" sz="2800" dirty="0"/>
              <a:t>    «Город- герой». В память о событиях 1941-1945гг. В городе был воздвигнут Мемориальный комплекс «Национальный музей истории Великой Отечественной войны»- еще одно свидетельство того, что подвигу народа- победителя – жить в веках.</a:t>
            </a:r>
          </a:p>
        </p:txBody>
      </p:sp>
    </p:spTree>
    <p:extLst>
      <p:ext uri="{BB962C8B-B14F-4D97-AF65-F5344CB8AC3E}">
        <p14:creationId xmlns:p14="http://schemas.microsoft.com/office/powerpoint/2010/main" xmlns="" val="3978809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9" name="Picture 39" descr="C:\Documents and Settings\Admin\Рабочий стол\городо\Киев\1264690987_kiev_oqn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835"/>
          <a:stretch/>
        </p:blipFill>
        <p:spPr bwMode="auto">
          <a:xfrm>
            <a:off x="212136" y="829105"/>
            <a:ext cx="3701968" cy="25400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7" name="Picture 37" descr="C:\Documents and Settings\Admin\Рабочий стол\городо\Киев\kiev_oqV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584" y="3501462"/>
            <a:ext cx="3665400" cy="24945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0" name="Picture 40" descr="C:\Documents and Settings\Admin\Рабочий стол\городо\Киев\28957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456" y="227381"/>
            <a:ext cx="3565262" cy="249568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25500779"/>
              </p:ext>
            </p:extLst>
          </p:nvPr>
        </p:nvGraphicFramePr>
        <p:xfrm>
          <a:off x="-13688" y="4879731"/>
          <a:ext cx="4572000" cy="1978269"/>
        </p:xfrm>
        <a:graphic>
          <a:graphicData uri="http://schemas.openxmlformats.org/presentationml/2006/ole">
            <p:oleObj spid="_x0000_s10335" name="CorelDRAW" r:id="rId6" imgW="4836240" imgH="2093040" progId="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69099" y="24548"/>
            <a:ext cx="33880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spc="50" dirty="0" smtClean="0">
                <a:ln w="12700" cmpd="sng">
                  <a:solidFill>
                    <a:srgbClr val="FF00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Лик войны</a:t>
            </a:r>
            <a:endParaRPr lang="ru-RU" sz="4800" b="1" spc="50" dirty="0">
              <a:ln w="12700" cmpd="sng">
                <a:solidFill>
                  <a:srgbClr val="FF0000"/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pic>
        <p:nvPicPr>
          <p:cNvPr id="10278" name="Picture 38" descr="C:\Documents and Settings\Admin\Рабочий стол\городо\Киев\331137541418jpg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192736"/>
            <a:ext cx="3810000" cy="2260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5-конечная звезда 9"/>
          <p:cNvSpPr/>
          <p:nvPr/>
        </p:nvSpPr>
        <p:spPr>
          <a:xfrm>
            <a:off x="4311400" y="841717"/>
            <a:ext cx="792088" cy="720080"/>
          </a:xfrm>
          <a:prstGeom prst="star5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427984" y="2924944"/>
            <a:ext cx="40978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Героическая оборона Киева продолжалась 72 дня, с июля по сентябрь 1941 года, но город был оставлен. День освобождения Киева – 6 ноября 1943 года.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550557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75856" y="2011832"/>
            <a:ext cx="5523761" cy="4408512"/>
          </a:xfrm>
          <a:prstGeom prst="rect">
            <a:avLst/>
          </a:prstGeom>
        </p:spPr>
      </p:pic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25500779"/>
              </p:ext>
            </p:extLst>
          </p:nvPr>
        </p:nvGraphicFramePr>
        <p:xfrm>
          <a:off x="-14288" y="4879975"/>
          <a:ext cx="4572001" cy="1978025"/>
        </p:xfrm>
        <a:graphic>
          <a:graphicData uri="http://schemas.openxmlformats.org/presentationml/2006/ole">
            <p:oleObj spid="_x0000_s83977" name="CorelDRAW" r:id="rId4" imgW="4836240" imgH="2093040" progId="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Медаль «За оборону Киева»</a:t>
            </a:r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997623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ород-герой Киев Родина-мать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25500779"/>
              </p:ext>
            </p:extLst>
          </p:nvPr>
        </p:nvGraphicFramePr>
        <p:xfrm>
          <a:off x="-14288" y="4879975"/>
          <a:ext cx="4572001" cy="1978025"/>
        </p:xfrm>
        <a:graphic>
          <a:graphicData uri="http://schemas.openxmlformats.org/presentationml/2006/ole">
            <p:oleObj spid="_x0000_s75788" name="CorelDRAW" r:id="rId4" imgW="4836240" imgH="2093040" progId="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582271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44280" y="270622"/>
            <a:ext cx="524744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Город – герой Мурманск</a:t>
            </a:r>
            <a:endParaRPr lang="ru-RU" sz="35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25500779"/>
              </p:ext>
            </p:extLst>
          </p:nvPr>
        </p:nvGraphicFramePr>
        <p:xfrm>
          <a:off x="-13688" y="4879731"/>
          <a:ext cx="4572000" cy="1978269"/>
        </p:xfrm>
        <a:graphic>
          <a:graphicData uri="http://schemas.openxmlformats.org/presentationml/2006/ole">
            <p:oleObj spid="_x0000_s23811" name="CorelDRAW" r:id="rId3" imgW="4836240" imgH="2093040" progId="">
              <p:embed/>
            </p:oleObj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6735822"/>
              </p:ext>
            </p:extLst>
          </p:nvPr>
        </p:nvGraphicFramePr>
        <p:xfrm>
          <a:off x="7805738" y="215900"/>
          <a:ext cx="869950" cy="1700213"/>
        </p:xfrm>
        <a:graphic>
          <a:graphicData uri="http://schemas.openxmlformats.org/presentationml/2006/ole">
            <p:oleObj spid="_x0000_s23812" name="CorelDRAW" r:id="rId4" imgW="2309400" imgH="4506840" progId="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25258203"/>
              </p:ext>
            </p:extLst>
          </p:nvPr>
        </p:nvGraphicFramePr>
        <p:xfrm>
          <a:off x="530225" y="207963"/>
          <a:ext cx="946150" cy="1927225"/>
        </p:xfrm>
        <a:graphic>
          <a:graphicData uri="http://schemas.openxmlformats.org/presentationml/2006/ole">
            <p:oleObj spid="_x0000_s23813" name="CorelDRAW" r:id="rId5" imgW="3381480" imgH="6872400" progId="">
              <p:embed/>
            </p:oleObj>
          </a:graphicData>
        </a:graphic>
      </p:graphicFrame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943819" y="1196752"/>
            <a:ext cx="7200081" cy="4708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УКАЗ ПРЕЗИДИУМА ВЕРХОВНОГО СОВЕТА СССР</a:t>
            </a:r>
            <a:b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 ПРИСВОЕНИИ ГОРОДУ МУРМАНСКУ </a:t>
            </a:r>
            <a:endParaRPr lang="ru-RU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ПОЧЕТНОГО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ЗВАНИЯ "ГОРОД-ГЕРОЙ" </a:t>
            </a:r>
            <a:b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 мужество и стойкость, проявленные при защите Мурманска трудящимися города, воинами Советской Армии, Военно-Морского Флота в годы Великой Отечественной войны, присвоить городу Мурманску почетное звание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«Город-герой»,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 вручением ордена Ленина и медали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«Золотая Звезда».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Москва, Кремль.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6 мая 1985 г.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Председатель Президиума Верховного Совета СССР 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Н. Подгорный.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Секретарь Президиума Верховного Совета СССР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Георгадзе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2579445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97501099"/>
              </p:ext>
            </p:extLst>
          </p:nvPr>
        </p:nvGraphicFramePr>
        <p:xfrm>
          <a:off x="-13688" y="5154295"/>
          <a:ext cx="4873720" cy="1703705"/>
        </p:xfrm>
        <a:graphic>
          <a:graphicData uri="http://schemas.openxmlformats.org/presentationml/2006/ole">
            <p:oleObj spid="_x0000_s59411" name="CorelDRAW" r:id="rId3" imgW="4836240" imgH="2093040" progId="">
              <p:embed/>
            </p:oleObj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1945" y="260648"/>
            <a:ext cx="4572000" cy="489364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dirty="0"/>
              <a:t>Как неприступная крепость стоял на северном крыле советско- германского фронта героический заполярный город Мурманск. Фашистская Германия пыталась за три дня захватить город. На Мурманск было сброшено более 181 тысячи зажигательных и </a:t>
            </a:r>
          </a:p>
          <a:p>
            <a:pPr algn="just"/>
            <a:r>
              <a:rPr lang="ru-RU" sz="2400" dirty="0"/>
              <a:t>     4 тысячи фугасных авиабомб. Было разрушено или сгорело большинство жилых домов и 2/3 предприятий. Но город жил, трудился, воевал.</a:t>
            </a:r>
          </a:p>
        </p:txBody>
      </p:sp>
      <p:pic>
        <p:nvPicPr>
          <p:cNvPr id="6" name="Рисунок 5" descr="город-герой Мурманск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3945" y="352424"/>
            <a:ext cx="4286250" cy="44447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362451178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40" name="Picture 64" descr="C:\Documents and Settings\Admin\Рабочий стол\городо\Мурманск\005-zapolyarye-s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3628"/>
            <a:ext cx="3810000" cy="25273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637" name="Picture 61" descr="C:\Documents and Settings\Admin\Рабочий стол\городо\Мурманск\dcdf376d6ef5494f2803d7cf90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139" y="2857496"/>
            <a:ext cx="3810000" cy="2857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42969313"/>
              </p:ext>
            </p:extLst>
          </p:nvPr>
        </p:nvGraphicFramePr>
        <p:xfrm>
          <a:off x="-13688" y="5263281"/>
          <a:ext cx="5089744" cy="1594719"/>
        </p:xfrm>
        <a:graphic>
          <a:graphicData uri="http://schemas.openxmlformats.org/presentationml/2006/ole">
            <p:oleObj spid="_x0000_s24669" name="CorelDRAW" r:id="rId5" imgW="4836240" imgH="2093040" progId="">
              <p:embed/>
            </p:oleObj>
          </a:graphicData>
        </a:graphic>
      </p:graphicFrame>
      <p:pic>
        <p:nvPicPr>
          <p:cNvPr id="4" name="Picture 11" descr="C:\Documents and Settings\Admin\Рабочий стол\bob11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540"/>
          <a:stretch/>
        </p:blipFill>
        <p:spPr bwMode="auto">
          <a:xfrm>
            <a:off x="5220072" y="4001218"/>
            <a:ext cx="3505891" cy="25241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7545" y="0"/>
            <a:ext cx="33880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spc="50" dirty="0" smtClean="0">
                <a:ln w="12700" cmpd="sng">
                  <a:solidFill>
                    <a:srgbClr val="FF00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Лик войны</a:t>
            </a:r>
            <a:endParaRPr lang="ru-RU" sz="4800" b="1" spc="50" dirty="0">
              <a:ln w="12700" cmpd="sng">
                <a:solidFill>
                  <a:srgbClr val="FF0000"/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pic>
        <p:nvPicPr>
          <p:cNvPr id="24639" name="Picture 63" descr="C:\Documents and Settings\Admin\Рабочий стол\городо\Мурманск\�������� ������ ��������� �� ������������� �������������� ����������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87798"/>
            <a:ext cx="3545378" cy="23931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5-конечная звезда 10"/>
          <p:cNvSpPr/>
          <p:nvPr/>
        </p:nvSpPr>
        <p:spPr>
          <a:xfrm>
            <a:off x="4311400" y="4664492"/>
            <a:ext cx="792088" cy="720080"/>
          </a:xfrm>
          <a:prstGeom prst="star5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427984" y="2857496"/>
            <a:ext cx="41934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 долю Мурманска выпало 1200 военных дней и ночей. С первого дня войны город стал фронтовым. Военная угроза Мурманску снята в 1944 году.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2615983"/>
      </p:ext>
    </p:extLst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72313" y="2886606"/>
            <a:ext cx="4391802" cy="3555772"/>
          </a:xfrm>
          <a:prstGeom prst="rect">
            <a:avLst/>
          </a:prstGeom>
        </p:spPr>
      </p:pic>
      <p:pic>
        <p:nvPicPr>
          <p:cNvPr id="48130" name="Picture 2" descr="C:\Users\User\Pictures\День Победы\города-герои\мурманск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01906"/>
            <a:ext cx="3748785" cy="5451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39920875"/>
              </p:ext>
            </p:extLst>
          </p:nvPr>
        </p:nvGraphicFramePr>
        <p:xfrm>
          <a:off x="-13688" y="5384572"/>
          <a:ext cx="5521792" cy="1473428"/>
        </p:xfrm>
        <a:graphic>
          <a:graphicData uri="http://schemas.openxmlformats.org/presentationml/2006/ole">
            <p:oleObj spid="_x0000_s48145" name="CorelDRAW" r:id="rId5" imgW="4836240" imgH="2093040" progId="">
              <p:embed/>
            </p:oleObj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Медаль «За оборону советского    </a:t>
            </a:r>
            <a:br>
              <a:rPr lang="ru-RU" dirty="0" smtClean="0"/>
            </a:br>
            <a:r>
              <a:rPr lang="ru-RU" dirty="0"/>
              <a:t> </a:t>
            </a:r>
            <a:r>
              <a:rPr lang="ru-RU" dirty="0" smtClean="0"/>
              <a:t>                заполярья»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264287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270622"/>
            <a:ext cx="561662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Город – герой Севастополь</a:t>
            </a:r>
            <a:endParaRPr lang="ru-RU" sz="35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25500779"/>
              </p:ext>
            </p:extLst>
          </p:nvPr>
        </p:nvGraphicFramePr>
        <p:xfrm>
          <a:off x="-13688" y="4879731"/>
          <a:ext cx="4572000" cy="1978269"/>
        </p:xfrm>
        <a:graphic>
          <a:graphicData uri="http://schemas.openxmlformats.org/presentationml/2006/ole">
            <p:oleObj spid="_x0000_s15620" name="CorelDRAW" r:id="rId3" imgW="4836240" imgH="2093040" progId="">
              <p:embed/>
            </p:oleObj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6735822"/>
              </p:ext>
            </p:extLst>
          </p:nvPr>
        </p:nvGraphicFramePr>
        <p:xfrm>
          <a:off x="7805738" y="215900"/>
          <a:ext cx="869950" cy="1700213"/>
        </p:xfrm>
        <a:graphic>
          <a:graphicData uri="http://schemas.openxmlformats.org/presentationml/2006/ole">
            <p:oleObj spid="_x0000_s15621" name="CorelDRAW" r:id="rId4" imgW="2309400" imgH="4506840" progId="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25258203"/>
              </p:ext>
            </p:extLst>
          </p:nvPr>
        </p:nvGraphicFramePr>
        <p:xfrm>
          <a:off x="530225" y="207963"/>
          <a:ext cx="946150" cy="1927225"/>
        </p:xfrm>
        <a:graphic>
          <a:graphicData uri="http://schemas.openxmlformats.org/presentationml/2006/ole">
            <p:oleObj spid="_x0000_s15622" name="CorelDRAW" r:id="rId5" imgW="3381480" imgH="6872400" progId="">
              <p:embed/>
            </p:oleObj>
          </a:graphicData>
        </a:graphic>
      </p:graphicFrame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943100" y="1484784"/>
            <a:ext cx="7200800" cy="5201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УКАЗ ПРЕЗИДИУМА ВЕРХОВНОГО СОВЕТА СССР</a:t>
            </a:r>
            <a:b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 ВРУЧЕНИИ ГОРОДУ-ГЕРОЮ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СЕВАСТОПОЛЮ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ОРДЕНА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ЛЕНИНА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МЕДАЛИ "ЗОЛОТАЯ ЗВЕЗДА"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 выдающиеся заслуги перед Родиной, мужество и героизм, проявленные трудящимися города Севастополя в борьбе 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 немецко-фашистскими захватчиками, и в ознаменование 20-летия победы советского народа в Великой Отечественной войне 1941-1945 гг. вручить городу-герою Севастополю орден Ленина и медали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«Золотая Звезда».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Москва, Кремль.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8 мая 1965 г.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Председатель Президиума Верховного Совета СССР 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А. Микоян.</a:t>
            </a:r>
          </a:p>
          <a:p>
            <a:pPr algn="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Секретарь Президиума Верховного Совета СССР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Георгадзе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r"/>
            <a:r>
              <a:rPr lang="ru-RU" sz="1400" dirty="0" smtClean="0"/>
              <a:t>Севастополь был назван городом-героем </a:t>
            </a:r>
            <a:r>
              <a:rPr lang="ru-RU" sz="1400" dirty="0"/>
              <a:t>в </a:t>
            </a:r>
            <a:r>
              <a:rPr lang="ru-RU" sz="1400" dirty="0" smtClean="0"/>
              <a:t>приказе</a:t>
            </a:r>
          </a:p>
          <a:p>
            <a:pPr algn="r"/>
            <a:r>
              <a:rPr lang="ru-RU" sz="1400" dirty="0" smtClean="0"/>
              <a:t> </a:t>
            </a:r>
            <a:r>
              <a:rPr lang="ru-RU" sz="1400" dirty="0"/>
              <a:t>Верховного Главнокомандующего от 1 мая 1945 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23861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88567343"/>
              </p:ext>
            </p:extLst>
          </p:nvPr>
        </p:nvGraphicFramePr>
        <p:xfrm>
          <a:off x="-13688" y="4879731"/>
          <a:ext cx="4572000" cy="1978269"/>
        </p:xfrm>
        <a:graphic>
          <a:graphicData uri="http://schemas.openxmlformats.org/presentationml/2006/ole">
            <p:oleObj spid="_x0000_s61454" name="CorelDRAW" r:id="rId3" imgW="4836240" imgH="2093040" progId="">
              <p:embed/>
            </p:oleObj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29996" y="692696"/>
            <a:ext cx="3706813" cy="522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7996" y="692696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/>
              <a:t>На всю страну стал известен подвиг пограничников Брестской крепости, которые около месяца сдерживали дивизию противника. За массовый героизм и мужество его защитников Бресту было присвоена высшая степень отличия- звание «Город-герой».</a:t>
            </a:r>
          </a:p>
        </p:txBody>
      </p:sp>
    </p:spTree>
    <p:extLst>
      <p:ext uri="{BB962C8B-B14F-4D97-AF65-F5344CB8AC3E}">
        <p14:creationId xmlns:p14="http://schemas.microsoft.com/office/powerpoint/2010/main" xmlns="" val="25555926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10621600"/>
              </p:ext>
            </p:extLst>
          </p:nvPr>
        </p:nvGraphicFramePr>
        <p:xfrm>
          <a:off x="-13688" y="4879731"/>
          <a:ext cx="4572000" cy="1978269"/>
        </p:xfrm>
        <a:graphic>
          <a:graphicData uri="http://schemas.openxmlformats.org/presentationml/2006/ole">
            <p:oleObj spid="_x0000_s55312" name="CorelDRAW" r:id="rId3" imgW="4836240" imgH="2093040" progId="">
              <p:embed/>
            </p:oleObj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32656"/>
            <a:ext cx="4645025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548680"/>
            <a:ext cx="388843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Имя, данное городу при его основании, в переводе с греческого означает «величественный, достойный поклонения, героический город». Он оправдал его более чем двухвековой историей. Городом-героем Севастополь назвал народ бывшего Советского Союза уже в первые годы Великой Отечественной войны. В 1941-1942гг. </a:t>
            </a:r>
            <a:r>
              <a:rPr lang="ru-RU" dirty="0" smtClean="0"/>
              <a:t>выходили </a:t>
            </a:r>
            <a:r>
              <a:rPr lang="ru-RU" dirty="0"/>
              <a:t>книги с названием «Город-герой Севастополь». Официально это почетное звание было закреплено в первомайском приказе 1945 года Верховным Главнокомандующим</a:t>
            </a:r>
          </a:p>
        </p:txBody>
      </p:sp>
    </p:spTree>
    <p:extLst>
      <p:ext uri="{BB962C8B-B14F-4D97-AF65-F5344CB8AC3E}">
        <p14:creationId xmlns:p14="http://schemas.microsoft.com/office/powerpoint/2010/main" xmlns="" val="240530770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37" name="Picture 53" descr="C:\Documents and Settings\Admin\Рабочий стол\городо\Севастополь\karl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90982"/>
            <a:ext cx="3672408" cy="25339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433" name="Picture 49" descr="C:\Documents and Settings\Admin\Рабочий стол\городо\Севастополь\Oborona_sevastopolya_1911_0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99982"/>
            <a:ext cx="3749076" cy="28492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25500779"/>
              </p:ext>
            </p:extLst>
          </p:nvPr>
        </p:nvGraphicFramePr>
        <p:xfrm>
          <a:off x="-13688" y="4879731"/>
          <a:ext cx="4572000" cy="1978269"/>
        </p:xfrm>
        <a:graphic>
          <a:graphicData uri="http://schemas.openxmlformats.org/presentationml/2006/ole">
            <p:oleObj spid="_x0000_s16479" name="CorelDRAW" r:id="rId5" imgW="4836240" imgH="2093040" progId="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07893" y="116632"/>
            <a:ext cx="33880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spc="50" dirty="0" smtClean="0">
                <a:ln w="12700" cmpd="sng">
                  <a:solidFill>
                    <a:srgbClr val="FF00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Лик войны</a:t>
            </a:r>
            <a:endParaRPr lang="ru-RU" sz="4800" b="1" spc="50" dirty="0">
              <a:ln w="12700" cmpd="sng">
                <a:solidFill>
                  <a:srgbClr val="FF0000"/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pic>
        <p:nvPicPr>
          <p:cNvPr id="16435" name="Picture 51" descr="C:\Documents and Settings\Admin\Рабочий стол\городо\Севастополь\8(933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9568"/>
            <a:ext cx="4143895" cy="22273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436" name="Picture 52" descr="C:\Documents and Settings\Admin\Рабочий стол\городо\Севастополь\1942may_soviet_marines_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15895" y="3957336"/>
            <a:ext cx="3600000" cy="2496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788024" y="2988241"/>
            <a:ext cx="3744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Севастополь был освобождён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9 мая 1944 года.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5-конечная звезда 11"/>
          <p:cNvSpPr/>
          <p:nvPr/>
        </p:nvSpPr>
        <p:spPr>
          <a:xfrm>
            <a:off x="4323807" y="3137350"/>
            <a:ext cx="792088" cy="720080"/>
          </a:xfrm>
          <a:prstGeom prst="star5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27365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25500779"/>
              </p:ext>
            </p:extLst>
          </p:nvPr>
        </p:nvGraphicFramePr>
        <p:xfrm>
          <a:off x="-14288" y="4879975"/>
          <a:ext cx="4572001" cy="1978025"/>
        </p:xfrm>
        <a:graphic>
          <a:graphicData uri="http://schemas.openxmlformats.org/presentationml/2006/ole">
            <p:oleObj spid="_x0000_s88073" name="CorelDRAW" r:id="rId3" imgW="4836240" imgH="2093040" progId="">
              <p:embed/>
            </p:oleObj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59832" y="1268760"/>
            <a:ext cx="2706701" cy="50935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66533" y="2570311"/>
            <a:ext cx="3125947" cy="3596801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Медаль «За оборону Севастополя»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78557935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город-герой Севастополь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82725098"/>
              </p:ext>
            </p:extLst>
          </p:nvPr>
        </p:nvGraphicFramePr>
        <p:xfrm>
          <a:off x="-14288" y="5301208"/>
          <a:ext cx="5234360" cy="1556792"/>
        </p:xfrm>
        <a:graphic>
          <a:graphicData uri="http://schemas.openxmlformats.org/presentationml/2006/ole">
            <p:oleObj spid="_x0000_s70667" name="CorelDRAW" r:id="rId4" imgW="4836240" imgH="2093040" progId="">
              <p:embed/>
            </p:oleObj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7820903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Users\User\Pictures\День Победы\города-герои\севастополь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9075435"/>
              </p:ext>
            </p:extLst>
          </p:nvPr>
        </p:nvGraphicFramePr>
        <p:xfrm>
          <a:off x="-14288" y="5229200"/>
          <a:ext cx="5306368" cy="1628800"/>
        </p:xfrm>
        <a:graphic>
          <a:graphicData uri="http://schemas.openxmlformats.org/presentationml/2006/ole">
            <p:oleObj spid="_x0000_s69643" name="CorelDRAW" r:id="rId4" imgW="4836240" imgH="2093040" progId="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7326027"/>
      </p:ext>
    </p:extLst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270622"/>
            <a:ext cx="504970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Город – герой Смоленск</a:t>
            </a:r>
            <a:endParaRPr lang="ru-RU" sz="35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25500779"/>
              </p:ext>
            </p:extLst>
          </p:nvPr>
        </p:nvGraphicFramePr>
        <p:xfrm>
          <a:off x="-13688" y="4879731"/>
          <a:ext cx="4572000" cy="1978269"/>
        </p:xfrm>
        <a:graphic>
          <a:graphicData uri="http://schemas.openxmlformats.org/presentationml/2006/ole">
            <p:oleObj spid="_x0000_s25844" name="CorelDRAW" r:id="rId3" imgW="4836240" imgH="2093040" progId="">
              <p:embed/>
            </p:oleObj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6735822"/>
              </p:ext>
            </p:extLst>
          </p:nvPr>
        </p:nvGraphicFramePr>
        <p:xfrm>
          <a:off x="7805738" y="215900"/>
          <a:ext cx="869950" cy="1700213"/>
        </p:xfrm>
        <a:graphic>
          <a:graphicData uri="http://schemas.openxmlformats.org/presentationml/2006/ole">
            <p:oleObj spid="_x0000_s25845" name="CorelDRAW" r:id="rId4" imgW="2309400" imgH="4506840" progId="">
              <p:embed/>
            </p:oleObj>
          </a:graphicData>
        </a:graphic>
      </p:graphicFrame>
      <p:sp>
        <p:nvSpPr>
          <p:cNvPr id="7" name="Text Box 1036"/>
          <p:cNvSpPr txBox="1">
            <a:spLocks noChangeArrowheads="1"/>
          </p:cNvSpPr>
          <p:nvPr/>
        </p:nvSpPr>
        <p:spPr bwMode="auto">
          <a:xfrm>
            <a:off x="891459" y="1196752"/>
            <a:ext cx="7200776" cy="4832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УКАЗ ПРЕЗИДИУМА ВЕРХОВНОГО СОВЕТА СССР</a:t>
            </a:r>
            <a:b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 ПРИСВОЕНИИ ГОРОДУ СМОЛЕНСКУ </a:t>
            </a:r>
            <a:endParaRPr lang="ru-RU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ПОЧЕТНОГО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ЗВАНИЯ "ГОРОД-ГЕРОЙ"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 мужество и стойкость, проявленные защитниками Смоленска, массовый героизм трудящихся в борьбе против немецко-фашистских захватчиков в годы Великой Отечественной войны городу Смоленску присвоено почетное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звание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«Город-герой»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 вручением медали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«Золотая Звезда».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Москва, Кремль.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6 мая 1985 г.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Председатель Президиума Верховного Совета СССР 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Н. Подгорный.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Секретарь Президиума Верховного Совета СССР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Георгадзе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08195382"/>
              </p:ext>
            </p:extLst>
          </p:nvPr>
        </p:nvGraphicFramePr>
        <p:xfrm>
          <a:off x="418384" y="233139"/>
          <a:ext cx="946150" cy="1927225"/>
        </p:xfrm>
        <a:graphic>
          <a:graphicData uri="http://schemas.openxmlformats.org/presentationml/2006/ole">
            <p:oleObj spid="_x0000_s25846" name="CorelDRAW" r:id="rId5" imgW="3381480" imgH="6872400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625422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94118151"/>
              </p:ext>
            </p:extLst>
          </p:nvPr>
        </p:nvGraphicFramePr>
        <p:xfrm>
          <a:off x="-13688" y="4879731"/>
          <a:ext cx="4572000" cy="1978269"/>
        </p:xfrm>
        <a:graphic>
          <a:graphicData uri="http://schemas.openxmlformats.org/presentationml/2006/ole">
            <p:oleObj spid="_x0000_s60434" name="CorelDRAW" r:id="rId3" imgW="4836240" imgH="2093040" progId="">
              <p:embed/>
            </p:oleObj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548680"/>
            <a:ext cx="424847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 </a:t>
            </a:r>
            <a:r>
              <a:rPr lang="ru-RU" sz="2000" dirty="0"/>
              <a:t>Смоленское сражение продолжалось два месяца с 10 июля по 10 сентября 1941 года. В результате сражения был сорван гитлеровский план «молниеносной войны». Высшая степень отличия «Город- герой» с вручением ордена Ленина и медали «Золотая Звезда» присвоена городу Смоленску в 1985 году за массовый героизм и мужество его защитников, проявленные в борьбе за свободу и независимость Родины в Великой Отечественной войне.</a:t>
            </a:r>
          </a:p>
        </p:txBody>
      </p:sp>
      <p:pic>
        <p:nvPicPr>
          <p:cNvPr id="6" name="Рисунок 5" descr="город-герой Смоленск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48680"/>
            <a:ext cx="4392488" cy="56166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7683307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89" name="Picture 65" descr="C:\Documents and Settings\Admin\Рабочий стол\городо\Смоленск\a7aeeadb8a3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860461"/>
            <a:ext cx="3362683" cy="43826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687" name="Picture 63" descr="C:\Documents and Settings\Admin\Рабочий стол\городо\Смоленск\f_ww2_sov0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077072"/>
            <a:ext cx="4576282" cy="24727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25500779"/>
              </p:ext>
            </p:extLst>
          </p:nvPr>
        </p:nvGraphicFramePr>
        <p:xfrm>
          <a:off x="-13688" y="4879731"/>
          <a:ext cx="4572000" cy="1978269"/>
        </p:xfrm>
        <a:graphic>
          <a:graphicData uri="http://schemas.openxmlformats.org/presentationml/2006/ole">
            <p:oleObj spid="_x0000_s26719" name="CorelDRAW" r:id="rId5" imgW="4836240" imgH="2093040" progId="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19861" y="188640"/>
            <a:ext cx="33880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spc="50" dirty="0" smtClean="0">
                <a:ln w="12700" cmpd="sng">
                  <a:solidFill>
                    <a:srgbClr val="FF00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Лик войны</a:t>
            </a:r>
            <a:endParaRPr lang="ru-RU" sz="4800" b="1" spc="50" dirty="0">
              <a:ln w="12700" cmpd="sng">
                <a:solidFill>
                  <a:srgbClr val="FF0000"/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9" name="5-конечная звезда 8"/>
          <p:cNvSpPr/>
          <p:nvPr/>
        </p:nvSpPr>
        <p:spPr>
          <a:xfrm>
            <a:off x="3923928" y="1556792"/>
            <a:ext cx="792088" cy="720080"/>
          </a:xfrm>
          <a:prstGeom prst="star5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701" name="Picture 77" descr="C:\Documents and Settings\Admin\Рабочий стол\городо\Смоленск\(080514101951)_Untitled-1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35741" y="171255"/>
            <a:ext cx="3694435" cy="27338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693962" y="2888948"/>
            <a:ext cx="50222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Весной 1942 года освобождены 25 из 42 оккупированных районов. После Московской, Сталинградской, Курской битв, летом 1943 года завершилось освобождение Смоленщины.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76700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Содержимое 3" descr="г-г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2214563"/>
            <a:ext cx="6667500" cy="443865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600" smtClean="0"/>
              <a:t>Города-герои</a:t>
            </a:r>
            <a:endParaRPr lang="ru-RU" sz="6600"/>
          </a:p>
        </p:txBody>
      </p:sp>
      <p:pic>
        <p:nvPicPr>
          <p:cNvPr id="5124" name="Содержимое 3" descr="звезда героя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88" y="1285875"/>
            <a:ext cx="3500437" cy="510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2428875"/>
            <a:ext cx="8305800" cy="92868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214290"/>
            <a:ext cx="8329642" cy="100013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/>
              <a:t>Брестская крепость</a:t>
            </a:r>
            <a:endParaRPr lang="ru-RU"/>
          </a:p>
        </p:txBody>
      </p:sp>
      <p:pic>
        <p:nvPicPr>
          <p:cNvPr id="6148" name="Рисунок 3" descr="г-г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1125538"/>
            <a:ext cx="5715000" cy="523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42" name="Picture 70" descr="C:\Documents and Settings\Admin\Рабочий стол\городо\Брестская крепость\20101007-ruscinema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6697" y="515915"/>
            <a:ext cx="3672000" cy="23762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741" name="Picture 69" descr="C:\Documents and Settings\Admin\Рабочий стол\городо\Брестская крепость\3bres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6696" y="3292943"/>
            <a:ext cx="3672000" cy="25694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61275625"/>
              </p:ext>
            </p:extLst>
          </p:nvPr>
        </p:nvGraphicFramePr>
        <p:xfrm>
          <a:off x="-13688" y="4879731"/>
          <a:ext cx="4572000" cy="1978269"/>
        </p:xfrm>
        <a:graphic>
          <a:graphicData uri="http://schemas.openxmlformats.org/presentationml/2006/ole">
            <p:oleObj spid="_x0000_s28765" name="CorelDRAW" r:id="rId5" imgW="4836240" imgH="2093040" progId="">
              <p:embed/>
            </p:oleObj>
          </a:graphicData>
        </a:graphic>
      </p:graphicFrame>
      <p:pic>
        <p:nvPicPr>
          <p:cNvPr id="4" name="Picture 13" descr="C:\Documents and Settings\Admin\Рабочий стол\brestkrep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67472" y="3722291"/>
            <a:ext cx="3777225" cy="27875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07893" y="116632"/>
            <a:ext cx="33880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spc="50" dirty="0" smtClean="0">
                <a:ln w="12700" cmpd="sng">
                  <a:solidFill>
                    <a:srgbClr val="FF00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Лик войны</a:t>
            </a:r>
            <a:endParaRPr lang="ru-RU" sz="4800" b="1" spc="50" dirty="0">
              <a:ln w="12700" cmpd="sng">
                <a:solidFill>
                  <a:srgbClr val="FF0000"/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740" name="Picture 68" descr="C:\Documents and Settings\Admin\Рабочий стол\городо\Брестская крепость\1249891292_12326-8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00333" y="443309"/>
            <a:ext cx="3624215" cy="23376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5-конечная звезда 9"/>
          <p:cNvSpPr/>
          <p:nvPr/>
        </p:nvSpPr>
        <p:spPr>
          <a:xfrm>
            <a:off x="4099366" y="4643446"/>
            <a:ext cx="792088" cy="720080"/>
          </a:xfrm>
          <a:prstGeom prst="star5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786182" y="2865467"/>
            <a:ext cx="5072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4 часа утра 22 июня 1941 года на крепость обрушился бомбовый удар. Героическая оборона продолжалась до 20-х чисел июля 1941 года.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5-конечная звезда 12"/>
          <p:cNvSpPr/>
          <p:nvPr/>
        </p:nvSpPr>
        <p:spPr>
          <a:xfrm>
            <a:off x="4196522" y="1357298"/>
            <a:ext cx="792088" cy="720080"/>
          </a:xfrm>
          <a:prstGeom prst="star5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414239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Содержимое 3" descr="г-г3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743200" y="1524000"/>
            <a:ext cx="3657600" cy="4572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mtClean="0"/>
              <a:t>Памятник в Брестской крепости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Содержимое 3" descr="г-г4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57250" y="1430338"/>
            <a:ext cx="7358063" cy="480695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mtClean="0"/>
              <a:t>Памятник в Брестской крепости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Содержимое 3" descr="г-г6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60463" y="1524000"/>
            <a:ext cx="6823075" cy="4572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/>
              <a:t>Брестская крепость – крепость-герой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Содержимое 3" descr="г-г11.gif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28813" y="1571625"/>
            <a:ext cx="5000625" cy="50006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mtClean="0"/>
              <a:t>Герб Брестской крепости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Содержимое 3" descr="г-г7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86000" y="1357313"/>
            <a:ext cx="4429125" cy="550068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mtClean="0"/>
              <a:t>Город-герой Минск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Содержимое 3" descr="г-г9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3125" y="1524000"/>
            <a:ext cx="4643438" cy="523875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mtClean="0"/>
              <a:t>Город-герой Минск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Содержимое 3" descr="г-г8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71563" y="1428750"/>
            <a:ext cx="7072312" cy="471487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mtClean="0"/>
              <a:t>Город-герой Минск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Содержимое 3" descr="г-г10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57500" y="1524000"/>
            <a:ext cx="3429000" cy="4572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mtClean="0"/>
              <a:t>Город-герой Смоленск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Содержимое 3" descr="г-г1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85938" y="1362075"/>
            <a:ext cx="5286375" cy="528796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mtClean="0"/>
              <a:t>За оборону Смоленска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Содержимое 3" descr="г-г1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28813" y="1428750"/>
            <a:ext cx="5143500" cy="507206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mtClean="0"/>
              <a:t>Город-герой Киев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рестская крепость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28694885"/>
              </p:ext>
            </p:extLst>
          </p:nvPr>
        </p:nvGraphicFramePr>
        <p:xfrm>
          <a:off x="-14288" y="5301208"/>
          <a:ext cx="5306368" cy="1556792"/>
        </p:xfrm>
        <a:graphic>
          <a:graphicData uri="http://schemas.openxmlformats.org/presentationml/2006/ole">
            <p:oleObj spid="_x0000_s66572" name="CorelDRAW" r:id="rId4" imgW="4836240" imgH="2093040" progId="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7029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Содержимое 3" descr="г-г15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06463" y="1524000"/>
            <a:ext cx="7331075" cy="4572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mtClean="0"/>
              <a:t>Город-герой Ленинград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Содержимое 3" descr="г-г16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85875" y="1571625"/>
            <a:ext cx="6511925" cy="451961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mtClean="0"/>
              <a:t>Обелиск городу-герою Ленинграду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Содержимое 3" descr="г-г17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357438" y="1463675"/>
            <a:ext cx="4786312" cy="522446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mtClean="0"/>
              <a:t>Город-герой Мурманск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Содержимое 3" descr="г-г18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24000" y="1524000"/>
            <a:ext cx="6096000" cy="4572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mtClean="0"/>
              <a:t>Памятник в городе-герое Мурманске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Содержимое 3" descr="г-г20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00125" y="1714500"/>
            <a:ext cx="6918325" cy="433228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mtClean="0"/>
              <a:t>Город-герой Одесса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Содержимое 3" descr="г-г2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86000" y="1524000"/>
            <a:ext cx="4640263" cy="511968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mtClean="0"/>
              <a:t>Обелиск в городе-герое Одессе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Содержимое 3" descr="г-г2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86075" y="1781175"/>
            <a:ext cx="3371850" cy="405765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mtClean="0"/>
              <a:t>Герб города-героя Одессы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Содержимое 3" descr="г-г23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043238" y="1524000"/>
            <a:ext cx="3057525" cy="4572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mtClean="0"/>
              <a:t>Город-герой Севастополь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Содержимое 3" descr="г-г24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071688" y="1285875"/>
            <a:ext cx="4786312" cy="534035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/>
              <a:t>Памятник в городе-герое Севастополе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Содержимое 3" descr="г-г25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19238" y="1524000"/>
            <a:ext cx="6105525" cy="4572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/>
              <a:t>Памятник в городе-герое Севастополе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6735822"/>
              </p:ext>
            </p:extLst>
          </p:nvPr>
        </p:nvGraphicFramePr>
        <p:xfrm>
          <a:off x="7805123" y="216072"/>
          <a:ext cx="871333" cy="1700760"/>
        </p:xfrm>
        <a:graphic>
          <a:graphicData uri="http://schemas.openxmlformats.org/presentationml/2006/ole">
            <p:oleObj spid="_x0000_s3385" name="CorelDRAW" r:id="rId3" imgW="2309400" imgH="4506840" progId="">
              <p:embed/>
            </p:oleObj>
          </a:graphicData>
        </a:graphic>
      </p:graphicFrame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25258203"/>
              </p:ext>
            </p:extLst>
          </p:nvPr>
        </p:nvGraphicFramePr>
        <p:xfrm>
          <a:off x="529492" y="208587"/>
          <a:ext cx="946164" cy="1926899"/>
        </p:xfrm>
        <a:graphic>
          <a:graphicData uri="http://schemas.openxmlformats.org/presentationml/2006/ole">
            <p:oleObj spid="_x0000_s3386" name="CorelDRAW" r:id="rId4" imgW="3381480" imgH="6872400" progId="">
              <p:embed/>
            </p:oleObj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4413194"/>
              </p:ext>
            </p:extLst>
          </p:nvPr>
        </p:nvGraphicFramePr>
        <p:xfrm>
          <a:off x="-13688" y="4879731"/>
          <a:ext cx="4572000" cy="1978269"/>
        </p:xfrm>
        <a:graphic>
          <a:graphicData uri="http://schemas.openxmlformats.org/presentationml/2006/ole">
            <p:oleObj spid="_x0000_s3387" name="CorelDRAW" r:id="rId5" imgW="4836240" imgH="2093040" progId="">
              <p:embed/>
            </p:oleObj>
          </a:graphicData>
        </a:graphic>
      </p:graphicFrame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71600" y="1103758"/>
            <a:ext cx="7200800" cy="5847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УКАЗ ПРЕЗИДИУМА ВЕРХОВНОГО СОВЕТА СССР</a:t>
            </a:r>
            <a:b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 ПРИСВОЕНИИ ГОРОДУ МОСКВЕ </a:t>
            </a:r>
            <a:b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ПОЧЁТНОГО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ЗВАНИЯ «ГОРОД-ГЕРОЙ»</a:t>
            </a:r>
          </a:p>
          <a:p>
            <a:pPr algn="ctr">
              <a:spcBef>
                <a:spcPct val="50000"/>
              </a:spcBef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 выдающиеся заслуги перед Родиной,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массовый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героизм, мужество и стойкость, проявленные трудящимися столицы Союза Советских Социалистических Республик города Москвы в борьбе с немецко-фашистскими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захватчиками, и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ознаменовании 20-летия победы советского народа в Великой Отечественной войне 1941-1945 гг. </a:t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присвоить городу Москве почетное звание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«Город-Герой»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 вручением ордена Ленина и медали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«Золотая Звезда».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r">
              <a:spcBef>
                <a:spcPct val="50000"/>
              </a:spcBef>
            </a:pPr>
            <a:r>
              <a:rPr lang="ru-RU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Москва, Кремль.</a:t>
            </a:r>
            <a:br>
              <a:rPr lang="ru-RU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 мая 1965 г.</a:t>
            </a:r>
            <a:br>
              <a:rPr lang="ru-RU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Председатель Президиума Верховного Совета СССР </a:t>
            </a:r>
            <a:br>
              <a:rPr lang="ru-RU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А. Микоян.</a:t>
            </a:r>
            <a:br>
              <a:rPr lang="ru-RU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Секретарь Президиума Верховного Совета СССР</a:t>
            </a:r>
            <a:br>
              <a:rPr lang="ru-RU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sz="1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Георгадзе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spcBef>
                <a:spcPct val="50000"/>
              </a:spcBef>
            </a:pP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14024" y="270622"/>
            <a:ext cx="46988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Город – герой Москва</a:t>
            </a:r>
            <a:endParaRPr lang="ru-RU" sz="35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21844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Содержимое 3" descr="г-г A_Deyneka_Oborona_Sevastopolya_194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1722438"/>
            <a:ext cx="8229600" cy="41751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mtClean="0"/>
              <a:t>Оборона Севастополя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Содержимое 3" descr="г-г26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46188" y="1524000"/>
            <a:ext cx="6651625" cy="4572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mtClean="0"/>
              <a:t>Город-герой Керчь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Содержимое 3" descr="г-г27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24000" y="1524000"/>
            <a:ext cx="6096000" cy="4572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mtClean="0"/>
              <a:t>Обелиск в городе-герое Керчь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Содержимое 3" descr="г-г29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24000" y="1524000"/>
            <a:ext cx="6096000" cy="4572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mtClean="0"/>
              <a:t>Город-герой Новороссийск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Содержимое 3" descr="г-г33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25550" y="1524000"/>
            <a:ext cx="6692900" cy="4572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mtClean="0"/>
              <a:t>Мамаев курган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Содержимое 3" descr="г-г сталинград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071688" y="1246188"/>
            <a:ext cx="5072062" cy="555466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mtClean="0"/>
              <a:t>Сталинград – город-герой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Содержимое 3" descr="г-г34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24000" y="1524000"/>
            <a:ext cx="6096000" cy="4572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mtClean="0"/>
              <a:t>Волгоград (Сталинград)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Содержимое 3" descr="г-г3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54250" y="1524000"/>
            <a:ext cx="4635500" cy="4572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mtClean="0"/>
              <a:t>Тула  - город-герой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Содержимое 3" descr="г-г37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24000" y="1524000"/>
            <a:ext cx="6096000" cy="4572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mtClean="0"/>
              <a:t>Обелиск городу-герою Москве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Содержимое 3" descr="г-г14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57250" y="476250"/>
            <a:ext cx="7532688" cy="59531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1183</TotalTime>
  <Words>1361</Words>
  <Application>Microsoft Office PowerPoint</Application>
  <PresentationFormat>Экран (4:3)</PresentationFormat>
  <Paragraphs>219</Paragraphs>
  <Slides>100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100</vt:i4>
      </vt:variant>
    </vt:vector>
  </HeadingPairs>
  <TitlesOfParts>
    <vt:vector size="102" baseType="lpstr">
      <vt:lpstr>Тема Office</vt:lpstr>
      <vt:lpstr>CorelDRAW</vt:lpstr>
      <vt:lpstr>Слайд 1</vt:lpstr>
      <vt:lpstr>Города-герои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Медаль «За оборону Москвы»</vt:lpstr>
      <vt:lpstr>Слайд 14</vt:lpstr>
      <vt:lpstr>Слайд 15</vt:lpstr>
      <vt:lpstr>Слайд 16</vt:lpstr>
      <vt:lpstr>Медаль «За оборону Ленинграда»</vt:lpstr>
      <vt:lpstr>Слайд 18</vt:lpstr>
      <vt:lpstr>Слайд 19</vt:lpstr>
      <vt:lpstr>Слайд 20</vt:lpstr>
      <vt:lpstr>Слайд 21</vt:lpstr>
      <vt:lpstr>Слайд 22</vt:lpstr>
      <vt:lpstr>Слайд 23</vt:lpstr>
      <vt:lpstr>Медаль «За оборону Сталинграда»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Медаль «За оборону Одессы»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Медаль «За оборону Киева»</vt:lpstr>
      <vt:lpstr>Слайд 54</vt:lpstr>
      <vt:lpstr>Слайд 55</vt:lpstr>
      <vt:lpstr>Слайд 56</vt:lpstr>
      <vt:lpstr>Слайд 57</vt:lpstr>
      <vt:lpstr>Медаль «За оборону советского                      заполярья»</vt:lpstr>
      <vt:lpstr>Слайд 59</vt:lpstr>
      <vt:lpstr>Слайд 60</vt:lpstr>
      <vt:lpstr>Слайд 61</vt:lpstr>
      <vt:lpstr>Медаль «За оборону Севастополя»</vt:lpstr>
      <vt:lpstr>Слайд 63</vt:lpstr>
      <vt:lpstr>Слайд 64</vt:lpstr>
      <vt:lpstr>Слайд 65</vt:lpstr>
      <vt:lpstr>Слайд 66</vt:lpstr>
      <vt:lpstr>Слайд 67</vt:lpstr>
      <vt:lpstr>Города-герои</vt:lpstr>
      <vt:lpstr>Брестская крепость</vt:lpstr>
      <vt:lpstr>Памятник в Брестской крепости</vt:lpstr>
      <vt:lpstr>Памятник в Брестской крепости</vt:lpstr>
      <vt:lpstr>Брестская крепость – крепость-герой</vt:lpstr>
      <vt:lpstr>Герб Брестской крепости</vt:lpstr>
      <vt:lpstr>Город-герой Минск</vt:lpstr>
      <vt:lpstr>Город-герой Минск</vt:lpstr>
      <vt:lpstr>Город-герой Минск</vt:lpstr>
      <vt:lpstr>Город-герой Смоленск</vt:lpstr>
      <vt:lpstr>За оборону Смоленска</vt:lpstr>
      <vt:lpstr>Город-герой Киев</vt:lpstr>
      <vt:lpstr>Город-герой Ленинград</vt:lpstr>
      <vt:lpstr>Обелиск городу-герою Ленинграду</vt:lpstr>
      <vt:lpstr>Город-герой Мурманск</vt:lpstr>
      <vt:lpstr>Памятник в городе-герое Мурманске</vt:lpstr>
      <vt:lpstr>Город-герой Одесса</vt:lpstr>
      <vt:lpstr>Обелиск в городе-герое Одессе</vt:lpstr>
      <vt:lpstr>Герб города-героя Одессы</vt:lpstr>
      <vt:lpstr>Город-герой Севастополь</vt:lpstr>
      <vt:lpstr>Памятник в городе-герое Севастополе</vt:lpstr>
      <vt:lpstr>Памятник в городе-герое Севастополе</vt:lpstr>
      <vt:lpstr>Оборона Севастополя</vt:lpstr>
      <vt:lpstr>Город-герой Керчь</vt:lpstr>
      <vt:lpstr>Обелиск в городе-герое Керчь</vt:lpstr>
      <vt:lpstr>Город-герой Новороссийск</vt:lpstr>
      <vt:lpstr>Мамаев курган</vt:lpstr>
      <vt:lpstr>Сталинград – город-герой</vt:lpstr>
      <vt:lpstr>Волгоград (Сталинград)</vt:lpstr>
      <vt:lpstr>Тула  - город-герой</vt:lpstr>
      <vt:lpstr>Обелиск городу-герою Москве</vt:lpstr>
      <vt:lpstr>Слайд 99</vt:lpstr>
      <vt:lpstr>Вечная память павшим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user</cp:lastModifiedBy>
  <cp:revision>155</cp:revision>
  <dcterms:created xsi:type="dcterms:W3CDTF">2011-01-22T12:53:50Z</dcterms:created>
  <dcterms:modified xsi:type="dcterms:W3CDTF">2015-01-30T11:41:15Z</dcterms:modified>
</cp:coreProperties>
</file>