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71" r:id="rId2"/>
    <p:sldId id="270" r:id="rId3"/>
    <p:sldId id="297" r:id="rId4"/>
    <p:sldId id="269" r:id="rId5"/>
    <p:sldId id="267" r:id="rId6"/>
    <p:sldId id="266" r:id="rId7"/>
    <p:sldId id="265" r:id="rId8"/>
    <p:sldId id="272" r:id="rId9"/>
    <p:sldId id="274" r:id="rId10"/>
    <p:sldId id="276" r:id="rId11"/>
    <p:sldId id="281" r:id="rId12"/>
    <p:sldId id="282" r:id="rId13"/>
    <p:sldId id="283" r:id="rId14"/>
    <p:sldId id="284" r:id="rId15"/>
    <p:sldId id="286" r:id="rId16"/>
    <p:sldId id="287" r:id="rId17"/>
    <p:sldId id="288" r:id="rId18"/>
    <p:sldId id="289" r:id="rId19"/>
    <p:sldId id="290" r:id="rId20"/>
    <p:sldId id="291" r:id="rId21"/>
    <p:sldId id="292" r:id="rId22"/>
    <p:sldId id="293" r:id="rId23"/>
    <p:sldId id="295" r:id="rId24"/>
    <p:sldId id="296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FFFF99"/>
    <a:srgbClr val="FF33CC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271" autoAdjust="0"/>
  </p:normalViewPr>
  <p:slideViewPr>
    <p:cSldViewPr>
      <p:cViewPr>
        <p:scale>
          <a:sx n="66" d="100"/>
          <a:sy n="66" d="100"/>
        </p:scale>
        <p:origin x="-2934" y="-10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B46826-DAB7-42C6-99C4-048F7BBD77E6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43EB91-8E31-4D96-8C59-C0354AFE019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43EB91-8E31-4D96-8C59-C0354AFE0195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C8831-A897-4509-A75C-E65827F0743A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3B86F-4E74-4723-A3D0-B5699F478F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C8831-A897-4509-A75C-E65827F0743A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3B86F-4E74-4723-A3D0-B5699F478F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C8831-A897-4509-A75C-E65827F0743A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3B86F-4E74-4723-A3D0-B5699F478F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>
            <a:spLocks noGrp="1"/>
          </p:cNvSpPr>
          <p:nvPr>
            <p:ph type="sldNum" sz="quarter" idx="2"/>
          </p:nvPr>
        </p:nvSpPr>
        <p:spPr>
          <a:xfrm>
            <a:off x="6700487" y="6642100"/>
            <a:ext cx="140051" cy="142876"/>
          </a:xfrm>
          <a:prstGeom prst="rect">
            <a:avLst/>
          </a:prstGeom>
        </p:spPr>
        <p:txBody>
          <a:bodyPr lIns="0" tIns="0" rIns="0" bIns="0" anchor="b"/>
          <a:lstStyle>
            <a:lvl1pPr algn="r" defTabSz="914367">
              <a:defRPr sz="1000">
                <a:solidFill>
                  <a:srgbClr val="B13F9A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в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>
    <p:dissolv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idx="1"/>
          </p:nvPr>
        </p:nvSpPr>
        <p:spPr>
          <a:xfrm>
            <a:off x="669727" y="892969"/>
            <a:ext cx="7804547" cy="5072063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hape 7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>
    <p:dissolv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half" idx="13"/>
          </p:nvPr>
        </p:nvSpPr>
        <p:spPr>
          <a:xfrm>
            <a:off x="4723805" y="1830586"/>
            <a:ext cx="3750469" cy="4420195"/>
          </a:xfrm>
          <a:prstGeom prst="rect">
            <a:avLst/>
          </a:prstGeom>
        </p:spPr>
        <p:txBody>
          <a:bodyPr lIns="64291" tIns="32145" rIns="64291" bIns="32145" anchor="t">
            <a:noAutofit/>
          </a:bodyPr>
          <a:lstStyle/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half" idx="1"/>
          </p:nvPr>
        </p:nvSpPr>
        <p:spPr>
          <a:xfrm>
            <a:off x="669726" y="1830586"/>
            <a:ext cx="3750469" cy="4420195"/>
          </a:xfrm>
          <a:prstGeom prst="rect">
            <a:avLst/>
          </a:prstGeom>
        </p:spPr>
        <p:txBody>
          <a:bodyPr/>
          <a:lstStyle>
            <a:lvl1pPr marL="241093" indent="-241093">
              <a:spcBef>
                <a:spcPts val="2250"/>
              </a:spcBef>
              <a:defRPr sz="2000"/>
            </a:lvl1pPr>
            <a:lvl2pPr marL="482186" indent="-241093">
              <a:spcBef>
                <a:spcPts val="2250"/>
              </a:spcBef>
              <a:defRPr sz="2000"/>
            </a:lvl2pPr>
            <a:lvl3pPr marL="723279" indent="-241093">
              <a:spcBef>
                <a:spcPts val="2250"/>
              </a:spcBef>
              <a:defRPr sz="2000"/>
            </a:lvl3pPr>
            <a:lvl4pPr marL="964372" indent="-241093">
              <a:spcBef>
                <a:spcPts val="2250"/>
              </a:spcBef>
              <a:defRPr sz="2000"/>
            </a:lvl4pPr>
            <a:lvl5pPr marL="1205465" indent="-241093">
              <a:spcBef>
                <a:spcPts val="2250"/>
              </a:spcBef>
              <a:defRPr sz="2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hape 6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>
    <p:dissolv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/>
          </p:nvPr>
        </p:nvSpPr>
        <p:spPr>
          <a:xfrm>
            <a:off x="892969" y="4473774"/>
            <a:ext cx="7358063" cy="353943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1700"/>
            </a:lvl1pPr>
          </a:lstStyle>
          <a:p>
            <a:r>
              <a:t>–Иван Арсентьев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/>
          </p:nvPr>
        </p:nvSpPr>
        <p:spPr>
          <a:xfrm>
            <a:off x="892969" y="3000375"/>
            <a:ext cx="7358063" cy="50783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700"/>
            </a:lvl1pPr>
          </a:lstStyle>
          <a:p>
            <a:r>
              <a:t>«Введите цитату здесь». </a:t>
            </a:r>
          </a:p>
        </p:txBody>
      </p:sp>
      <p:sp>
        <p:nvSpPr>
          <p:cNvPr id="95" name="Shape 9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C8831-A897-4509-A75C-E65827F0743A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3B86F-4E74-4723-A3D0-B5699F478F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C8831-A897-4509-A75C-E65827F0743A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3B86F-4E74-4723-A3D0-B5699F478F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C8831-A897-4509-A75C-E65827F0743A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3B86F-4E74-4723-A3D0-B5699F478F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C8831-A897-4509-A75C-E65827F0743A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3B86F-4E74-4723-A3D0-B5699F478F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C8831-A897-4509-A75C-E65827F0743A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3B86F-4E74-4723-A3D0-B5699F478F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C8831-A897-4509-A75C-E65827F0743A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3B86F-4E74-4723-A3D0-B5699F478F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C8831-A897-4509-A75C-E65827F0743A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3B86F-4E74-4723-A3D0-B5699F478F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C8831-A897-4509-A75C-E65827F0743A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63B86F-4E74-4723-A3D0-B5699F478F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rgbClr val="FF33CC">
                <a:alpha val="35000"/>
              </a:srgbClr>
            </a:gs>
            <a:gs pos="48000">
              <a:srgbClr val="FFC000">
                <a:alpha val="58000"/>
              </a:srgbClr>
            </a:gs>
            <a:gs pos="62000">
              <a:srgbClr val="FFFF00">
                <a:alpha val="24000"/>
              </a:srgbClr>
            </a:gs>
            <a:gs pos="72000">
              <a:srgbClr val="00B050">
                <a:alpha val="32000"/>
              </a:srgbClr>
            </a:gs>
            <a:gs pos="85000">
              <a:srgbClr val="00B0F0">
                <a:alpha val="30000"/>
              </a:srgbClr>
            </a:gs>
            <a:gs pos="100000">
              <a:srgbClr val="0070C0">
                <a:alpha val="49000"/>
              </a:srgbClr>
            </a:gs>
            <a:gs pos="100000">
              <a:srgbClr val="7030A0">
                <a:alpha val="49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8C8831-A897-4509-A75C-E65827F0743A}" type="datetimeFigureOut">
              <a:rPr lang="ru-RU" smtClean="0"/>
              <a:pPr/>
              <a:t>27.02.2018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63B86F-4E74-4723-A3D0-B5699F478F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11.gif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0.gif"/><Relationship Id="rId5" Type="http://schemas.openxmlformats.org/officeDocument/2006/relationships/image" Target="../media/image39.jpeg"/><Relationship Id="rId4" Type="http://schemas.openxmlformats.org/officeDocument/2006/relationships/image" Target="../media/image1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14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4.gif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gif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gif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58.gif"/><Relationship Id="rId4" Type="http://schemas.openxmlformats.org/officeDocument/2006/relationships/image" Target="../media/image57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62.gif"/><Relationship Id="rId4" Type="http://schemas.openxmlformats.org/officeDocument/2006/relationships/image" Target="../media/image6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6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gi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3" Type="http://schemas.openxmlformats.org/officeDocument/2006/relationships/image" Target="../media/image78.jpeg"/><Relationship Id="rId7" Type="http://schemas.openxmlformats.org/officeDocument/2006/relationships/image" Target="../media/image82.jpe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gif"/><Relationship Id="rId5" Type="http://schemas.openxmlformats.org/officeDocument/2006/relationships/image" Target="../media/image7.gif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gif"/><Relationship Id="rId5" Type="http://schemas.openxmlformats.org/officeDocument/2006/relationships/image" Target="../media/image24.gif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7" Type="http://schemas.openxmlformats.org/officeDocument/2006/relationships/image" Target="../media/image31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55483" y="232754"/>
            <a:ext cx="8188549" cy="895917"/>
          </a:xfrm>
          <a:prstGeom prst="rect">
            <a:avLst/>
          </a:prstGeom>
        </p:spPr>
        <p:txBody>
          <a:bodyPr wrap="square" lIns="64291" tIns="32146" rIns="64291" bIns="32146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Comic Sans MS" pitchFamily="66" charset="0"/>
              </a:rPr>
              <a:t>     Номинация </a:t>
            </a:r>
            <a:r>
              <a:rPr lang="ru-RU" sz="2000" b="1" dirty="0" smtClean="0">
                <a:solidFill>
                  <a:srgbClr val="0070C0"/>
                </a:solidFill>
                <a:latin typeface="Comic Sans MS" pitchFamily="66" charset="0"/>
              </a:rPr>
              <a:t>№4 </a:t>
            </a:r>
            <a:r>
              <a:rPr lang="ru-RU" sz="2000" b="1" dirty="0" smtClean="0">
                <a:solidFill>
                  <a:srgbClr val="0070C0"/>
                </a:solidFill>
                <a:latin typeface="Comic Sans MS" pitchFamily="66" charset="0"/>
              </a:rPr>
              <a:t>«Разума </a:t>
            </a:r>
            <a:r>
              <a:rPr lang="ru-RU" sz="2000" b="1" dirty="0" smtClean="0">
                <a:solidFill>
                  <a:srgbClr val="0070C0"/>
                </a:solidFill>
                <a:latin typeface="Comic Sans MS" pitchFamily="66" charset="0"/>
              </a:rPr>
              <a:t>полёт и рук творенье»</a:t>
            </a:r>
          </a:p>
          <a:p>
            <a:r>
              <a:rPr lang="ru-RU" sz="3400" b="1" dirty="0" smtClean="0">
                <a:solidFill>
                  <a:srgbClr val="0070C0"/>
                </a:solidFill>
                <a:latin typeface="Comic Sans MS" pitchFamily="66" charset="0"/>
              </a:rPr>
              <a:t>Рукам </a:t>
            </a:r>
            <a:r>
              <a:rPr lang="ru-RU" sz="3400" b="1" dirty="0">
                <a:solidFill>
                  <a:srgbClr val="0070C0"/>
                </a:solidFill>
                <a:latin typeface="Comic Sans MS" pitchFamily="66" charset="0"/>
              </a:rPr>
              <a:t>- работа, душе - праздник</a:t>
            </a:r>
            <a:r>
              <a:rPr lang="ru-RU" sz="3400" b="1" dirty="0" smtClean="0">
                <a:solidFill>
                  <a:srgbClr val="0070C0"/>
                </a:solidFill>
                <a:latin typeface="Comic Sans MS" pitchFamily="66" charset="0"/>
              </a:rPr>
              <a:t>!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868782" y="1340768"/>
            <a:ext cx="5223904" cy="3222707"/>
          </a:xfrm>
          <a:prstGeom prst="rect">
            <a:avLst/>
          </a:prstGeom>
        </p:spPr>
        <p:txBody>
          <a:bodyPr wrap="square" lIns="64291" tIns="32146" rIns="64291" bIns="32146">
            <a:spAutoFit/>
          </a:bodyPr>
          <a:lstStyle/>
          <a:p>
            <a:pPr algn="l">
              <a:lnSpc>
                <a:spcPct val="120000"/>
              </a:lnSpc>
            </a:pPr>
            <a:r>
              <a:rPr lang="ru-RU" sz="1900" dirty="0">
                <a:solidFill>
                  <a:srgbClr val="002060"/>
                </a:solidFill>
                <a:latin typeface="Comic Sans MS" pitchFamily="66" charset="0"/>
                <a:cs typeface="Arial" pitchFamily="34" charset="0"/>
              </a:rPr>
              <a:t>Под кожей у любого человека</a:t>
            </a:r>
          </a:p>
          <a:p>
            <a:pPr algn="l">
              <a:lnSpc>
                <a:spcPct val="120000"/>
              </a:lnSpc>
            </a:pPr>
            <a:r>
              <a:rPr lang="ru-RU" sz="1900" dirty="0">
                <a:solidFill>
                  <a:srgbClr val="002060"/>
                </a:solidFill>
                <a:latin typeface="Comic Sans MS" pitchFamily="66" charset="0"/>
                <a:cs typeface="Arial" pitchFamily="34" charset="0"/>
              </a:rPr>
              <a:t>в комочке, называющемся сердце,</a:t>
            </a:r>
          </a:p>
          <a:p>
            <a:pPr algn="l">
              <a:lnSpc>
                <a:spcPct val="120000"/>
              </a:lnSpc>
            </a:pPr>
            <a:r>
              <a:rPr lang="ru-RU" sz="1900" dirty="0">
                <a:solidFill>
                  <a:srgbClr val="002060"/>
                </a:solidFill>
                <a:latin typeface="Comic Sans MS" pitchFamily="66" charset="0"/>
                <a:cs typeface="Arial" pitchFamily="34" charset="0"/>
              </a:rPr>
              <a:t>есть целый мир, единственно достойный</a:t>
            </a:r>
          </a:p>
          <a:p>
            <a:pPr algn="l">
              <a:lnSpc>
                <a:spcPct val="120000"/>
              </a:lnSpc>
            </a:pPr>
            <a:r>
              <a:rPr lang="ru-RU" sz="1900" dirty="0">
                <a:solidFill>
                  <a:srgbClr val="002060"/>
                </a:solidFill>
                <a:latin typeface="Comic Sans MS" pitchFamily="66" charset="0"/>
                <a:cs typeface="Arial" pitchFamily="34" charset="0"/>
              </a:rPr>
              <a:t>того, чтоб тратить краски на него.</a:t>
            </a:r>
          </a:p>
          <a:p>
            <a:pPr algn="l">
              <a:lnSpc>
                <a:spcPct val="120000"/>
              </a:lnSpc>
            </a:pPr>
            <a:r>
              <a:rPr lang="ru-RU" sz="1900" dirty="0">
                <a:solidFill>
                  <a:srgbClr val="002060"/>
                </a:solidFill>
                <a:latin typeface="Comic Sans MS" pitchFamily="66" charset="0"/>
                <a:cs typeface="Arial" pitchFamily="34" charset="0"/>
              </a:rPr>
              <a:t>Туда фотограф никакой не влезет.</a:t>
            </a:r>
          </a:p>
          <a:p>
            <a:pPr algn="l">
              <a:lnSpc>
                <a:spcPct val="120000"/>
              </a:lnSpc>
            </a:pPr>
            <a:r>
              <a:rPr lang="ru-RU" sz="1900" dirty="0">
                <a:solidFill>
                  <a:srgbClr val="002060"/>
                </a:solidFill>
                <a:latin typeface="Comic Sans MS" pitchFamily="66" charset="0"/>
                <a:cs typeface="Arial" pitchFamily="34" charset="0"/>
              </a:rPr>
              <a:t>Запечатлеть невидимое надо.</a:t>
            </a:r>
          </a:p>
          <a:p>
            <a:pPr algn="l">
              <a:lnSpc>
                <a:spcPct val="120000"/>
              </a:lnSpc>
            </a:pPr>
            <a:r>
              <a:rPr lang="ru-RU" sz="1900" dirty="0">
                <a:solidFill>
                  <a:srgbClr val="002060"/>
                </a:solidFill>
                <a:latin typeface="Comic Sans MS" pitchFamily="66" charset="0"/>
                <a:cs typeface="Arial" pitchFamily="34" charset="0"/>
              </a:rPr>
              <a:t>Художник не </a:t>
            </a:r>
            <a:r>
              <a:rPr lang="ru-RU" sz="1900" dirty="0" err="1">
                <a:solidFill>
                  <a:srgbClr val="002060"/>
                </a:solidFill>
                <a:latin typeface="Comic Sans MS" pitchFamily="66" charset="0"/>
                <a:cs typeface="Arial" pitchFamily="34" charset="0"/>
              </a:rPr>
              <a:t>подсматриватель</a:t>
            </a:r>
            <a:r>
              <a:rPr lang="ru-RU" sz="1900" dirty="0">
                <a:solidFill>
                  <a:srgbClr val="002060"/>
                </a:solidFill>
                <a:latin typeface="Comic Sans MS" pitchFamily="66" charset="0"/>
                <a:cs typeface="Arial" pitchFamily="34" charset="0"/>
              </a:rPr>
              <a:t> жизни,</a:t>
            </a:r>
          </a:p>
          <a:p>
            <a:pPr algn="l">
              <a:lnSpc>
                <a:spcPct val="120000"/>
              </a:lnSpc>
            </a:pPr>
            <a:r>
              <a:rPr lang="ru-RU" sz="1900" dirty="0">
                <a:solidFill>
                  <a:srgbClr val="002060"/>
                </a:solidFill>
                <a:latin typeface="Comic Sans MS" pitchFamily="66" charset="0"/>
                <a:cs typeface="Arial" pitchFamily="34" charset="0"/>
              </a:rPr>
              <a:t>а сам её творенье и </a:t>
            </a:r>
            <a:r>
              <a:rPr lang="ru-RU" sz="1900" dirty="0" smtClean="0">
                <a:solidFill>
                  <a:srgbClr val="002060"/>
                </a:solidFill>
                <a:latin typeface="Comic Sans MS" pitchFamily="66" charset="0"/>
                <a:cs typeface="Arial" pitchFamily="34" charset="0"/>
              </a:rPr>
              <a:t>творец.</a:t>
            </a:r>
          </a:p>
          <a:p>
            <a:pPr algn="r">
              <a:lnSpc>
                <a:spcPct val="120000"/>
              </a:lnSpc>
            </a:pPr>
            <a:r>
              <a:rPr lang="ru-RU" sz="1900" dirty="0" smtClean="0">
                <a:solidFill>
                  <a:srgbClr val="002060"/>
                </a:solidFill>
                <a:latin typeface="Comic Sans MS" pitchFamily="66" charset="0"/>
                <a:cs typeface="Arial" pitchFamily="34" charset="0"/>
              </a:rPr>
              <a:t>Евгений </a:t>
            </a:r>
            <a:r>
              <a:rPr lang="ru-RU" sz="1900" dirty="0">
                <a:solidFill>
                  <a:srgbClr val="002060"/>
                </a:solidFill>
                <a:latin typeface="Comic Sans MS" pitchFamily="66" charset="0"/>
                <a:cs typeface="Arial" pitchFamily="34" charset="0"/>
              </a:rPr>
              <a:t>Евтушенко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64861" y="5761041"/>
            <a:ext cx="667529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 smtClean="0">
                <a:solidFill>
                  <a:srgbClr val="002060"/>
                </a:solidFill>
                <a:latin typeface="Comic Sans MS" pitchFamily="66" charset="0"/>
              </a:rPr>
              <a:t>Творческий п</a:t>
            </a:r>
            <a:r>
              <a:rPr lang="ru-RU" sz="1400" dirty="0" smtClean="0">
                <a:solidFill>
                  <a:srgbClr val="002060"/>
                </a:solidFill>
                <a:latin typeface="Comic Sans MS" pitchFamily="66" charset="0"/>
              </a:rPr>
              <a:t>роект обучающихся 2 </a:t>
            </a:r>
            <a:r>
              <a:rPr lang="ru-RU" sz="1400" dirty="0" smtClean="0">
                <a:solidFill>
                  <a:srgbClr val="002060"/>
                </a:solidFill>
                <a:latin typeface="Comic Sans MS" pitchFamily="66" charset="0"/>
              </a:rPr>
              <a:t>класса</a:t>
            </a:r>
          </a:p>
          <a:p>
            <a:pPr algn="r"/>
            <a:r>
              <a:rPr lang="ru-RU" sz="1400" dirty="0" smtClean="0">
                <a:solidFill>
                  <a:srgbClr val="002060"/>
                </a:solidFill>
                <a:latin typeface="Comic Sans MS" pitchFamily="66" charset="0"/>
              </a:rPr>
              <a:t>с</a:t>
            </a:r>
            <a:r>
              <a:rPr lang="ru-RU" sz="1400" dirty="0" smtClean="0">
                <a:solidFill>
                  <a:srgbClr val="002060"/>
                </a:solidFill>
                <a:latin typeface="Comic Sans MS" pitchFamily="66" charset="0"/>
              </a:rPr>
              <a:t>редней общеобразовательной школы </a:t>
            </a:r>
            <a:r>
              <a:rPr lang="ru-RU" sz="1400" dirty="0" smtClean="0">
                <a:solidFill>
                  <a:srgbClr val="002060"/>
                </a:solidFill>
                <a:latin typeface="Comic Sans MS" pitchFamily="66" charset="0"/>
              </a:rPr>
              <a:t>при Посольстве РФ в </a:t>
            </a:r>
            <a:r>
              <a:rPr lang="ru-RU" sz="1400" dirty="0" smtClean="0">
                <a:solidFill>
                  <a:srgbClr val="002060"/>
                </a:solidFill>
                <a:latin typeface="Comic Sans MS" pitchFamily="66" charset="0"/>
              </a:rPr>
              <a:t>ФРГ (г.Берлин)</a:t>
            </a:r>
            <a:endParaRPr lang="ru-RU" sz="14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algn="r"/>
            <a:r>
              <a:rPr lang="ru-RU" sz="1400" dirty="0" smtClean="0">
                <a:solidFill>
                  <a:srgbClr val="002060"/>
                </a:solidFill>
                <a:latin typeface="Comic Sans MS" pitchFamily="66" charset="0"/>
              </a:rPr>
              <a:t>Классный руководитель: Носова Ирина Васильевна</a:t>
            </a:r>
          </a:p>
          <a:p>
            <a:pPr algn="r"/>
            <a:endParaRPr lang="ru-RU" sz="1400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нотки с детьми.gif"/>
          <p:cNvPicPr>
            <a:picLocks noChangeAspect="1"/>
          </p:cNvPicPr>
          <p:nvPr/>
        </p:nvPicPr>
        <p:blipFill>
          <a:blip r:embed="rId2" cstate="screen"/>
          <a:srcRect l="66250" t="12233" b="7767"/>
          <a:stretch>
            <a:fillRect/>
          </a:stretch>
        </p:blipFill>
        <p:spPr>
          <a:xfrm rot="20706490">
            <a:off x="1182498" y="4295226"/>
            <a:ext cx="1394896" cy="1851612"/>
          </a:xfrm>
          <a:prstGeom prst="rect">
            <a:avLst/>
          </a:prstGeom>
        </p:spPr>
      </p:pic>
      <p:pic>
        <p:nvPicPr>
          <p:cNvPr id="9" name="Picture 3" descr="D:\Носова\1111111\10_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08104" y="4077072"/>
            <a:ext cx="3333750" cy="2457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нотки с детьми.gif"/>
          <p:cNvPicPr>
            <a:picLocks noChangeAspect="1"/>
          </p:cNvPicPr>
          <p:nvPr/>
        </p:nvPicPr>
        <p:blipFill>
          <a:blip r:embed="rId2" cstate="screen"/>
          <a:srcRect l="29548" t="23954" r="32431"/>
          <a:stretch>
            <a:fillRect/>
          </a:stretch>
        </p:blipFill>
        <p:spPr>
          <a:xfrm rot="20756539">
            <a:off x="3543680" y="188636"/>
            <a:ext cx="1235894" cy="1384294"/>
          </a:xfrm>
          <a:prstGeom prst="rect">
            <a:avLst/>
          </a:prstGeom>
        </p:spPr>
      </p:pic>
      <p:pic>
        <p:nvPicPr>
          <p:cNvPr id="13" name="Рисунок 12" descr="333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084096">
            <a:off x="6468648" y="3415534"/>
            <a:ext cx="1047724" cy="1341087"/>
          </a:xfrm>
          <a:prstGeom prst="rect">
            <a:avLst/>
          </a:prstGeom>
        </p:spPr>
      </p:pic>
      <p:pic>
        <p:nvPicPr>
          <p:cNvPr id="10" name="Picture 4" descr="D:\Носова\1111111\10_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3528" y="476672"/>
            <a:ext cx="3333750" cy="3219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D:\Носова\1111111\10_1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131840" y="1988840"/>
            <a:ext cx="2847975" cy="3333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говорун.gif"/>
          <p:cNvPicPr>
            <a:picLocks noChangeAspect="1"/>
          </p:cNvPicPr>
          <p:nvPr/>
        </p:nvPicPr>
        <p:blipFill>
          <a:blip r:embed="rId7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 flipH="1" flipV="1">
            <a:off x="4998484" y="0"/>
            <a:ext cx="4145515" cy="257174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86446" y="214290"/>
            <a:ext cx="3000395" cy="22823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 algn="ctr">
              <a:lnSpc>
                <a:spcPct val="114000"/>
              </a:lnSpc>
              <a:defRPr sz="2500" b="1">
                <a:latin typeface="Gurmukhi MN"/>
                <a:ea typeface="Gurmukhi MN"/>
                <a:cs typeface="Gurmukhi MN"/>
                <a:sym typeface="Gurmukhi MN"/>
              </a:defRPr>
            </a:pPr>
            <a:r>
              <a:rPr lang="ru-RU" sz="1400" dirty="0" smtClean="0">
                <a:latin typeface="Comic Sans MS" pitchFamily="66" charset="0"/>
              </a:rPr>
              <a:t>Привет!  </a:t>
            </a:r>
          </a:p>
          <a:p>
            <a:pPr algn="ctr">
              <a:lnSpc>
                <a:spcPct val="114000"/>
              </a:lnSpc>
              <a:defRPr sz="2500" b="1">
                <a:latin typeface="Gurmukhi MN"/>
                <a:ea typeface="Gurmukhi MN"/>
                <a:cs typeface="Gurmukhi MN"/>
                <a:sym typeface="Gurmukhi MN"/>
              </a:defRPr>
            </a:pPr>
            <a:r>
              <a:rPr lang="ru-RU" sz="1400" dirty="0" smtClean="0">
                <a:latin typeface="Comic Sans MS" pitchFamily="66" charset="0"/>
              </a:rPr>
              <a:t>Меня зовут  Настя.</a:t>
            </a:r>
          </a:p>
          <a:p>
            <a:pPr algn="ctr" defTabSz="642915">
              <a:lnSpc>
                <a:spcPct val="114000"/>
              </a:lnSpc>
              <a:defRPr sz="2500" b="1">
                <a:solidFill>
                  <a:srgbClr val="292934"/>
                </a:solidFill>
                <a:latin typeface="Gurmukhi MN"/>
                <a:ea typeface="Gurmukhi MN"/>
                <a:cs typeface="Gurmukhi MN"/>
                <a:sym typeface="Gurmukhi MN"/>
              </a:defRPr>
            </a:pPr>
            <a:r>
              <a:rPr lang="ru-RU" sz="1400" dirty="0" smtClean="0">
                <a:latin typeface="Comic Sans MS" pitchFamily="66" charset="0"/>
              </a:rPr>
              <a:t>Мои  мама и бабушка очень любят музыку и привили эту любовь мне. Теперь мои руки дарят это еще незатейливое искусство моим одноклассникам.</a:t>
            </a:r>
          </a:p>
          <a:p>
            <a:pPr algn="ctr">
              <a:lnSpc>
                <a:spcPct val="114000"/>
              </a:lnSpc>
              <a:defRPr sz="3800" b="1">
                <a:latin typeface="Gurmukhi MN"/>
                <a:ea typeface="Gurmukhi MN"/>
                <a:cs typeface="Gurmukhi MN"/>
                <a:sym typeface="Gurmukhi MN"/>
              </a:defRPr>
            </a:pPr>
            <a:endParaRPr lang="ru-RU" sz="1400" dirty="0" smtClean="0">
              <a:solidFill>
                <a:srgbClr val="002060"/>
              </a:solidFill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ЕГЭ2\Desktop\Новая папка\13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117" y="331591"/>
            <a:ext cx="7823097" cy="61489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9" name="44EF8F08-41D6-429A-A4DB-0492A5C99A07-L0-001.png"/>
          <p:cNvPicPr>
            <a:picLocks noChangeAspect="1"/>
          </p:cNvPicPr>
          <p:nvPr/>
        </p:nvPicPr>
        <p:blipFill>
          <a:blip r:embed="rId3" cstate="email">
            <a:extLst/>
          </a:blip>
          <a:stretch>
            <a:fillRect/>
          </a:stretch>
        </p:blipFill>
        <p:spPr>
          <a:xfrm>
            <a:off x="3310922" y="3997895"/>
            <a:ext cx="1013449" cy="633405"/>
          </a:xfrm>
          <a:prstGeom prst="rect">
            <a:avLst/>
          </a:prstGeom>
          <a:ln w="12700">
            <a:miter lim="400000"/>
          </a:ln>
        </p:spPr>
      </p:pic>
      <p:pic>
        <p:nvPicPr>
          <p:cNvPr id="12" name="Рисунок 11" descr="говорун.gif"/>
          <p:cNvPicPr>
            <a:picLocks noChangeAspect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854992" y="3077391"/>
            <a:ext cx="2261427" cy="703218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055911" y="3127621"/>
            <a:ext cx="1708899" cy="749146"/>
          </a:xfrm>
          <a:prstGeom prst="rect">
            <a:avLst/>
          </a:prstGeom>
        </p:spPr>
        <p:txBody>
          <a:bodyPr wrap="square" lIns="64291" tIns="32146" rIns="64291" bIns="3214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1300" dirty="0" smtClean="0">
                <a:latin typeface="Comic Sans MS" pitchFamily="66" charset="0"/>
              </a:rPr>
              <a:t> Приветик! </a:t>
            </a:r>
          </a:p>
          <a:p>
            <a:pPr algn="ctr">
              <a:lnSpc>
                <a:spcPct val="114000"/>
              </a:lnSpc>
            </a:pPr>
            <a:r>
              <a:rPr lang="ru-RU" sz="1300" dirty="0" smtClean="0">
                <a:latin typeface="Comic Sans MS" pitchFamily="66" charset="0"/>
              </a:rPr>
              <a:t>Меня зовут Лиза!</a:t>
            </a:r>
          </a:p>
          <a:p>
            <a:pPr lvl="0">
              <a:lnSpc>
                <a:spcPct val="114000"/>
              </a:lnSpc>
            </a:pPr>
            <a:endParaRPr lang="ru-RU" sz="1300" b="1" dirty="0">
              <a:latin typeface="Comic Sans MS" pitchFamily="66" charset="0"/>
            </a:endParaRPr>
          </a:p>
        </p:txBody>
      </p:sp>
      <p:pic>
        <p:nvPicPr>
          <p:cNvPr id="1026" name="Picture 2" descr="C:\Users\ЕГЭ2\Desktop\Новая папка\13_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2" y="2000240"/>
            <a:ext cx="5583626" cy="3886204"/>
          </a:xfrm>
          <a:prstGeom prst="rect">
            <a:avLst/>
          </a:prstGeom>
          <a:noFill/>
        </p:spPr>
      </p:pic>
      <p:pic>
        <p:nvPicPr>
          <p:cNvPr id="14" name="Рисунок 13" descr="говорун.gif"/>
          <p:cNvPicPr>
            <a:picLocks noChangeAspect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 flipH="1" flipV="1">
            <a:off x="3920370" y="1570496"/>
            <a:ext cx="3765881" cy="1908734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4507291" y="1643050"/>
            <a:ext cx="3065105" cy="1874390"/>
          </a:xfrm>
          <a:prstGeom prst="rect">
            <a:avLst/>
          </a:prstGeom>
        </p:spPr>
        <p:txBody>
          <a:bodyPr wrap="square" lIns="64291" tIns="32146" rIns="64291" bIns="32146">
            <a:spAutoFit/>
          </a:bodyPr>
          <a:lstStyle/>
          <a:p>
            <a:pPr>
              <a:lnSpc>
                <a:spcPct val="114000"/>
              </a:lnSpc>
            </a:pPr>
            <a:r>
              <a:rPr lang="ru-RU" sz="1300" dirty="0" smtClean="0">
                <a:latin typeface="Comic Sans MS" pitchFamily="66" charset="0"/>
              </a:rPr>
              <a:t>А мои руки созданы для будущих малышей. Любовь к детям в нашей семье передается из поколения в поколение. Моя мама, бабушка, прабабушка и прапрабабушка – все многодетные. Я обязательно буду педиатром.</a:t>
            </a:r>
          </a:p>
          <a:p>
            <a:pPr lvl="0">
              <a:lnSpc>
                <a:spcPct val="114000"/>
              </a:lnSpc>
            </a:pPr>
            <a:endParaRPr lang="ru-RU" sz="1300" dirty="0">
              <a:latin typeface="Comic Sans MS" pitchFamily="66" charset="0"/>
            </a:endParaRPr>
          </a:p>
        </p:txBody>
      </p:sp>
      <p:pic>
        <p:nvPicPr>
          <p:cNvPr id="16" name="Рисунок 15" descr="222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929586" y="4500570"/>
            <a:ext cx="952500" cy="196215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8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рамка с челами.gif"/>
          <p:cNvPicPr>
            <a:picLocks noChangeAspect="1"/>
          </p:cNvPicPr>
          <p:nvPr/>
        </p:nvPicPr>
        <p:blipFill>
          <a:blip r:embed="rId2" cstate="print"/>
          <a:srcRect l="9001" r="6386"/>
          <a:stretch>
            <a:fillRect/>
          </a:stretch>
        </p:blipFill>
        <p:spPr>
          <a:xfrm>
            <a:off x="357158" y="0"/>
            <a:ext cx="3357586" cy="3830839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428596" y="1500174"/>
            <a:ext cx="3214710" cy="1565331"/>
          </a:xfrm>
          <a:prstGeom prst="rect">
            <a:avLst/>
          </a:prstGeom>
        </p:spPr>
        <p:txBody>
          <a:bodyPr wrap="square" lIns="64291" tIns="32146" rIns="64291" bIns="32146">
            <a:spAutoFit/>
          </a:bodyPr>
          <a:lstStyle/>
          <a:p>
            <a:pPr algn="ctr" defTabSz="64291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200" dirty="0" smtClean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История вторая: </a:t>
            </a:r>
          </a:p>
          <a:p>
            <a:pPr algn="ctr" defTabSz="64291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100" b="1" dirty="0" smtClean="0">
                <a:solidFill>
                  <a:srgbClr val="C0000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ШКОЛЬНАЯ</a:t>
            </a:r>
          </a:p>
          <a:p>
            <a:pPr algn="ctr" defTabSz="64291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100" b="1" dirty="0" smtClean="0">
                <a:solidFill>
                  <a:srgbClr val="C0000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«Всё своими руками</a:t>
            </a:r>
            <a:r>
              <a:rPr lang="ru-RU" sz="2200" b="1" dirty="0" smtClean="0">
                <a:solidFill>
                  <a:srgbClr val="C0000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»</a:t>
            </a:r>
          </a:p>
        </p:txBody>
      </p:sp>
      <p:pic>
        <p:nvPicPr>
          <p:cNvPr id="2052" name="Picture 4" descr="C:\Users\ЕГЭ2\Desktop\Новая папка\14_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40182" y="3857628"/>
            <a:ext cx="3341554" cy="2547935"/>
          </a:xfrm>
          <a:prstGeom prst="rect">
            <a:avLst/>
          </a:prstGeom>
          <a:solidFill>
            <a:srgbClr val="FFFFFF">
              <a:shade val="85000"/>
            </a:srgbClr>
          </a:solidFill>
          <a:ln w="254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053" name="Picture 5" descr="C:\Users\ЕГЭ2\Desktop\Новая папка\14_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57620" y="357166"/>
            <a:ext cx="2857500" cy="2762250"/>
          </a:xfrm>
          <a:prstGeom prst="rect">
            <a:avLst/>
          </a:prstGeom>
          <a:solidFill>
            <a:srgbClr val="FFFFFF">
              <a:shade val="85000"/>
            </a:srgbClr>
          </a:solidFill>
          <a:ln w="254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054" name="Picture 6" descr="C:\Users\ЕГЭ2\Desktop\Новая папка\14_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86446" y="2285992"/>
            <a:ext cx="2857500" cy="213360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9" name="Рисунок 8" descr="444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715272" y="4429132"/>
            <a:ext cx="1143000" cy="2038350"/>
          </a:xfrm>
          <a:prstGeom prst="rect">
            <a:avLst/>
          </a:prstGeom>
        </p:spPr>
      </p:pic>
      <p:pic>
        <p:nvPicPr>
          <p:cNvPr id="10" name="Рисунок 9" descr="888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42910" y="3929066"/>
            <a:ext cx="1428750" cy="219075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fill="hold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85860"/>
          </a:xfr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114000"/>
              </a:lnSpc>
            </a:pP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С самых первых дней в школе наши руки заняты творчеством. </a:t>
            </a:r>
            <a:b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Они несут радость в </a:t>
            </a: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каждое </a:t>
            </a: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школьное мероприятие.</a:t>
            </a:r>
            <a:b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На душе праздник, когда удаётся порадовать своей выдумкой.</a:t>
            </a:r>
            <a:b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</a:br>
            <a:endParaRPr lang="ru-RU" sz="20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3074" name="Picture 2" descr="C:\Users\ЕГЭ2\Desktop\Новая папка\15_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4071942"/>
            <a:ext cx="3214710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075" name="Picture 3" descr="C:\Users\ЕГЭ2\Desktop\Новая папка\15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7" y="1142984"/>
            <a:ext cx="3379225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076" name="Picture 4" descr="C:\Users\ЕГЭ2\Desktop\Новая папка\15_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1142984"/>
            <a:ext cx="3571900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7" name="Picture 5" descr="C:\Users\ЕГЭ2\Desktop\Новая папка\15_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1472" y="4036222"/>
            <a:ext cx="3571900" cy="2678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2" name="Picture 10" descr="C:\Users\ЕГЭ2\Desktop\Новая папка\тюбик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7620" y="2714620"/>
            <a:ext cx="1444234" cy="200026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70161" y="457023"/>
            <a:ext cx="4860540" cy="1063243"/>
          </a:xfr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114000"/>
              </a:lnSpc>
              <a:defRPr/>
            </a:pPr>
            <a:r>
              <a:rPr lang="ru-RU" sz="2200" dirty="0" smtClean="0">
                <a:solidFill>
                  <a:srgbClr val="002060"/>
                </a:solidFill>
                <a:latin typeface="Comic Sans MS" pitchFamily="66" charset="0"/>
              </a:rPr>
              <a:t>Мы  учимся  наблюдать природу </a:t>
            </a:r>
            <a:br>
              <a:rPr lang="ru-RU" sz="2200" dirty="0" smtClean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Comic Sans MS" pitchFamily="66" charset="0"/>
              </a:rPr>
              <a:t>и следовать ей в своих делах. Посмотрите на этих котят. </a:t>
            </a:r>
            <a:br>
              <a:rPr lang="ru-RU" sz="2200" dirty="0" smtClean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Comic Sans MS" pitchFamily="66" charset="0"/>
              </a:rPr>
              <a:t>Это мы и наша учительница!</a:t>
            </a:r>
            <a:endParaRPr lang="ru-RU" sz="22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4098" name="Picture 2" descr="C:\Users\ЕГЭ2\Desktop\Новая папка\16_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0732138">
            <a:off x="321317" y="506740"/>
            <a:ext cx="4078009" cy="2756734"/>
          </a:xfrm>
          <a:prstGeom prst="rect">
            <a:avLst/>
          </a:prstGeom>
          <a:ln w="635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</p:spPr>
      </p:pic>
      <p:pic>
        <p:nvPicPr>
          <p:cNvPr id="4099" name="Picture 3" descr="C:\Users\ЕГЭ2\Desktop\Новая папка\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5" y="3661394"/>
            <a:ext cx="6286545" cy="2944198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Picture 4" descr="C:\Users\ЕГЭ2\Desktop\Новая папка\21_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20" y="4786322"/>
            <a:ext cx="1708301" cy="1571636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8" name="Picture 2" descr="C:\Users\ЕГЭ2\Desktop\Новая папка\21_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715140" y="1928802"/>
            <a:ext cx="1575287" cy="1571636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5108" y="214290"/>
            <a:ext cx="3641074" cy="1356206"/>
          </a:xfrm>
        </p:spPr>
        <p:txBody>
          <a:bodyPr>
            <a:noAutofit/>
          </a:bodyPr>
          <a:lstStyle/>
          <a:p>
            <a:pPr>
              <a:lnSpc>
                <a:spcPct val="114000"/>
              </a:lnSpc>
            </a:pPr>
            <a:r>
              <a:rPr lang="ru-RU" sz="2200" dirty="0" smtClean="0">
                <a:solidFill>
                  <a:srgbClr val="002060"/>
                </a:solidFill>
                <a:latin typeface="Comic Sans MS" pitchFamily="66" charset="0"/>
              </a:rPr>
              <a:t>Большая ромашка -это наш класс! </a:t>
            </a:r>
            <a:br>
              <a:rPr lang="ru-RU" sz="2200" dirty="0" smtClean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Comic Sans MS" pitchFamily="66" charset="0"/>
              </a:rPr>
              <a:t>Её тоже мы создали своими руками. </a:t>
            </a:r>
            <a:endParaRPr lang="ru-RU" sz="22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252233" y="3929066"/>
            <a:ext cx="8891767" cy="29289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7" tIns="35717" rIns="35717" bIns="35717" anchor="ctr">
            <a:noAutofit/>
          </a:bodyPr>
          <a:lstStyle/>
          <a:p>
            <a:pPr algn="ctr" defTabSz="410751">
              <a:lnSpc>
                <a:spcPct val="150000"/>
              </a:lnSpc>
              <a:defRPr/>
            </a:pPr>
            <a:r>
              <a:rPr lang="ru-RU" sz="2000" kern="0" dirty="0" smtClean="0">
                <a:solidFill>
                  <a:srgbClr val="002060"/>
                </a:solidFill>
                <a:latin typeface="Comic Sans MS" pitchFamily="66" charset="0"/>
                <a:sym typeface="Helvetica Light"/>
              </a:rPr>
              <a:t/>
            </a:r>
            <a:br>
              <a:rPr lang="ru-RU" sz="2000" kern="0" dirty="0" smtClean="0">
                <a:solidFill>
                  <a:srgbClr val="002060"/>
                </a:solidFill>
                <a:latin typeface="Comic Sans MS" pitchFamily="66" charset="0"/>
                <a:sym typeface="Helvetica Light"/>
              </a:rPr>
            </a:br>
            <a:r>
              <a:rPr lang="ru-RU" b="1" kern="0" dirty="0" smtClean="0">
                <a:solidFill>
                  <a:srgbClr val="002060"/>
                </a:solidFill>
                <a:latin typeface="Comic Sans MS" pitchFamily="66" charset="0"/>
                <a:sym typeface="Helvetica Light"/>
              </a:rPr>
              <a:t>А ромашку выбрали потому, что мы еще гадаем: какими  нам предстоит вырасти. Надеемся, что добрыми и счастливыми, потому что  в центре цветка - большое солнце - наши учителя, а наша учительница ежедневно «поливает» свои всходы!</a:t>
            </a:r>
          </a:p>
          <a:p>
            <a:pPr algn="ctr" defTabSz="410751">
              <a:lnSpc>
                <a:spcPct val="150000"/>
              </a:lnSpc>
              <a:defRPr/>
            </a:pPr>
            <a:r>
              <a:rPr lang="ru-RU" b="1" kern="0" dirty="0" smtClean="0">
                <a:solidFill>
                  <a:srgbClr val="002060"/>
                </a:solidFill>
                <a:latin typeface="Comic Sans MS" pitchFamily="66" charset="0"/>
                <a:sym typeface="Helvetica Light"/>
              </a:rPr>
              <a:t>А это значит, что света знаний  и тепла нам хватит для того, </a:t>
            </a:r>
          </a:p>
          <a:p>
            <a:pPr algn="ctr" defTabSz="410751">
              <a:lnSpc>
                <a:spcPct val="150000"/>
              </a:lnSpc>
              <a:defRPr/>
            </a:pPr>
            <a:r>
              <a:rPr lang="ru-RU" b="1" kern="0" dirty="0" smtClean="0">
                <a:solidFill>
                  <a:srgbClr val="002060"/>
                </a:solidFill>
                <a:latin typeface="Comic Sans MS" pitchFamily="66" charset="0"/>
                <a:sym typeface="Helvetica Light"/>
              </a:rPr>
              <a:t>чтобы вырасти для большой жизни!</a:t>
            </a:r>
            <a:endParaRPr lang="ru-RU" b="1" kern="0" dirty="0">
              <a:solidFill>
                <a:srgbClr val="002060"/>
              </a:solidFill>
              <a:latin typeface="Comic Sans MS" pitchFamily="66" charset="0"/>
              <a:sym typeface="Helvetica Light"/>
            </a:endParaRPr>
          </a:p>
        </p:txBody>
      </p:sp>
      <p:pic>
        <p:nvPicPr>
          <p:cNvPr id="6147" name="Picture 3" descr="C:\Users\ЕГЭ2\Desktop\Новая папка\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285728"/>
            <a:ext cx="5678832" cy="41455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 descr="C:\Users\ЕГЭ2\Desktop\Новая папка\ромашки-бабочки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2000240"/>
            <a:ext cx="2446937" cy="212883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-32" y="142852"/>
            <a:ext cx="9144000" cy="745577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Это наш коллективный проект к году Собаки. </a:t>
            </a:r>
            <a:b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Классный пёс с удовольствием везет нас в Новый 2018 год!</a:t>
            </a:r>
            <a:endParaRPr lang="ru-RU" sz="24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7170" name="Picture 2" descr="C:\Users\ЕГЭ2\Desktop\Новая папка\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124744"/>
            <a:ext cx="6983762" cy="5040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ЕГЭ2\Desktop\Новая папка\снеж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428868"/>
            <a:ext cx="476250" cy="476250"/>
          </a:xfrm>
          <a:prstGeom prst="rect">
            <a:avLst/>
          </a:prstGeom>
          <a:noFill/>
        </p:spPr>
      </p:pic>
      <p:pic>
        <p:nvPicPr>
          <p:cNvPr id="15" name="Picture 4" descr="C:\Users\ЕГЭ2\Desktop\Новая папка\снеж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1214422"/>
            <a:ext cx="476250" cy="476250"/>
          </a:xfrm>
          <a:prstGeom prst="rect">
            <a:avLst/>
          </a:prstGeom>
          <a:noFill/>
        </p:spPr>
      </p:pic>
      <p:pic>
        <p:nvPicPr>
          <p:cNvPr id="16" name="Picture 4" descr="C:\Users\ЕГЭ2\Desktop\Новая папка\снеж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4500570"/>
            <a:ext cx="476250" cy="476250"/>
          </a:xfrm>
          <a:prstGeom prst="rect">
            <a:avLst/>
          </a:prstGeom>
          <a:noFill/>
        </p:spPr>
      </p:pic>
      <p:pic>
        <p:nvPicPr>
          <p:cNvPr id="17" name="Picture 4" descr="C:\Users\ЕГЭ2\Desktop\Новая папка\снеж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1024" y="1643050"/>
            <a:ext cx="476250" cy="476250"/>
          </a:xfrm>
          <a:prstGeom prst="rect">
            <a:avLst/>
          </a:prstGeom>
          <a:noFill/>
        </p:spPr>
      </p:pic>
      <p:pic>
        <p:nvPicPr>
          <p:cNvPr id="18" name="Picture 4" descr="C:\Users\ЕГЭ2\Desktop\Новая папка\снеж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15338" y="3857628"/>
            <a:ext cx="476250" cy="476250"/>
          </a:xfrm>
          <a:prstGeom prst="rect">
            <a:avLst/>
          </a:prstGeom>
          <a:noFill/>
        </p:spPr>
      </p:pic>
      <p:pic>
        <p:nvPicPr>
          <p:cNvPr id="14" name="Рисунок 13" descr="снеговик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08304" y="4869160"/>
            <a:ext cx="1625152" cy="177141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629755"/>
            <a:ext cx="4672460" cy="1945337"/>
          </a:xfrm>
        </p:spPr>
        <p:txBody>
          <a:bodyPr>
            <a:noAutofit/>
          </a:bodyPr>
          <a:lstStyle/>
          <a:p>
            <a:pPr>
              <a:lnSpc>
                <a:spcPct val="114000"/>
              </a:lnSpc>
            </a:pP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А еще класс принял участие в самом нужном проекте, который связан с заботой о людях, нуждающихся в нашей поддержке.</a:t>
            </a:r>
            <a:b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Наши открытки-поздравления ко Дню рождения полетели в  разные дома престарелых в Россию. </a:t>
            </a:r>
            <a:endParaRPr lang="ru-RU" sz="20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8197" name="Picture 5" descr="C:\Users\ЕГЭ2\Desktop\Новая папка\20_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86314" y="3571876"/>
            <a:ext cx="4018354" cy="2914648"/>
          </a:xfrm>
          <a:prstGeom prst="rect">
            <a:avLst/>
          </a:prstGeom>
          <a:noFill/>
        </p:spPr>
      </p:pic>
      <p:pic>
        <p:nvPicPr>
          <p:cNvPr id="8198" name="Picture 6" descr="C:\Users\ЕГЭ2\Desktop\Новая папка\2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72066" y="214290"/>
            <a:ext cx="3500462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9" name="Picture 7" descr="C:\Users\ЕГЭ2\Desktop\Новая папка\20_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58" y="3429000"/>
            <a:ext cx="4071934" cy="3167965"/>
          </a:xfrm>
          <a:prstGeom prst="rect">
            <a:avLst/>
          </a:prstGeom>
          <a:noFill/>
        </p:spPr>
      </p:pic>
      <p:pic>
        <p:nvPicPr>
          <p:cNvPr id="8" name="Рисунок 7" descr="сердечки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3969242" y="2876472"/>
            <a:ext cx="1339453" cy="1105049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9756"/>
            <a:ext cx="9144000" cy="1049361"/>
          </a:xfrm>
        </p:spPr>
        <p:txBody>
          <a:bodyPr>
            <a:noAutofit/>
          </a:bodyPr>
          <a:lstStyle/>
          <a:p>
            <a:pPr>
              <a:lnSpc>
                <a:spcPct val="114000"/>
              </a:lnSpc>
            </a:pP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Не только руки трудятся  у нас, но и голова. Природа  своей красотой дарит нам минуты вдохновения. Так  незаметно для нас самих появился  сборник стихов родителей и учеников: «Времена года 2 класса»</a:t>
            </a:r>
            <a:b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Это мы со страничками сборника</a:t>
            </a:r>
            <a:endParaRPr lang="ru-RU" sz="20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405815" y="1561890"/>
            <a:ext cx="3666779" cy="6081952"/>
          </a:xfrm>
          <a:prstGeom prst="rect">
            <a:avLst/>
          </a:prstGeom>
        </p:spPr>
        <p:txBody>
          <a:bodyPr wrap="square" lIns="64291" tIns="32146" rIns="64291" bIns="32146">
            <a:spAutoFit/>
          </a:bodyPr>
          <a:lstStyle/>
          <a:p>
            <a:pPr defTabSz="642915" eaLnBrk="0" fontAlgn="base">
              <a:spcBef>
                <a:spcPct val="0"/>
              </a:spcBef>
              <a:spcAft>
                <a:spcPct val="0"/>
              </a:spcAft>
            </a:pPr>
            <a:endParaRPr lang="ru-RU" sz="1700" i="1" dirty="0" smtClean="0">
              <a:solidFill>
                <a:srgbClr val="002060"/>
              </a:solidFill>
              <a:latin typeface="Monotype Corsiva" pitchFamily="66" charset="0"/>
              <a:cs typeface="Arial" pitchFamily="34" charset="0"/>
            </a:endParaRPr>
          </a:p>
          <a:p>
            <a:pPr defTabSz="642915" eaLnBrk="0" fontAlgn="base">
              <a:spcBef>
                <a:spcPct val="0"/>
              </a:spcBef>
              <a:spcAft>
                <a:spcPct val="0"/>
              </a:spcAft>
            </a:pPr>
            <a:r>
              <a:rPr lang="ru-RU" sz="1700" i="1" dirty="0" smtClean="0">
                <a:solidFill>
                  <a:srgbClr val="00206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Говорят, что осенью тоскливо.</a:t>
            </a:r>
            <a:endParaRPr lang="ru-RU" sz="1700" i="1" dirty="0" smtClean="0">
              <a:solidFill>
                <a:srgbClr val="002060"/>
              </a:solidFill>
              <a:latin typeface="Monotype Corsiva" pitchFamily="66" charset="0"/>
              <a:cs typeface="Arial" pitchFamily="34" charset="0"/>
            </a:endParaRPr>
          </a:p>
          <a:p>
            <a:pPr defTabSz="642915" eaLnBrk="0" fontAlgn="base">
              <a:spcBef>
                <a:spcPct val="0"/>
              </a:spcBef>
              <a:spcAft>
                <a:spcPct val="0"/>
              </a:spcAft>
            </a:pPr>
            <a:r>
              <a:rPr lang="ru-RU" sz="1700" i="1" dirty="0" smtClean="0">
                <a:solidFill>
                  <a:srgbClr val="00206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Говорят, что моросят дожди.</a:t>
            </a:r>
            <a:endParaRPr lang="ru-RU" sz="1700" i="1" dirty="0" smtClean="0">
              <a:solidFill>
                <a:srgbClr val="002060"/>
              </a:solidFill>
              <a:latin typeface="Monotype Corsiva" pitchFamily="66" charset="0"/>
              <a:cs typeface="Arial" pitchFamily="34" charset="0"/>
            </a:endParaRPr>
          </a:p>
          <a:p>
            <a:pPr defTabSz="642915" eaLnBrk="0" fontAlgn="base">
              <a:spcBef>
                <a:spcPct val="0"/>
              </a:spcBef>
              <a:spcAft>
                <a:spcPct val="0"/>
              </a:spcAft>
            </a:pPr>
            <a:r>
              <a:rPr lang="ru-RU" sz="1700" i="1" dirty="0" smtClean="0">
                <a:solidFill>
                  <a:srgbClr val="00206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Что листочки облетают слишком быстро,</a:t>
            </a:r>
            <a:endParaRPr lang="ru-RU" sz="1700" i="1" dirty="0" smtClean="0">
              <a:solidFill>
                <a:srgbClr val="002060"/>
              </a:solidFill>
              <a:latin typeface="Monotype Corsiva" pitchFamily="66" charset="0"/>
              <a:cs typeface="Arial" pitchFamily="34" charset="0"/>
            </a:endParaRPr>
          </a:p>
          <a:p>
            <a:pPr defTabSz="642915" eaLnBrk="0" fontAlgn="base">
              <a:spcBef>
                <a:spcPct val="0"/>
              </a:spcBef>
              <a:spcAft>
                <a:spcPct val="0"/>
              </a:spcAft>
            </a:pPr>
            <a:r>
              <a:rPr lang="ru-RU" sz="1700" i="1" dirty="0" smtClean="0">
                <a:solidFill>
                  <a:srgbClr val="00206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Клином улетают журавли...</a:t>
            </a:r>
            <a:endParaRPr lang="ru-RU" sz="1700" i="1" dirty="0" smtClean="0">
              <a:solidFill>
                <a:srgbClr val="002060"/>
              </a:solidFill>
              <a:latin typeface="Monotype Corsiva" pitchFamily="66" charset="0"/>
              <a:cs typeface="Arial" pitchFamily="34" charset="0"/>
            </a:endParaRPr>
          </a:p>
          <a:p>
            <a:pPr defTabSz="642915" eaLnBrk="0" fontAlgn="base">
              <a:spcBef>
                <a:spcPct val="0"/>
              </a:spcBef>
              <a:spcAft>
                <a:spcPct val="0"/>
              </a:spcAft>
            </a:pPr>
            <a:r>
              <a:rPr lang="ru-RU" sz="1700" i="1" dirty="0" smtClean="0">
                <a:solidFill>
                  <a:srgbClr val="00206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 </a:t>
            </a:r>
            <a:endParaRPr lang="ru-RU" sz="1700" i="1" dirty="0" smtClean="0">
              <a:solidFill>
                <a:srgbClr val="002060"/>
              </a:solidFill>
              <a:latin typeface="Monotype Corsiva" pitchFamily="66" charset="0"/>
              <a:cs typeface="Arial" pitchFamily="34" charset="0"/>
            </a:endParaRPr>
          </a:p>
          <a:p>
            <a:pPr defTabSz="642915" eaLnBrk="0" fontAlgn="base">
              <a:spcBef>
                <a:spcPct val="0"/>
              </a:spcBef>
              <a:spcAft>
                <a:spcPct val="0"/>
              </a:spcAft>
            </a:pPr>
            <a:r>
              <a:rPr lang="ru-RU" sz="1700" i="1" dirty="0" smtClean="0">
                <a:solidFill>
                  <a:srgbClr val="00206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Но на деле- это же неправда!</a:t>
            </a:r>
            <a:endParaRPr lang="ru-RU" sz="1700" i="1" dirty="0" smtClean="0">
              <a:solidFill>
                <a:srgbClr val="002060"/>
              </a:solidFill>
              <a:latin typeface="Monotype Corsiva" pitchFamily="66" charset="0"/>
              <a:cs typeface="Arial" pitchFamily="34" charset="0"/>
            </a:endParaRPr>
          </a:p>
          <a:p>
            <a:pPr defTabSz="642915" eaLnBrk="0" fontAlgn="base">
              <a:spcBef>
                <a:spcPct val="0"/>
              </a:spcBef>
              <a:spcAft>
                <a:spcPct val="0"/>
              </a:spcAft>
            </a:pPr>
            <a:r>
              <a:rPr lang="ru-RU" sz="1700" i="1" dirty="0" smtClean="0">
                <a:solidFill>
                  <a:srgbClr val="00206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Посмотрите- что за красота!</a:t>
            </a:r>
            <a:endParaRPr lang="ru-RU" sz="1700" i="1" dirty="0" smtClean="0">
              <a:solidFill>
                <a:srgbClr val="002060"/>
              </a:solidFill>
              <a:latin typeface="Monotype Corsiva" pitchFamily="66" charset="0"/>
              <a:cs typeface="Arial" pitchFamily="34" charset="0"/>
            </a:endParaRPr>
          </a:p>
          <a:p>
            <a:pPr defTabSz="642915" eaLnBrk="0" fontAlgn="base">
              <a:spcBef>
                <a:spcPct val="0"/>
              </a:spcBef>
              <a:spcAft>
                <a:spcPct val="0"/>
              </a:spcAft>
            </a:pPr>
            <a:r>
              <a:rPr lang="ru-RU" sz="1700" i="1" dirty="0" smtClean="0">
                <a:solidFill>
                  <a:srgbClr val="00206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Золотая осень листопада</a:t>
            </a:r>
            <a:endParaRPr lang="ru-RU" sz="1700" i="1" dirty="0" smtClean="0">
              <a:solidFill>
                <a:srgbClr val="002060"/>
              </a:solidFill>
              <a:latin typeface="Monotype Corsiva" pitchFamily="66" charset="0"/>
              <a:cs typeface="Arial" pitchFamily="34" charset="0"/>
            </a:endParaRPr>
          </a:p>
          <a:p>
            <a:pPr defTabSz="642915" eaLnBrk="0" fontAlgn="base">
              <a:spcBef>
                <a:spcPct val="0"/>
              </a:spcBef>
              <a:spcAft>
                <a:spcPct val="0"/>
              </a:spcAft>
            </a:pPr>
            <a:r>
              <a:rPr lang="ru-RU" sz="1700" i="1" dirty="0" smtClean="0">
                <a:solidFill>
                  <a:srgbClr val="00206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И лесная радость грибника...</a:t>
            </a:r>
            <a:endParaRPr lang="ru-RU" sz="1700" i="1" dirty="0" smtClean="0">
              <a:solidFill>
                <a:srgbClr val="002060"/>
              </a:solidFill>
              <a:latin typeface="Monotype Corsiva" pitchFamily="66" charset="0"/>
              <a:cs typeface="Arial" pitchFamily="34" charset="0"/>
            </a:endParaRPr>
          </a:p>
          <a:p>
            <a:pPr defTabSz="642915" eaLnBrk="0" fontAlgn="base">
              <a:spcBef>
                <a:spcPct val="0"/>
              </a:spcBef>
              <a:spcAft>
                <a:spcPct val="0"/>
              </a:spcAft>
            </a:pPr>
            <a:r>
              <a:rPr lang="ru-RU" sz="1700" i="1" dirty="0" smtClean="0">
                <a:solidFill>
                  <a:srgbClr val="00206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 </a:t>
            </a:r>
            <a:endParaRPr lang="ru-RU" sz="1700" i="1" dirty="0" smtClean="0">
              <a:solidFill>
                <a:srgbClr val="002060"/>
              </a:solidFill>
              <a:latin typeface="Monotype Corsiva" pitchFamily="66" charset="0"/>
              <a:cs typeface="Arial" pitchFamily="34" charset="0"/>
            </a:endParaRPr>
          </a:p>
          <a:p>
            <a:pPr defTabSz="642915" eaLnBrk="0" fontAlgn="base">
              <a:spcBef>
                <a:spcPct val="0"/>
              </a:spcBef>
              <a:spcAft>
                <a:spcPct val="0"/>
              </a:spcAft>
            </a:pPr>
            <a:r>
              <a:rPr lang="ru-RU" sz="1700" i="1" dirty="0" smtClean="0">
                <a:solidFill>
                  <a:srgbClr val="00206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Посмотрите, как рябина раскраснелась</a:t>
            </a:r>
            <a:endParaRPr lang="ru-RU" sz="1700" i="1" dirty="0" smtClean="0">
              <a:solidFill>
                <a:srgbClr val="002060"/>
              </a:solidFill>
              <a:latin typeface="Monotype Corsiva" pitchFamily="66" charset="0"/>
              <a:cs typeface="Arial" pitchFamily="34" charset="0"/>
            </a:endParaRPr>
          </a:p>
          <a:p>
            <a:pPr defTabSz="642915" eaLnBrk="0" fontAlgn="base">
              <a:spcBef>
                <a:spcPct val="0"/>
              </a:spcBef>
              <a:spcAft>
                <a:spcPct val="0"/>
              </a:spcAft>
            </a:pPr>
            <a:r>
              <a:rPr lang="ru-RU" sz="1700" i="1" dirty="0" smtClean="0">
                <a:solidFill>
                  <a:srgbClr val="00206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И созрела вдруг,</a:t>
            </a:r>
            <a:endParaRPr lang="ru-RU" sz="1700" i="1" dirty="0" smtClean="0">
              <a:solidFill>
                <a:srgbClr val="002060"/>
              </a:solidFill>
              <a:latin typeface="Monotype Corsiva" pitchFamily="66" charset="0"/>
              <a:cs typeface="Arial" pitchFamily="34" charset="0"/>
            </a:endParaRPr>
          </a:p>
          <a:p>
            <a:pPr defTabSz="642915" eaLnBrk="0" fontAlgn="base">
              <a:spcBef>
                <a:spcPct val="0"/>
              </a:spcBef>
              <a:spcAft>
                <a:spcPct val="0"/>
              </a:spcAft>
            </a:pPr>
            <a:r>
              <a:rPr lang="ru-RU" sz="1700" i="1" dirty="0" smtClean="0">
                <a:solidFill>
                  <a:srgbClr val="00206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Посмотрите утром ,как красиво</a:t>
            </a:r>
          </a:p>
          <a:p>
            <a:pPr defTabSz="642915" eaLnBrk="0" fontAlgn="base">
              <a:spcBef>
                <a:spcPct val="0"/>
              </a:spcBef>
              <a:spcAft>
                <a:spcPct val="0"/>
              </a:spcAft>
            </a:pPr>
            <a:r>
              <a:rPr lang="ru-RU" sz="1700" i="1" dirty="0" smtClean="0">
                <a:solidFill>
                  <a:srgbClr val="00206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Всё вокруг!..                    </a:t>
            </a:r>
          </a:p>
          <a:p>
            <a:pPr defTabSz="642915" eaLnBrk="0" fontAlgn="base">
              <a:spcBef>
                <a:spcPct val="0"/>
              </a:spcBef>
              <a:spcAft>
                <a:spcPct val="0"/>
              </a:spcAft>
            </a:pPr>
            <a:r>
              <a:rPr lang="ru-RU" sz="1700" i="1" dirty="0" smtClean="0">
                <a:solidFill>
                  <a:srgbClr val="00206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                       Д. Морозов и его семья</a:t>
            </a:r>
          </a:p>
          <a:p>
            <a:pPr defTabSz="642915" eaLnBrk="0" fontAlgn="base">
              <a:spcBef>
                <a:spcPct val="0"/>
              </a:spcBef>
              <a:spcAft>
                <a:spcPct val="0"/>
              </a:spcAft>
            </a:pPr>
            <a:endParaRPr lang="ru-RU" sz="1700" i="1" dirty="0" smtClean="0">
              <a:solidFill>
                <a:srgbClr val="002060"/>
              </a:solidFill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defTabSz="642915" eaLnBrk="0" fontAlgn="base">
              <a:spcBef>
                <a:spcPct val="0"/>
              </a:spcBef>
              <a:spcAft>
                <a:spcPct val="0"/>
              </a:spcAft>
            </a:pPr>
            <a:endParaRPr lang="ru-RU" sz="1700" i="1" dirty="0" smtClean="0">
              <a:solidFill>
                <a:srgbClr val="002060"/>
              </a:solidFill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defTabSz="642915" eaLnBrk="0" fontAlgn="base">
              <a:spcBef>
                <a:spcPct val="0"/>
              </a:spcBef>
              <a:spcAft>
                <a:spcPct val="0"/>
              </a:spcAft>
            </a:pPr>
            <a:endParaRPr lang="ru-RU" sz="1700" i="1" dirty="0" smtClean="0">
              <a:solidFill>
                <a:srgbClr val="002060"/>
              </a:solidFill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defTabSz="642915" eaLnBrk="0" fontAlgn="base">
              <a:spcBef>
                <a:spcPct val="0"/>
              </a:spcBef>
              <a:spcAft>
                <a:spcPct val="0"/>
              </a:spcAft>
            </a:pPr>
            <a:endParaRPr lang="ru-RU" sz="1700" i="1" dirty="0" smtClean="0">
              <a:solidFill>
                <a:srgbClr val="002060"/>
              </a:solidFill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defTabSz="642915" eaLnBrk="0" fontAlgn="base">
              <a:spcBef>
                <a:spcPct val="0"/>
              </a:spcBef>
              <a:spcAft>
                <a:spcPct val="0"/>
              </a:spcAft>
            </a:pPr>
            <a:endParaRPr lang="ru-RU" sz="1700" i="1" dirty="0" smtClean="0">
              <a:solidFill>
                <a:srgbClr val="002060"/>
              </a:solidFill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defTabSz="642915" eaLnBrk="0" fontAlgn="base">
              <a:spcBef>
                <a:spcPct val="0"/>
              </a:spcBef>
              <a:spcAft>
                <a:spcPct val="0"/>
              </a:spcAft>
            </a:pPr>
            <a:endParaRPr lang="ru-RU" sz="1700" i="1" dirty="0" smtClean="0">
              <a:solidFill>
                <a:srgbClr val="002060"/>
              </a:solidFill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defTabSz="642915" eaLnBrk="0" fontAlgn="base">
              <a:spcBef>
                <a:spcPct val="0"/>
              </a:spcBef>
              <a:spcAft>
                <a:spcPct val="0"/>
              </a:spcAft>
            </a:pPr>
            <a:endParaRPr lang="ru-RU" sz="1700" i="1" dirty="0" smtClean="0">
              <a:solidFill>
                <a:srgbClr val="002060"/>
              </a:solidFill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9219" name="Picture 3" descr="C:\Users\ЕГЭ2\Desktop\Новая папка\2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1420997">
            <a:off x="554089" y="1543969"/>
            <a:ext cx="4516279" cy="3387209"/>
          </a:xfrm>
          <a:prstGeom prst="rect">
            <a:avLst/>
          </a:prstGeom>
          <a:solidFill>
            <a:srgbClr val="FFFFFF">
              <a:shade val="85000"/>
            </a:srgbClr>
          </a:solidFill>
          <a:ln w="63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2000232" y="4714884"/>
            <a:ext cx="2643206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i="1" dirty="0" smtClean="0">
                <a:solidFill>
                  <a:srgbClr val="FF33CC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</a:t>
            </a:r>
            <a:endParaRPr lang="ru-RU" sz="1700" i="1" dirty="0" smtClean="0">
              <a:solidFill>
                <a:srgbClr val="002060"/>
              </a:solidFill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700" i="1" dirty="0" smtClean="0">
                <a:solidFill>
                  <a:srgbClr val="00206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Первый снег летает.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700" i="1" dirty="0" smtClean="0">
                <a:solidFill>
                  <a:srgbClr val="00206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Первый снег порхает.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700" i="1" dirty="0" smtClean="0">
                <a:solidFill>
                  <a:srgbClr val="00206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Он пушистый, чистый,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700" i="1" dirty="0" smtClean="0">
                <a:solidFill>
                  <a:srgbClr val="00206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Прозрачный, как слезинка.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700" i="1" dirty="0" smtClean="0">
                <a:solidFill>
                  <a:srgbClr val="00206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Он танец свой танцует,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700" i="1" dirty="0" smtClean="0">
                <a:solidFill>
                  <a:srgbClr val="00206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Будто </a:t>
            </a:r>
            <a:r>
              <a:rPr lang="ru-RU" sz="1700" i="1" dirty="0" err="1" smtClean="0">
                <a:solidFill>
                  <a:srgbClr val="00206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балеринка</a:t>
            </a:r>
            <a:r>
              <a:rPr lang="ru-RU" sz="1700" i="1" dirty="0" smtClean="0">
                <a:solidFill>
                  <a:srgbClr val="00206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...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700" i="1" dirty="0" smtClean="0">
                <a:solidFill>
                  <a:srgbClr val="00206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Лиза </a:t>
            </a:r>
            <a:r>
              <a:rPr lang="ru-RU" sz="1700" i="1" dirty="0" err="1" smtClean="0">
                <a:solidFill>
                  <a:srgbClr val="00206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Филянина</a:t>
            </a:r>
            <a:endParaRPr lang="ru-RU" sz="1700" i="1" dirty="0" smtClean="0">
              <a:solidFill>
                <a:srgbClr val="002060"/>
              </a:solidFill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125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 descr="C:\Users\ЕГЭ2\Desktop\Новая папка\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27993">
            <a:off x="1401308" y="1530563"/>
            <a:ext cx="6043553" cy="4532664"/>
          </a:xfrm>
          <a:prstGeom prst="rect">
            <a:avLst/>
          </a:prstGeom>
          <a:ln w="635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</p:spPr>
      </p:pic>
      <p:pic>
        <p:nvPicPr>
          <p:cNvPr id="10243" name="Picture 3" descr="C:\Users\ЕГЭ2\Desktop\Новая папка\с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4429132"/>
            <a:ext cx="1428760" cy="2259434"/>
          </a:xfrm>
          <a:prstGeom prst="rect">
            <a:avLst/>
          </a:prstGeom>
          <a:noFill/>
        </p:spPr>
      </p:pic>
      <p:sp>
        <p:nvSpPr>
          <p:cNvPr id="48130" name="Заголовок 3"/>
          <p:cNvSpPr>
            <a:spLocks noGrp="1"/>
          </p:cNvSpPr>
          <p:nvPr>
            <p:ph type="title"/>
          </p:nvPr>
        </p:nvSpPr>
        <p:spPr>
          <a:xfrm>
            <a:off x="0" y="36414"/>
            <a:ext cx="7143768" cy="1678074"/>
          </a:xfrm>
        </p:spPr>
        <p:txBody>
          <a:bodyPr>
            <a:normAutofit fontScale="90000"/>
          </a:bodyPr>
          <a:lstStyle/>
          <a:p>
            <a:pPr defTabSz="434191">
              <a:lnSpc>
                <a:spcPct val="114000"/>
              </a:lnSpc>
              <a:defRPr/>
            </a:pPr>
            <a:r>
              <a:rPr lang="ru-RU" altLang="ru-RU" sz="2400" dirty="0" smtClean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Спасибо тебе, древо мудрости! </a:t>
            </a:r>
            <a:br>
              <a:rPr lang="ru-RU" altLang="ru-RU" sz="2400" dirty="0" smtClean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altLang="ru-RU" sz="2400" dirty="0" smtClean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Мы часто приходим к тебе, чтобы посмотреть как выросли и поумнели птенцы-совята.</a:t>
            </a:r>
            <a:r>
              <a:rPr lang="ru-RU" alt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/>
            </a:r>
            <a:br>
              <a:rPr lang="ru-RU" alt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</a:br>
            <a:endParaRPr lang="ru-RU" alt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7" name="Рисунок 6" descr="сова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72330" y="4929198"/>
            <a:ext cx="1738316" cy="1711573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Users\ЕГЭ\Desktop\1111111\Безимени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143116"/>
            <a:ext cx="8162270" cy="43102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Текст 3"/>
          <p:cNvSpPr txBox="1">
            <a:spLocks/>
          </p:cNvSpPr>
          <p:nvPr/>
        </p:nvSpPr>
        <p:spPr>
          <a:xfrm>
            <a:off x="170749" y="122760"/>
            <a:ext cx="8187465" cy="13059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indent="-342900" algn="just">
              <a:lnSpc>
                <a:spcPct val="114000"/>
              </a:lnSpc>
              <a:spcBef>
                <a:spcPct val="20000"/>
              </a:spcBef>
              <a:defRPr/>
            </a:pPr>
            <a: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omic Sans MS" pitchFamily="66" charset="0"/>
                <a:ea typeface="+mn-ea"/>
                <a:cs typeface="+mn-cs"/>
              </a:rPr>
              <a:t>       Давайте знакомиться. Мы - второклассники! Год назад мы пришли в школу, чтобы получить ответы на многие жизненные вопросы, и с тех пор наши «почему и отчего?» </a:t>
            </a:r>
            <a:r>
              <a:rPr lang="ru-RU" sz="2000" kern="0" dirty="0" smtClean="0">
                <a:solidFill>
                  <a:srgbClr val="002060"/>
                </a:solidFill>
                <a:latin typeface="Comic Sans MS" pitchFamily="66" charset="0"/>
                <a:sym typeface="Helvetica Light"/>
              </a:rPr>
              <a:t>не заканчиваются. Каждый день на них стараются ответить взрослые – наши родители и наша учительница.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omic Sans MS" pitchFamily="66" charset="0"/>
                <a:ea typeface="+mn-ea"/>
                <a:cs typeface="+mn-cs"/>
              </a:rPr>
              <a:t> </a:t>
            </a:r>
            <a:endParaRPr kumimoji="0" lang="ru-RU" sz="20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6" name="Текст 3"/>
          <p:cNvSpPr txBox="1">
            <a:spLocks/>
          </p:cNvSpPr>
          <p:nvPr/>
        </p:nvSpPr>
        <p:spPr>
          <a:xfrm>
            <a:off x="1214414" y="1357298"/>
            <a:ext cx="6881489" cy="13059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7" tIns="35717" rIns="35717" bIns="35717" anchor="ctr">
            <a:noAutofit/>
          </a:bodyPr>
          <a:lstStyle/>
          <a:p>
            <a:pPr algn="just" defTabSz="410751">
              <a:lnSpc>
                <a:spcPct val="114000"/>
              </a:lnSpc>
              <a:spcBef>
                <a:spcPts val="2953"/>
              </a:spcBef>
              <a:buSzPct val="75000"/>
              <a:defRPr/>
            </a:pPr>
            <a:endParaRPr lang="ru-RU" sz="20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sym typeface="Helvetica Light"/>
            </a:endParaRPr>
          </a:p>
        </p:txBody>
      </p:sp>
      <p:pic>
        <p:nvPicPr>
          <p:cNvPr id="7" name="Рисунок 6" descr="12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17388" y="1071546"/>
            <a:ext cx="612326" cy="1000132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9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quarter" idx="13"/>
          </p:nvPr>
        </p:nvSpPr>
        <p:spPr>
          <a:xfrm>
            <a:off x="1142976" y="3643315"/>
            <a:ext cx="8072494" cy="485389"/>
          </a:xfrm>
        </p:spPr>
        <p:txBody>
          <a:bodyPr/>
          <a:lstStyle/>
          <a:p>
            <a:pPr>
              <a:lnSpc>
                <a:spcPct val="114000"/>
              </a:lnSpc>
            </a:pP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endParaRPr lang="ru-RU" sz="24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51774" y="2428868"/>
            <a:ext cx="8992226" cy="2071702"/>
          </a:xfrm>
        </p:spPr>
        <p:txBody>
          <a:bodyPr>
            <a:noAutofit/>
          </a:bodyPr>
          <a:lstStyle/>
          <a:p>
            <a:pPr>
              <a:lnSpc>
                <a:spcPct val="114000"/>
              </a:lnSpc>
            </a:pP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Чтобы завтра вновь идти в школу, музей, </a:t>
            </a:r>
            <a:b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чтобы искать и видеть прекрасное! А еще учиться  общаться, дружить, наполнять душу радостью, </a:t>
            </a:r>
            <a:b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а руки заботливой работой.</a:t>
            </a:r>
            <a:endParaRPr lang="ru-RU" sz="20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11266" name="Picture 2" descr="C:\Users\ЕГЭ2\Desktop\Новая папка\23_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2656002" cy="27179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7" name="Picture 3" descr="C:\Users\ЕГЭ2\Desktop\Новая папка\23_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3500438"/>
            <a:ext cx="2813600" cy="3357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6" descr="C:\Users\ЕГЭ2\Desktop\Новая папка\обн.jpg"/>
          <p:cNvPicPr>
            <a:picLocks noChangeAspect="1" noChangeArrowheads="1"/>
          </p:cNvPicPr>
          <p:nvPr/>
        </p:nvPicPr>
        <p:blipFill>
          <a:blip r:embed="rId4" cstate="print"/>
          <a:srcRect r="6684"/>
          <a:stretch>
            <a:fillRect/>
          </a:stretch>
        </p:blipFill>
        <p:spPr bwMode="auto">
          <a:xfrm>
            <a:off x="5608874" y="0"/>
            <a:ext cx="3535126" cy="2571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C:\Users\ЕГЭ2\Desktop\Новая папка\26_4танец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639387" y="0"/>
            <a:ext cx="3147059" cy="2857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5" descr="C:\Users\ЕГЭ2\Desktop\Новая папка\26_3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143504" y="3978000"/>
            <a:ext cx="3786214" cy="28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7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7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905220" y="168006"/>
            <a:ext cx="7881621" cy="403474"/>
          </a:xfrm>
          <a:prstGeom prst="rect">
            <a:avLst/>
          </a:prstGeom>
        </p:spPr>
        <p:txBody>
          <a:bodyPr wrap="square" lIns="64291" tIns="32146" rIns="64291" bIns="32146">
            <a:spAutoFit/>
          </a:bodyPr>
          <a:lstStyle/>
          <a:p>
            <a:r>
              <a:rPr lang="ru-RU" sz="2200" dirty="0" smtClean="0">
                <a:solidFill>
                  <a:srgbClr val="002060"/>
                </a:solidFill>
                <a:latin typeface="Comic Sans MS" pitchFamily="66" charset="0"/>
              </a:rPr>
              <a:t>Выступление  нашего класса на  приёме в Посольстве</a:t>
            </a:r>
            <a:endParaRPr lang="ru-RU" sz="2200" dirty="0"/>
          </a:p>
        </p:txBody>
      </p:sp>
      <p:pic>
        <p:nvPicPr>
          <p:cNvPr id="5122" name="Picture 2" descr="http://www.stihi.ru/pics/2013/03/06/9379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191700">
            <a:off x="7414461" y="5702119"/>
            <a:ext cx="1624090" cy="1036763"/>
          </a:xfrm>
          <a:prstGeom prst="rect">
            <a:avLst/>
          </a:prstGeom>
          <a:noFill/>
        </p:spPr>
      </p:pic>
      <p:pic>
        <p:nvPicPr>
          <p:cNvPr id="12290" name="Picture 2" descr="C:\Users\ЕГЭ2\Desktop\Новая папка\24_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72132" y="571480"/>
            <a:ext cx="3408440" cy="25137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1" name="Picture 3" descr="C:\Users\ЕГЭ2\Desktop\Новая папка\24_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5125" y="642918"/>
            <a:ext cx="5385570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2" name="Picture 4" descr="C:\Users\ЕГЭ2\Desktop\Новая папка\24_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24355" y="3714752"/>
            <a:ext cx="4239702" cy="2819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5" name="Picture 7" descr="C:\Users\ЕГЭ2\Desktop\Новая папка\щщщ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0496" y="3071810"/>
            <a:ext cx="3071834" cy="819156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071934" y="4012922"/>
            <a:ext cx="5072066" cy="2379639"/>
          </a:xfrm>
        </p:spPr>
        <p:txBody>
          <a:bodyPr>
            <a:noAutofit/>
          </a:bodyPr>
          <a:lstStyle/>
          <a:p>
            <a:pPr>
              <a:lnSpc>
                <a:spcPct val="114000"/>
              </a:lnSpc>
            </a:pP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Чтобы тайны исконно русских традиций наших предков жили и передавались по наследству нашим детям.</a:t>
            </a:r>
            <a:endParaRPr lang="ru-RU" sz="2400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2066" y="559202"/>
            <a:ext cx="4219307" cy="115528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200" dirty="0" smtClean="0">
                <a:solidFill>
                  <a:srgbClr val="002060"/>
                </a:solidFill>
                <a:latin typeface="Comic Sans MS" pitchFamily="66" charset="0"/>
              </a:rPr>
              <a:t>Чтобы наш многонациональный класс еще крепче сплотился.</a:t>
            </a:r>
            <a:endParaRPr lang="ru-RU" sz="22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14" name="Рисунок 13" descr="россия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33262" y="2347836"/>
            <a:ext cx="759375" cy="5025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Рисунок 14" descr="казахстан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229585" y="3051053"/>
            <a:ext cx="759375" cy="4556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Рисунок 15" descr="флаг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836940" y="3051054"/>
            <a:ext cx="759375" cy="4784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314" name="Picture 2" descr="C:\Users\ЕГЭ2\Desktop\Новая папка\25_5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21066370">
            <a:off x="309005" y="3849947"/>
            <a:ext cx="2857500" cy="2371725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13316" name="Picture 4" descr="C:\Users\ЕГЭ2\Desktop\Новая папка\25_1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14282" y="181360"/>
            <a:ext cx="4929222" cy="30856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7" name="Picture 5" descr="C:\Users\ЕГЭ2\Desktop\Новая папка\25_2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439854">
            <a:off x="5573341" y="3904762"/>
            <a:ext cx="3278597" cy="2468425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13318" name="Picture 6" descr="C:\Users\ЕГЭ2\Desktop\Новая папка\25_3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428992" y="3500438"/>
            <a:ext cx="1857388" cy="210504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351609" y="164060"/>
            <a:ext cx="8792391" cy="1201253"/>
          </a:xfrm>
        </p:spPr>
        <p:txBody>
          <a:bodyPr>
            <a:noAutofit/>
          </a:bodyPr>
          <a:lstStyle/>
          <a:p>
            <a:pPr>
              <a:lnSpc>
                <a:spcPct val="114000"/>
              </a:lnSpc>
            </a:pP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В том, что так и будет, уверены и родители, и мы! </a:t>
            </a:r>
            <a:br>
              <a:rPr lang="ru-RU" sz="2000" dirty="0" smtClean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Потому что, если в душе живет праздник, то «в пляс» пускаются не только ноги, но и руки, которые многое могут благодаря </a:t>
            </a:r>
            <a:br>
              <a:rPr lang="ru-RU" sz="2000" dirty="0" smtClean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наследию мысли, труда, жизненного опыта и любви к природе! </a:t>
            </a:r>
            <a:endParaRPr lang="ru-RU" sz="2000" dirty="0">
              <a:solidFill>
                <a:srgbClr val="002060"/>
              </a:solidFill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15362" name="Picture 2" descr="C:\Users\ЕГЭ2\Desktop\Новая папка\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571612"/>
            <a:ext cx="6466999" cy="40957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2273520" y="5770923"/>
            <a:ext cx="65133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Monotype Corsiva" pitchFamily="66" charset="0"/>
              </a:rPr>
              <a:t>« Дети сразу осваиваются со счастьем,  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Monotype Corsiva" pitchFamily="66" charset="0"/>
              </a:rPr>
              <a:t>                        ибо они сами по природе своей - радость и счастье!»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Monotype Corsiva" pitchFamily="66" charset="0"/>
              </a:rPr>
              <a:t>                                                                                                 В. Гюго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7000">
              <a:srgbClr val="FF33CC">
                <a:alpha val="33000"/>
              </a:srgbClr>
            </a:gs>
            <a:gs pos="31000">
              <a:srgbClr val="FFFF99">
                <a:alpha val="54000"/>
              </a:srgbClr>
            </a:gs>
            <a:gs pos="69000">
              <a:srgbClr val="00B050">
                <a:alpha val="39000"/>
              </a:srgbClr>
            </a:gs>
            <a:gs pos="69000">
              <a:srgbClr val="0066FF">
                <a:alpha val="41000"/>
              </a:srgb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143504" y="500042"/>
            <a:ext cx="3714776" cy="2677815"/>
          </a:xfrm>
          <a:prstGeom prst="rect">
            <a:avLst/>
          </a:prstGeom>
        </p:spPr>
        <p:txBody>
          <a:bodyPr wrap="square" lIns="64291" tIns="32146" rIns="64291" bIns="32146">
            <a:spAutoFit/>
          </a:bodyPr>
          <a:lstStyle/>
          <a:p>
            <a:r>
              <a:rPr lang="ru-RU" sz="1600" dirty="0" smtClean="0">
                <a:solidFill>
                  <a:srgbClr val="C00000"/>
                </a:solidFill>
                <a:latin typeface="Comic Sans MS" pitchFamily="66" charset="0"/>
              </a:rPr>
              <a:t>Наши второклассники, пусть они совсем ещё маленькие, эти мудрые слова понимают, потому что за их спинами умные, любящие взрослые.</a:t>
            </a:r>
          </a:p>
          <a:p>
            <a:r>
              <a:rPr lang="ru-RU" sz="1000" dirty="0" smtClean="0"/>
              <a:t> </a:t>
            </a:r>
            <a:endParaRPr lang="ru-RU" sz="1600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lvl="0">
              <a:lnSpc>
                <a:spcPct val="114000"/>
              </a:lnSpc>
            </a:pPr>
            <a:r>
              <a:rPr lang="ru-RU" sz="1400" dirty="0" smtClean="0">
                <a:solidFill>
                  <a:srgbClr val="C00000"/>
                </a:solidFill>
                <a:latin typeface="Comic Sans MS" pitchFamily="66" charset="0"/>
              </a:rPr>
              <a:t>  В том числе и руководители проекта:</a:t>
            </a:r>
          </a:p>
          <a:p>
            <a:pPr lvl="0">
              <a:lnSpc>
                <a:spcPct val="114000"/>
              </a:lnSpc>
            </a:pPr>
            <a:r>
              <a:rPr lang="ru-RU" sz="1400" i="1" dirty="0" smtClean="0">
                <a:solidFill>
                  <a:srgbClr val="C00000"/>
                </a:solidFill>
                <a:latin typeface="Comic Sans MS" pitchFamily="66" charset="0"/>
              </a:rPr>
              <a:t>Носова Ирина Васильевна,</a:t>
            </a:r>
          </a:p>
          <a:p>
            <a:pPr lvl="0">
              <a:lnSpc>
                <a:spcPct val="114000"/>
              </a:lnSpc>
            </a:pPr>
            <a:r>
              <a:rPr lang="ru-RU" sz="1400" i="1" dirty="0" smtClean="0">
                <a:solidFill>
                  <a:srgbClr val="C00000"/>
                </a:solidFill>
                <a:latin typeface="Comic Sans MS" pitchFamily="66" charset="0"/>
              </a:rPr>
              <a:t>Соцкова Светлана Александровна,</a:t>
            </a:r>
          </a:p>
          <a:p>
            <a:pPr lvl="0">
              <a:lnSpc>
                <a:spcPct val="114000"/>
              </a:lnSpc>
            </a:pPr>
            <a:r>
              <a:rPr lang="ru-RU" sz="1400" i="1" dirty="0" smtClean="0">
                <a:solidFill>
                  <a:srgbClr val="C00000"/>
                </a:solidFill>
                <a:latin typeface="Comic Sans MS" pitchFamily="66" charset="0"/>
              </a:rPr>
              <a:t>Лысов Александр Юрьевич.</a:t>
            </a:r>
          </a:p>
          <a:p>
            <a:pPr lvl="0">
              <a:lnSpc>
                <a:spcPct val="114000"/>
              </a:lnSpc>
            </a:pPr>
            <a:endParaRPr lang="ru-RU" sz="1400" i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16386" name="Picture 2" descr="C:\Users\ЕГЭ2\Desktop\Новая папка\конец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1105431">
            <a:off x="111669" y="2980325"/>
            <a:ext cx="5193781" cy="2960455"/>
          </a:xfrm>
          <a:prstGeom prst="rect">
            <a:avLst/>
          </a:prstGeom>
          <a:ln w="38100" cap="rnd">
            <a:solidFill>
              <a:schemeClr val="accent6">
                <a:lumMod val="50000"/>
              </a:schemeClr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</p:spPr>
      </p:pic>
      <p:pic>
        <p:nvPicPr>
          <p:cNvPr id="9" name="Picture 4" descr="C:\Users\ЕГЭ\Desktop\1111111\5_1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643834" y="5638813"/>
            <a:ext cx="690585" cy="1219187"/>
          </a:xfrm>
          <a:prstGeom prst="rect">
            <a:avLst/>
          </a:prstGeom>
          <a:noFill/>
        </p:spPr>
      </p:pic>
      <p:pic>
        <p:nvPicPr>
          <p:cNvPr id="10" name="Picture 5" descr="C:\Users\ЕГЭ\Desktop\1111111\5_2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4F8FB"/>
              </a:clrFrom>
              <a:clrTo>
                <a:srgbClr val="F4F8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8078994" y="5143508"/>
            <a:ext cx="1065006" cy="1714492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571473" y="0"/>
            <a:ext cx="4429156" cy="2557910"/>
          </a:xfrm>
          <a:prstGeom prst="rect">
            <a:avLst/>
          </a:prstGeom>
          <a:noFill/>
          <a:ln>
            <a:noFill/>
          </a:ln>
        </p:spPr>
        <p:txBody>
          <a:bodyPr wrap="square" lIns="64291" tIns="32146" rIns="64291" bIns="32146">
            <a:spAutoFit/>
          </a:bodyPr>
          <a:lstStyle/>
          <a:p>
            <a:pPr lvl="0"/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 Человек— это значит дитя Земли. </a:t>
            </a:r>
            <a:b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Должен быть он отважен,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 и добр, и прост.</a:t>
            </a:r>
            <a:b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И познавший мудрость ста тысяч книг,</a:t>
            </a:r>
            <a:b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И постигший птиц и цветов язык, 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Лишь отвагой своей Человек велик,</a:t>
            </a:r>
            <a:b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Добротой своей Человек велик! </a:t>
            </a:r>
            <a:b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И куда бы маршруты ни пролегли — </a:t>
            </a:r>
            <a:b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Он — дитя Земли! Он — дитя Земли!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643570" y="2857496"/>
            <a:ext cx="307183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dirty="0" smtClean="0">
                <a:solidFill>
                  <a:srgbClr val="7030A0"/>
                </a:solidFill>
              </a:rPr>
              <a:t>А выполняли работу:</a:t>
            </a:r>
          </a:p>
          <a:p>
            <a:r>
              <a:rPr lang="ru-RU" i="1" dirty="0" smtClean="0">
                <a:solidFill>
                  <a:srgbClr val="7030A0"/>
                </a:solidFill>
              </a:rPr>
              <a:t> </a:t>
            </a:r>
            <a:r>
              <a:rPr lang="ru-RU" sz="1400" i="1" dirty="0" smtClean="0">
                <a:solidFill>
                  <a:srgbClr val="7030A0"/>
                </a:solidFill>
              </a:rPr>
              <a:t>Алексеев Лев,</a:t>
            </a:r>
          </a:p>
          <a:p>
            <a:r>
              <a:rPr lang="ru-RU" sz="1400" i="1" dirty="0" err="1" smtClean="0">
                <a:solidFill>
                  <a:srgbClr val="7030A0"/>
                </a:solidFill>
              </a:rPr>
              <a:t>Головашкина</a:t>
            </a:r>
            <a:r>
              <a:rPr lang="ru-RU" sz="1400" i="1" dirty="0" smtClean="0">
                <a:solidFill>
                  <a:srgbClr val="7030A0"/>
                </a:solidFill>
              </a:rPr>
              <a:t> Анастасия,</a:t>
            </a:r>
          </a:p>
          <a:p>
            <a:r>
              <a:rPr lang="ru-RU" sz="1400" i="1" dirty="0" smtClean="0">
                <a:solidFill>
                  <a:srgbClr val="7030A0"/>
                </a:solidFill>
              </a:rPr>
              <a:t>Куликов Фёдор,</a:t>
            </a:r>
          </a:p>
          <a:p>
            <a:r>
              <a:rPr lang="ru-RU" sz="1400" i="1" dirty="0" smtClean="0">
                <a:solidFill>
                  <a:srgbClr val="7030A0"/>
                </a:solidFill>
              </a:rPr>
              <a:t>Морозов Дмитрий,</a:t>
            </a:r>
          </a:p>
          <a:p>
            <a:r>
              <a:rPr lang="ru-RU" sz="1400" i="1" dirty="0" err="1" smtClean="0">
                <a:solidFill>
                  <a:srgbClr val="7030A0"/>
                </a:solidFill>
              </a:rPr>
              <a:t>Филянина</a:t>
            </a:r>
            <a:r>
              <a:rPr lang="ru-RU" sz="1400" i="1" dirty="0" smtClean="0">
                <a:solidFill>
                  <a:srgbClr val="7030A0"/>
                </a:solidFill>
              </a:rPr>
              <a:t> Елизавета,</a:t>
            </a:r>
          </a:p>
          <a:p>
            <a:r>
              <a:rPr lang="ru-RU" sz="1400" i="1" dirty="0" smtClean="0">
                <a:solidFill>
                  <a:srgbClr val="7030A0"/>
                </a:solidFill>
              </a:rPr>
              <a:t>Юрченко Руслан,</a:t>
            </a:r>
          </a:p>
          <a:p>
            <a:r>
              <a:rPr lang="ru-RU" sz="1400" i="1" dirty="0" err="1" smtClean="0">
                <a:solidFill>
                  <a:srgbClr val="7030A0"/>
                </a:solidFill>
              </a:rPr>
              <a:t>Касимов</a:t>
            </a:r>
            <a:r>
              <a:rPr lang="ru-RU" sz="1400" i="1" dirty="0" smtClean="0">
                <a:solidFill>
                  <a:srgbClr val="7030A0"/>
                </a:solidFill>
              </a:rPr>
              <a:t> </a:t>
            </a:r>
            <a:r>
              <a:rPr lang="ru-RU" sz="1400" i="1" dirty="0" err="1" smtClean="0">
                <a:solidFill>
                  <a:srgbClr val="7030A0"/>
                </a:solidFill>
              </a:rPr>
              <a:t>Элдор</a:t>
            </a:r>
            <a:r>
              <a:rPr lang="ru-RU" sz="1400" i="1" dirty="0" smtClean="0">
                <a:solidFill>
                  <a:srgbClr val="7030A0"/>
                </a:solidFill>
              </a:rPr>
              <a:t>,</a:t>
            </a:r>
          </a:p>
          <a:p>
            <a:r>
              <a:rPr lang="ru-RU" sz="1400" i="1" dirty="0" err="1" smtClean="0">
                <a:solidFill>
                  <a:srgbClr val="7030A0"/>
                </a:solidFill>
              </a:rPr>
              <a:t>Касимов</a:t>
            </a:r>
            <a:r>
              <a:rPr lang="ru-RU" sz="1400" i="1" dirty="0" smtClean="0">
                <a:solidFill>
                  <a:srgbClr val="7030A0"/>
                </a:solidFill>
              </a:rPr>
              <a:t> </a:t>
            </a:r>
            <a:r>
              <a:rPr lang="ru-RU" sz="1400" i="1" dirty="0" err="1" smtClean="0">
                <a:solidFill>
                  <a:srgbClr val="7030A0"/>
                </a:solidFill>
              </a:rPr>
              <a:t>Элёр</a:t>
            </a:r>
            <a:r>
              <a:rPr lang="ru-RU" sz="1400" i="1" dirty="0" smtClean="0">
                <a:solidFill>
                  <a:srgbClr val="7030A0"/>
                </a:solidFill>
              </a:rPr>
              <a:t>,</a:t>
            </a:r>
          </a:p>
          <a:p>
            <a:r>
              <a:rPr lang="ru-RU" sz="1400" i="1" dirty="0" err="1" smtClean="0">
                <a:solidFill>
                  <a:srgbClr val="7030A0"/>
                </a:solidFill>
              </a:rPr>
              <a:t>Нурмагамбетова</a:t>
            </a:r>
            <a:r>
              <a:rPr lang="ru-RU" sz="1400" i="1" dirty="0" smtClean="0">
                <a:solidFill>
                  <a:srgbClr val="7030A0"/>
                </a:solidFill>
              </a:rPr>
              <a:t> </a:t>
            </a:r>
            <a:r>
              <a:rPr lang="ru-RU" sz="1400" i="1" dirty="0" err="1" smtClean="0">
                <a:solidFill>
                  <a:srgbClr val="7030A0"/>
                </a:solidFill>
              </a:rPr>
              <a:t>Анеля</a:t>
            </a:r>
            <a:r>
              <a:rPr lang="ru-RU" sz="1400" i="1" dirty="0" smtClean="0">
                <a:solidFill>
                  <a:srgbClr val="7030A0"/>
                </a:solidFill>
              </a:rPr>
              <a:t>,</a:t>
            </a:r>
          </a:p>
          <a:p>
            <a:r>
              <a:rPr lang="ru-RU" sz="1400" i="1" dirty="0" err="1" smtClean="0">
                <a:solidFill>
                  <a:srgbClr val="7030A0"/>
                </a:solidFill>
              </a:rPr>
              <a:t>Обиджонова</a:t>
            </a:r>
            <a:r>
              <a:rPr lang="ru-RU" sz="1400" i="1" dirty="0" smtClean="0">
                <a:solidFill>
                  <a:srgbClr val="7030A0"/>
                </a:solidFill>
              </a:rPr>
              <a:t> </a:t>
            </a:r>
            <a:r>
              <a:rPr lang="ru-RU" sz="1400" i="1" dirty="0" err="1" smtClean="0">
                <a:solidFill>
                  <a:srgbClr val="7030A0"/>
                </a:solidFill>
              </a:rPr>
              <a:t>Зиёда</a:t>
            </a:r>
            <a:endParaRPr lang="ru-RU" sz="1400" i="1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амол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4008" y="3356992"/>
            <a:ext cx="2456042" cy="1412224"/>
          </a:xfrm>
          <a:prstGeom prst="rect">
            <a:avLst/>
          </a:prstGeom>
        </p:spPr>
      </p:pic>
      <p:pic>
        <p:nvPicPr>
          <p:cNvPr id="3" name="Picture 2" descr="C:\Users\ЕГЭ\Desktop\1111111\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716016" cy="350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https://ds02.infourok.ru/uploads/ex/0303/0006e0d2-feb28896/hello_html_m11b9b6f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932802" y="3879034"/>
            <a:ext cx="2059424" cy="27646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2"/>
          <p:cNvSpPr txBox="1">
            <a:spLocks/>
          </p:cNvSpPr>
          <p:nvPr/>
        </p:nvSpPr>
        <p:spPr>
          <a:xfrm rot="10800000" flipV="1">
            <a:off x="4873378" y="99859"/>
            <a:ext cx="4270621" cy="2329009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14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Вот главный из них:  зачем человек  появился на земле? Только для того, чтобы придумать заводы, машины, самолеты, компьютеры и   загрязнять окружающую среду? </a:t>
            </a:r>
            <a:endParaRPr kumimoji="0" lang="ru-RU" sz="20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 rot="10800000" flipV="1">
            <a:off x="51315" y="4236593"/>
            <a:ext cx="6881488" cy="2527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4291" tIns="32146" rIns="64291" bIns="32146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642915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Мы </a:t>
            </a:r>
            <a:r>
              <a:rPr lang="ru-RU" sz="2000" dirty="0">
                <a:solidFill>
                  <a:srgbClr val="002060"/>
                </a:solidFill>
                <a:latin typeface="Comic Sans MS" pitchFamily="66" charset="0"/>
              </a:rPr>
              <a:t>узнали,  что лучший архитектор и художник на свете– это природа. А мы пришли в этот мир, чтобы дополнить его новыми красками и </a:t>
            </a: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чувствами, т.е.творить</a:t>
            </a:r>
            <a:r>
              <a:rPr lang="ru-RU" sz="2000" dirty="0">
                <a:solidFill>
                  <a:srgbClr val="002060"/>
                </a:solidFill>
                <a:latin typeface="Comic Sans MS" pitchFamily="66" charset="0"/>
              </a:rPr>
              <a:t>! А </a:t>
            </a: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потому </a:t>
            </a:r>
            <a:r>
              <a:rPr lang="ru-RU" sz="2000" dirty="0">
                <a:solidFill>
                  <a:srgbClr val="002060"/>
                </a:solidFill>
                <a:latin typeface="Comic Sans MS" pitchFamily="66" charset="0"/>
              </a:rPr>
              <a:t>нужны нам умные головы и умелые руки. Но </a:t>
            </a: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главное </a:t>
            </a:r>
            <a:r>
              <a:rPr lang="ru-RU" sz="2000" dirty="0">
                <a:solidFill>
                  <a:srgbClr val="002060"/>
                </a:solidFill>
                <a:latin typeface="Comic Sans MS" pitchFamily="66" charset="0"/>
              </a:rPr>
              <a:t>– сохранить наш прекрасный дом – планету Земля - в первозданном виде,  только нанося умелые штрихи </a:t>
            </a:r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</a:rPr>
              <a:t>в  </a:t>
            </a:r>
            <a:r>
              <a:rPr lang="ru-RU" sz="2000" dirty="0">
                <a:solidFill>
                  <a:srgbClr val="002060"/>
                </a:solidFill>
                <a:latin typeface="Comic Sans MS" pitchFamily="66" charset="0"/>
              </a:rPr>
              <a:t>картине «общечеловеческой истории» добрыми и чистыми руками.</a:t>
            </a:r>
          </a:p>
        </p:txBody>
      </p:sp>
      <p:pic>
        <p:nvPicPr>
          <p:cNvPr id="10" name="Рисунок 9" descr="маш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71670" y="3429000"/>
            <a:ext cx="1944047" cy="790579"/>
          </a:xfrm>
          <a:prstGeom prst="rect">
            <a:avLst/>
          </a:prstGeom>
        </p:spPr>
      </p:pic>
      <p:pic>
        <p:nvPicPr>
          <p:cNvPr id="11" name="Рисунок 10" descr="комп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29124" y="2428868"/>
            <a:ext cx="1143000" cy="914400"/>
          </a:xfrm>
          <a:prstGeom prst="rect">
            <a:avLst/>
          </a:prstGeom>
        </p:spPr>
      </p:pic>
      <p:pic>
        <p:nvPicPr>
          <p:cNvPr id="12" name="Рисунок 11" descr="завод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500958" y="2428868"/>
            <a:ext cx="1143000" cy="12192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8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3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8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3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ЕГЭ\Desktop\1111111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0843" y="1127008"/>
            <a:ext cx="7726162" cy="5230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9"/>
          <p:cNvSpPr txBox="1">
            <a:spLocks/>
          </p:cNvSpPr>
          <p:nvPr/>
        </p:nvSpPr>
        <p:spPr>
          <a:xfrm>
            <a:off x="1156370" y="-221025"/>
            <a:ext cx="7182868" cy="15068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4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uLnTx/>
                <a:uFillTx/>
                <a:latin typeface="Comic Sans MS" pitchFamily="66" charset="0"/>
                <a:ea typeface="+mj-ea"/>
                <a:cs typeface="+mj-cs"/>
              </a:rPr>
              <a:t>Что ж, поставим перед собой задачи, которые вытекают из наших добрых намерений:</a:t>
            </a:r>
            <a:endParaRPr kumimoji="0" lang="ru-RU" sz="22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4" name="Рисунок 3" descr="говорун.gif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880922" flipH="1">
            <a:off x="677074" y="870323"/>
            <a:ext cx="1665167" cy="118723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826905">
            <a:off x="786990" y="897076"/>
            <a:ext cx="1247555" cy="91851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r>
              <a:rPr lang="ru-RU" sz="1100" b="1" dirty="0">
                <a:solidFill>
                  <a:srgbClr val="002060"/>
                </a:solidFill>
                <a:latin typeface="Comic Sans MS" pitchFamily="66" charset="0"/>
              </a:rPr>
              <a:t>Я хочу понять, почему же «если руки</a:t>
            </a:r>
          </a:p>
          <a:p>
            <a:r>
              <a:rPr lang="ru-RU" sz="1100" b="1" dirty="0">
                <a:solidFill>
                  <a:srgbClr val="002060"/>
                </a:solidFill>
                <a:latin typeface="Comic Sans MS" pitchFamily="66" charset="0"/>
              </a:rPr>
              <a:t>работают, то душа радуется».</a:t>
            </a:r>
            <a:endParaRPr lang="ru-RU" sz="1100" dirty="0">
              <a:solidFill>
                <a:srgbClr val="002060"/>
              </a:solidFill>
              <a:latin typeface="Comic Sans MS" pitchFamily="66" charset="0"/>
              <a:sym typeface="Helvetica Light"/>
            </a:endParaRPr>
          </a:p>
        </p:txBody>
      </p:sp>
      <p:pic>
        <p:nvPicPr>
          <p:cNvPr id="6" name="Рисунок 5" descr="говорун.gif"/>
          <p:cNvPicPr>
            <a:picLocks noChangeAspect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593731" y="2000240"/>
            <a:ext cx="1707815" cy="10357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878071" y="2031382"/>
            <a:ext cx="1463503" cy="91851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>
              <a:defRPr sz="3800" b="1">
                <a:latin typeface="Gurmukhi MN"/>
                <a:ea typeface="Gurmukhi MN"/>
                <a:cs typeface="Gurmukhi MN"/>
                <a:sym typeface="Gurmukhi MN"/>
              </a:defRPr>
            </a:pPr>
            <a:r>
              <a:rPr lang="ru-RU" sz="1100" b="1" dirty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1100" b="1" dirty="0" smtClean="0">
                <a:solidFill>
                  <a:srgbClr val="002060"/>
                </a:solidFill>
                <a:latin typeface="Comic Sans MS" pitchFamily="66" charset="0"/>
              </a:rPr>
              <a:t>А я </a:t>
            </a:r>
            <a:r>
              <a:rPr lang="ru-RU" sz="1100" b="1" dirty="0">
                <a:solidFill>
                  <a:srgbClr val="002060"/>
                </a:solidFill>
                <a:latin typeface="Comic Sans MS" pitchFamily="66" charset="0"/>
              </a:rPr>
              <a:t>хочу вырастить богатый урожай </a:t>
            </a:r>
            <a:r>
              <a:rPr lang="ru-RU" sz="1100" b="1" dirty="0" smtClean="0">
                <a:solidFill>
                  <a:srgbClr val="002060"/>
                </a:solidFill>
                <a:latin typeface="Comic Sans MS" pitchFamily="66" charset="0"/>
              </a:rPr>
              <a:t>умелых</a:t>
            </a:r>
          </a:p>
          <a:p>
            <a:pPr>
              <a:defRPr sz="3800" b="1">
                <a:latin typeface="Gurmukhi MN"/>
                <a:ea typeface="Gurmukhi MN"/>
                <a:cs typeface="Gurmukhi MN"/>
                <a:sym typeface="Gurmukhi MN"/>
              </a:defRPr>
            </a:pPr>
            <a:r>
              <a:rPr lang="ru-RU" sz="1100" b="1" dirty="0" smtClean="0">
                <a:solidFill>
                  <a:srgbClr val="002060"/>
                </a:solidFill>
                <a:latin typeface="Comic Sans MS" pitchFamily="66" charset="0"/>
              </a:rPr>
              <a:t> </a:t>
            </a:r>
            <a:r>
              <a:rPr lang="ru-RU" sz="1100" b="1" dirty="0">
                <a:solidFill>
                  <a:srgbClr val="002060"/>
                </a:solidFill>
                <a:latin typeface="Comic Sans MS" pitchFamily="66" charset="0"/>
              </a:rPr>
              <a:t>рук и </a:t>
            </a:r>
            <a:r>
              <a:rPr lang="ru-RU" sz="1100" dirty="0" smtClean="0">
                <a:solidFill>
                  <a:srgbClr val="002060"/>
                </a:solidFill>
                <a:latin typeface="Comic Sans MS" pitchFamily="66" charset="0"/>
              </a:rPr>
              <a:t>добрых</a:t>
            </a:r>
          </a:p>
          <a:p>
            <a:pPr>
              <a:defRPr sz="3800" b="1">
                <a:latin typeface="Gurmukhi MN"/>
                <a:ea typeface="Gurmukhi MN"/>
                <a:cs typeface="Gurmukhi MN"/>
                <a:sym typeface="Gurmukhi MN"/>
              </a:defRPr>
            </a:pPr>
            <a:r>
              <a:rPr lang="ru-RU" sz="1100" dirty="0" smtClean="0">
                <a:solidFill>
                  <a:srgbClr val="002060"/>
                </a:solidFill>
                <a:latin typeface="Comic Sans MS" pitchFamily="66" charset="0"/>
              </a:rPr>
              <a:t>душ </a:t>
            </a:r>
            <a:r>
              <a:rPr lang="ru-RU" sz="1100" dirty="0">
                <a:solidFill>
                  <a:srgbClr val="002060"/>
                </a:solidFill>
                <a:latin typeface="Comic Sans MS" pitchFamily="66" charset="0"/>
              </a:rPr>
              <a:t>!</a:t>
            </a:r>
            <a:endParaRPr lang="ru-RU" sz="1100" dirty="0">
              <a:solidFill>
                <a:srgbClr val="002060"/>
              </a:solidFill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8" name="Рисунок 7" descr="говорун.gif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0198376" flipH="1">
            <a:off x="272260" y="2907022"/>
            <a:ext cx="1928585" cy="118846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20089915">
            <a:off x="328459" y="2992144"/>
            <a:ext cx="1549260" cy="93775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>
              <a:defRPr sz="3800" b="1">
                <a:latin typeface="Gurmukhi MN"/>
                <a:ea typeface="Gurmukhi MN"/>
                <a:cs typeface="Gurmukhi MN"/>
                <a:sym typeface="Gurmukhi MN"/>
              </a:defRPr>
            </a:pPr>
            <a:r>
              <a:rPr lang="ru-RU" sz="1100" b="1" dirty="0">
                <a:solidFill>
                  <a:srgbClr val="002060"/>
                </a:solidFill>
                <a:latin typeface="Comic Sans MS" pitchFamily="66" charset="0"/>
              </a:rPr>
              <a:t> Мы хотим показать самим себе и всем,</a:t>
            </a:r>
            <a:br>
              <a:rPr lang="ru-RU" sz="1100" b="1" dirty="0">
                <a:solidFill>
                  <a:srgbClr val="002060"/>
                </a:solidFill>
                <a:latin typeface="Comic Sans MS" pitchFamily="66" charset="0"/>
              </a:rPr>
            </a:br>
            <a:r>
              <a:rPr lang="ru-RU" sz="1100" b="1" dirty="0">
                <a:solidFill>
                  <a:srgbClr val="002060"/>
                </a:solidFill>
                <a:latin typeface="Comic Sans MS" pitchFamily="66" charset="0"/>
              </a:rPr>
              <a:t> что разум – это глаза души, а  сила души - в сердце.</a:t>
            </a:r>
          </a:p>
        </p:txBody>
      </p:sp>
      <p:pic>
        <p:nvPicPr>
          <p:cNvPr id="14" name="Рисунок 13" descr="говорун.gif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874424" flipV="1">
            <a:off x="6973236" y="2822181"/>
            <a:ext cx="2246066" cy="162327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 rot="1845479">
            <a:off x="7356032" y="3006722"/>
            <a:ext cx="1663044" cy="14568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ctr">
              <a:defRPr sz="3800" b="1">
                <a:latin typeface="Gurmukhi MN"/>
                <a:ea typeface="Gurmukhi MN"/>
                <a:cs typeface="Gurmukhi MN"/>
                <a:sym typeface="Gurmukhi MN"/>
              </a:defRPr>
            </a:pPr>
            <a:r>
              <a:rPr lang="ru-RU" sz="1100" b="1" dirty="0" smtClean="0">
                <a:solidFill>
                  <a:srgbClr val="002060"/>
                </a:solidFill>
                <a:latin typeface="Comic Sans MS" pitchFamily="66" charset="0"/>
                <a:ea typeface="Gurmukhi MN"/>
                <a:cs typeface="Gurmukhi MN"/>
                <a:sym typeface="Gurmukhi MN"/>
              </a:rPr>
              <a:t>Хотим изучить </a:t>
            </a:r>
            <a:br>
              <a:rPr lang="ru-RU" sz="1100" b="1" dirty="0" smtClean="0">
                <a:solidFill>
                  <a:srgbClr val="002060"/>
                </a:solidFill>
                <a:latin typeface="Comic Sans MS" pitchFamily="66" charset="0"/>
                <a:ea typeface="Gurmukhi MN"/>
                <a:cs typeface="Gurmukhi MN"/>
                <a:sym typeface="Gurmukhi MN"/>
              </a:rPr>
            </a:br>
            <a:r>
              <a:rPr lang="ru-RU" sz="1100" b="1" dirty="0" smtClean="0">
                <a:solidFill>
                  <a:srgbClr val="002060"/>
                </a:solidFill>
                <a:latin typeface="Comic Sans MS" pitchFamily="66" charset="0"/>
                <a:ea typeface="Gurmukhi MN"/>
                <a:cs typeface="Gurmukhi MN"/>
                <a:sym typeface="Gurmukhi MN"/>
              </a:rPr>
              <a:t> традиции своей семьи. Ведь нам часто приходится слышать про яблоки, которые почему-то падают недалеко от яблони.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C:\Users\ЕГЭ\Desktop\1111111\5_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85728"/>
            <a:ext cx="5033721" cy="6261846"/>
          </a:xfrm>
          <a:prstGeom prst="rect">
            <a:avLst/>
          </a:prstGeom>
          <a:noFill/>
        </p:spPr>
      </p:pic>
      <p:sp>
        <p:nvSpPr>
          <p:cNvPr id="3" name="Shape 236"/>
          <p:cNvSpPr/>
          <p:nvPr/>
        </p:nvSpPr>
        <p:spPr>
          <a:xfrm>
            <a:off x="4214810" y="285728"/>
            <a:ext cx="4929189" cy="3071834"/>
          </a:xfrm>
          <a:prstGeom prst="wedgeEllipseCallout">
            <a:avLst>
              <a:gd name="adj1" fmla="val -77477"/>
              <a:gd name="adj2" fmla="val 81182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7" tIns="35717" rIns="35717" bIns="35717" anchor="ctr"/>
          <a:lstStyle>
            <a:lvl1pPr>
              <a:defRPr sz="4000" b="1">
                <a:latin typeface="Gurmukhi MN"/>
                <a:ea typeface="Gurmukhi MN"/>
                <a:cs typeface="Gurmukhi MN"/>
                <a:sym typeface="Gurmukhi MN"/>
              </a:defRPr>
            </a:lvl1pPr>
          </a:lstStyle>
          <a:p>
            <a:pPr algn="ctr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Пора отправляться в путешествие по проекту. Мы – совята- экскурсоводы. Ребята сделали нас для осенней выставки из шишек и посадили на «Древо жизни», которое тоже смастерили своими руками из  листьев. Это была первая коллективная работа ребят. Спросите, почему дерево и шишки?</a:t>
            </a:r>
          </a:p>
          <a:p>
            <a:pPr algn="ctr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Comic Sans MS" pitchFamily="66" charset="0"/>
              </a:rPr>
              <a:t>Отвечаем! У нас, как и у страны, есть свои символы класса.</a:t>
            </a:r>
            <a:endParaRPr sz="1400" dirty="0">
              <a:solidFill>
                <a:schemeClr val="accent2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" name="Shape 236"/>
          <p:cNvSpPr/>
          <p:nvPr/>
        </p:nvSpPr>
        <p:spPr>
          <a:xfrm>
            <a:off x="4357686" y="3071810"/>
            <a:ext cx="4357718" cy="2500330"/>
          </a:xfrm>
          <a:prstGeom prst="wedgeEllipseCallout">
            <a:avLst>
              <a:gd name="adj1" fmla="val -81013"/>
              <a:gd name="adj2" fmla="val 37991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7" tIns="35717" rIns="35717" bIns="35717" anchor="ctr"/>
          <a:lstStyle>
            <a:lvl1pPr>
              <a:defRPr sz="4000" b="1">
                <a:latin typeface="Gurmukhi MN"/>
                <a:ea typeface="Gurmukhi MN"/>
                <a:cs typeface="Gurmukhi MN"/>
                <a:sym typeface="Gurmukhi MN"/>
              </a:defRPr>
            </a:lvl1pPr>
          </a:lstStyle>
          <a:p>
            <a:endParaRPr lang="ru-RU" sz="1400" dirty="0" smtClean="0"/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Comic Sans MS" pitchFamily="66" charset="0"/>
              </a:rPr>
              <a:t>Мы узнали, что сова с древних времен - символ мудрости, а значит, теперь будет  помогать нам умнеть. А «древо» – это наши школьные и семейные традиции!</a:t>
            </a:r>
          </a:p>
          <a:p>
            <a:pPr algn="ctr"/>
            <a:r>
              <a:rPr lang="ru-RU" sz="1400" dirty="0" smtClean="0">
                <a:solidFill>
                  <a:srgbClr val="002060"/>
                </a:solidFill>
                <a:latin typeface="Comic Sans MS" pitchFamily="66" charset="0"/>
              </a:rPr>
              <a:t>Пора в путь… шагайте за нами!</a:t>
            </a:r>
            <a:endParaRPr sz="14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10" name="Рисунок 9" descr="999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1538" y="4214818"/>
            <a:ext cx="1323844" cy="2209801"/>
          </a:xfrm>
          <a:prstGeom prst="rect">
            <a:avLst/>
          </a:prstGeom>
        </p:spPr>
      </p:pic>
      <p:pic>
        <p:nvPicPr>
          <p:cNvPr id="9" name="Рисунок 8" descr="888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28794" y="4857760"/>
            <a:ext cx="1000132" cy="153353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dvAuto="0"/>
      <p:bldP spid="2" grpId="0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143240" y="4774866"/>
            <a:ext cx="5748527" cy="1608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4291" tIns="32146" rIns="64291" bIns="32146" numCol="1" anchor="ctr" anchorCtr="0" compatLnSpc="1">
            <a:prstTxWarp prst="textNoShape">
              <a:avLst/>
            </a:prstTxWarp>
            <a:spAutoFit/>
          </a:bodyPr>
          <a:lstStyle/>
          <a:p>
            <a:pPr algn="just" defTabSz="642915"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200" dirty="0">
                <a:solidFill>
                  <a:srgbClr val="00206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Итак, начало  положено: вот они </a:t>
            </a:r>
            <a:r>
              <a:rPr lang="ru-RU" sz="2200" dirty="0" smtClean="0">
                <a:solidFill>
                  <a:srgbClr val="00206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– </a:t>
            </a:r>
            <a:r>
              <a:rPr lang="ru-RU" sz="2200" b="1" dirty="0" smtClean="0">
                <a:solidFill>
                  <a:srgbClr val="00206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мы,</a:t>
            </a:r>
            <a:r>
              <a:rPr lang="ru-RU" sz="2200" dirty="0" smtClean="0">
                <a:solidFill>
                  <a:srgbClr val="00206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dirty="0">
                <a:solidFill>
                  <a:srgbClr val="00206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и вот они - </a:t>
            </a:r>
            <a:r>
              <a:rPr lang="ru-RU" sz="2200" b="1" dirty="0">
                <a:solidFill>
                  <a:srgbClr val="00206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родители</a:t>
            </a:r>
            <a:r>
              <a:rPr lang="ru-RU" sz="2200" dirty="0">
                <a:solidFill>
                  <a:srgbClr val="00206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 . Руки </a:t>
            </a:r>
            <a:r>
              <a:rPr lang="ru-RU" sz="2200" dirty="0" smtClean="0">
                <a:solidFill>
                  <a:srgbClr val="00206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и </a:t>
            </a:r>
            <a:r>
              <a:rPr lang="ru-RU" sz="2200" dirty="0">
                <a:solidFill>
                  <a:srgbClr val="00206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головы на месте и можно начинать рассказ о наших делах.</a:t>
            </a:r>
            <a:endParaRPr lang="ru-RU" sz="22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3" name="Рисунок 2" descr="рамка с челами.gif"/>
          <p:cNvPicPr>
            <a:picLocks noChangeAspect="1"/>
          </p:cNvPicPr>
          <p:nvPr/>
        </p:nvPicPr>
        <p:blipFill>
          <a:blip r:embed="rId2" cstate="email"/>
          <a:srcRect l="9396" r="6343"/>
          <a:stretch>
            <a:fillRect/>
          </a:stretch>
        </p:blipFill>
        <p:spPr>
          <a:xfrm>
            <a:off x="0" y="214290"/>
            <a:ext cx="3143240" cy="3830839"/>
          </a:xfrm>
          <a:prstGeom prst="rect">
            <a:avLst/>
          </a:prstGeom>
        </p:spPr>
      </p:pic>
      <p:pic>
        <p:nvPicPr>
          <p:cNvPr id="5" name="Picture 3" descr="C:\Users\ЕГЭ\Desktop\1111111\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87824" y="210243"/>
            <a:ext cx="5976664" cy="4183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1314" y="1922105"/>
            <a:ext cx="3064020" cy="1080583"/>
          </a:xfrm>
          <a:prstGeom prst="rect">
            <a:avLst/>
          </a:prstGeom>
        </p:spPr>
        <p:txBody>
          <a:bodyPr wrap="square" lIns="64291" tIns="32146" rIns="64291" bIns="32146">
            <a:spAutoFit/>
          </a:bodyPr>
          <a:lstStyle/>
          <a:p>
            <a:pPr algn="ctr" defTabSz="64291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200" dirty="0">
                <a:latin typeface="Comic Sans MS" pitchFamily="66" charset="0"/>
                <a:ea typeface="Calibri" pitchFamily="34" charset="0"/>
                <a:cs typeface="Times New Roman" pitchFamily="18" charset="0"/>
              </a:rPr>
              <a:t>История первая: </a:t>
            </a:r>
          </a:p>
          <a:p>
            <a:pPr defTabSz="64291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100" b="1" dirty="0">
                <a:solidFill>
                  <a:srgbClr val="C0000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«НАШИ РОДИТЕЛИ</a:t>
            </a:r>
            <a:r>
              <a:rPr lang="ru-RU" sz="2200" b="1" dirty="0">
                <a:solidFill>
                  <a:srgbClr val="C0000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»</a:t>
            </a:r>
          </a:p>
        </p:txBody>
      </p:sp>
      <p:pic>
        <p:nvPicPr>
          <p:cNvPr id="7" name="Рисунок 6" descr="888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4071942"/>
            <a:ext cx="1428750" cy="219075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D:\Носова\1111111\7_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19" y="3786190"/>
            <a:ext cx="3748254" cy="28058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C:\Users\ЕГЭ\Desktop\1111111\7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19" y="1357299"/>
            <a:ext cx="3522562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C:\Users\ЕГЭ\Desktop\1111111\7_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62972" y="3429000"/>
            <a:ext cx="2857500" cy="3086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D:\Носова\1111111\7_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13542" y="1484784"/>
            <a:ext cx="2956118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3" descr="D:\Носова\1111111\7_4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00430" y="1785926"/>
            <a:ext cx="2630680" cy="33021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214282" y="144828"/>
            <a:ext cx="89297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</a:rPr>
              <a:t>Любовь к труду и творчеству появилась  в нас еще задолго до нашего рождения  - в семье наших родителей,  а потом уже эта «вселенская любовь» скрепилась нами - детьми!</a:t>
            </a:r>
          </a:p>
          <a:p>
            <a:endParaRPr lang="ru-RU" sz="2400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говорун.gif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 flipV="1">
            <a:off x="2267744" y="456292"/>
            <a:ext cx="4218262" cy="230810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555776" y="548680"/>
            <a:ext cx="3384376" cy="200176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>
              <a:lnSpc>
                <a:spcPct val="114000"/>
              </a:lnSpc>
              <a:defRPr sz="3800" b="1">
                <a:latin typeface="Gurmukhi MN"/>
                <a:ea typeface="Gurmukhi MN"/>
                <a:cs typeface="Gurmukhi MN"/>
                <a:sym typeface="Gurmukhi MN"/>
              </a:defRPr>
            </a:pPr>
            <a:r>
              <a:rPr lang="ru-RU" sz="1400" dirty="0" smtClean="0">
                <a:latin typeface="Comic Sans MS" pitchFamily="66" charset="0"/>
              </a:rPr>
              <a:t>Все мужчины в моем роду по папиной линии - мастера "золотые руки"!  У меня есть свой токарный станок!  К </a:t>
            </a:r>
            <a:r>
              <a:rPr lang="ru-RU" sz="1400" dirty="0" smtClean="0">
                <a:latin typeface="Comic Sans MS" pitchFamily="66" charset="0"/>
              </a:rPr>
              <a:t>приему в Посольстве, на котором </a:t>
            </a:r>
            <a:r>
              <a:rPr lang="ru-RU" sz="1400" dirty="0" smtClean="0">
                <a:latin typeface="Comic Sans MS" pitchFamily="66" charset="0"/>
              </a:rPr>
              <a:t>мы выступали с  классом , я сам сделал </a:t>
            </a:r>
            <a:r>
              <a:rPr lang="ru-RU" sz="1400" dirty="0" smtClean="0">
                <a:latin typeface="Comic Sans MS" pitchFamily="66" charset="0"/>
              </a:rPr>
              <a:t>трещотку </a:t>
            </a:r>
            <a:r>
              <a:rPr lang="ru-RU" sz="1400" dirty="0" smtClean="0">
                <a:latin typeface="Comic Sans MS" pitchFamily="66" charset="0"/>
              </a:rPr>
              <a:t>и коробочку.</a:t>
            </a:r>
          </a:p>
          <a:p>
            <a:pPr>
              <a:lnSpc>
                <a:spcPct val="114000"/>
              </a:lnSpc>
              <a:defRPr sz="3800" b="1">
                <a:latin typeface="Gurmukhi MN"/>
                <a:ea typeface="Gurmukhi MN"/>
                <a:cs typeface="Gurmukhi MN"/>
                <a:sym typeface="Gurmukhi MN"/>
              </a:defRPr>
            </a:pPr>
            <a:endParaRPr lang="ru-RU" sz="1300" dirty="0" smtClean="0">
              <a:latin typeface="Comic Sans MS" pitchFamily="66" charset="0"/>
            </a:endParaRPr>
          </a:p>
          <a:p>
            <a:pPr>
              <a:lnSpc>
                <a:spcPct val="114000"/>
              </a:lnSpc>
              <a:defRPr sz="3800" b="1">
                <a:latin typeface="Gurmukhi MN"/>
                <a:ea typeface="Gurmukhi MN"/>
                <a:cs typeface="Gurmukhi MN"/>
                <a:sym typeface="Gurmukhi MN"/>
              </a:defRPr>
            </a:pPr>
            <a:endParaRPr lang="ru-RU" sz="1300" b="1" dirty="0" smtClean="0">
              <a:solidFill>
                <a:srgbClr val="002060"/>
              </a:solidFill>
              <a:latin typeface="Comic Sans MS" pitchFamily="66" charset="0"/>
              <a:ea typeface="Gurmukhi MN"/>
              <a:cs typeface="Gurmukhi MN"/>
              <a:sym typeface="Gurmukhi MN"/>
            </a:endParaRPr>
          </a:p>
        </p:txBody>
      </p:sp>
      <p:pic>
        <p:nvPicPr>
          <p:cNvPr id="1029" name="Picture 5" descr="D:\Носова\1111111\8_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72066" y="4500570"/>
            <a:ext cx="2078623" cy="1953906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0" name="Picture 6" descr="D:\Носова\1111111\8_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34" y="4500570"/>
            <a:ext cx="2000264" cy="2000264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говорун.gif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6200000">
            <a:off x="6929440" y="-142884"/>
            <a:ext cx="1857388" cy="257173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770919" y="331584"/>
            <a:ext cx="2158799" cy="166865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>
              <a:lnSpc>
                <a:spcPct val="114000"/>
              </a:lnSpc>
              <a:defRPr sz="3800" b="1">
                <a:latin typeface="Gurmukhi MN"/>
                <a:ea typeface="Gurmukhi MN"/>
                <a:cs typeface="Gurmukhi MN"/>
                <a:sym typeface="Gurmukhi MN"/>
              </a:defRPr>
            </a:pPr>
            <a:r>
              <a:rPr lang="ru-RU" sz="1300" dirty="0" smtClean="0">
                <a:latin typeface="Comic Sans MS" pitchFamily="66" charset="0"/>
              </a:rPr>
              <a:t>Привет всем! Меня зовут Руслан. Маленьким я верил, что папа выточил меня из полена, как папа Карло куклу Буратино. </a:t>
            </a:r>
          </a:p>
          <a:p>
            <a:pPr>
              <a:lnSpc>
                <a:spcPct val="114000"/>
              </a:lnSpc>
              <a:defRPr sz="3800" b="1">
                <a:latin typeface="Gurmukhi MN"/>
                <a:ea typeface="Gurmukhi MN"/>
                <a:cs typeface="Gurmukhi MN"/>
                <a:sym typeface="Gurmukhi MN"/>
              </a:defRPr>
            </a:pPr>
            <a:endParaRPr lang="ru-RU" sz="1300" b="1" dirty="0" smtClean="0">
              <a:solidFill>
                <a:srgbClr val="002060"/>
              </a:solidFill>
              <a:latin typeface="Comic Sans MS" pitchFamily="66" charset="0"/>
              <a:ea typeface="Gurmukhi MN"/>
              <a:cs typeface="Gurmukhi MN"/>
              <a:sym typeface="Gurmukhi MN"/>
            </a:endParaRPr>
          </a:p>
        </p:txBody>
      </p:sp>
      <p:pic>
        <p:nvPicPr>
          <p:cNvPr id="15" name="Рисунок 14" descr="рус 2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14612" y="2786058"/>
            <a:ext cx="2562752" cy="1896437"/>
          </a:xfrm>
          <a:prstGeom prst="rect">
            <a:avLst/>
          </a:prstGeom>
        </p:spPr>
      </p:pic>
      <p:pic>
        <p:nvPicPr>
          <p:cNvPr id="12" name="Рисунок 11" descr="рус-1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16387" y="1928805"/>
            <a:ext cx="2027613" cy="3071834"/>
          </a:xfrm>
          <a:prstGeom prst="rect">
            <a:avLst/>
          </a:prstGeom>
        </p:spPr>
      </p:pic>
      <p:pic>
        <p:nvPicPr>
          <p:cNvPr id="16" name="Рисунок 15" descr="трак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144000" y="3071810"/>
            <a:ext cx="952500" cy="85725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950"/>
                            </p:stCondLst>
                            <p:childTnLst>
                              <p:par>
                                <p:cTn id="1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4104E-6 L -0.13472 0.0420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" y="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D:\Носова\1111111\9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1052736"/>
            <a:ext cx="2232248" cy="356209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3383" y="0"/>
            <a:ext cx="8640617" cy="766650"/>
          </a:xfrm>
          <a:prstGeom prst="rect">
            <a:avLst/>
          </a:prstGeom>
        </p:spPr>
        <p:txBody>
          <a:bodyPr wrap="square" lIns="64291" tIns="32146" rIns="64291" bIns="32146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000" dirty="0" smtClean="0">
                <a:latin typeface="Comic Sans MS" pitchFamily="66" charset="0"/>
              </a:rPr>
              <a:t>Мой папа тоже когда-то был учеником, а теперь он  дипломат, </a:t>
            </a:r>
          </a:p>
          <a:p>
            <a:pPr>
              <a:lnSpc>
                <a:spcPct val="114000"/>
              </a:lnSpc>
            </a:pPr>
            <a:r>
              <a:rPr lang="ru-RU" sz="2000" dirty="0" smtClean="0">
                <a:latin typeface="Comic Sans MS" pitchFamily="66" charset="0"/>
              </a:rPr>
              <a:t>как и мой дедушка.  Второй мой дедушка – военный. </a:t>
            </a:r>
            <a:endParaRPr lang="ru-RU" sz="2000" dirty="0"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14415" y="4986125"/>
            <a:ext cx="3517173" cy="1296026"/>
          </a:xfrm>
          <a:prstGeom prst="rect">
            <a:avLst/>
          </a:prstGeom>
        </p:spPr>
        <p:txBody>
          <a:bodyPr wrap="square" lIns="64291" tIns="32146" rIns="64291" bIns="32146">
            <a:spAutoFit/>
          </a:bodyPr>
          <a:lstStyle/>
          <a:p>
            <a:r>
              <a:rPr lang="ru-RU" sz="2000" dirty="0" smtClean="0">
                <a:latin typeface="Comic Sans MS" pitchFamily="66" charset="0"/>
              </a:rPr>
              <a:t> Я тоже хочу служить своей Родине, как они! Поэтому, когда вырасту, стану дипломатом.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5" name="Рисунок 4" descr="говорун.gif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 flipH="1" flipV="1">
            <a:off x="4763137" y="1492348"/>
            <a:ext cx="1655996" cy="95283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107785" y="1556793"/>
            <a:ext cx="1178727" cy="76232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7" tIns="35717" rIns="35717" bIns="35717" numCol="1" spcCol="26788" rtlCol="0" anchor="ctr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300" dirty="0" smtClean="0">
                <a:latin typeface="Comic Sans MS" pitchFamily="66" charset="0"/>
              </a:rPr>
              <a:t>Здравствуйте! </a:t>
            </a:r>
          </a:p>
          <a:p>
            <a:pPr>
              <a:lnSpc>
                <a:spcPct val="115000"/>
              </a:lnSpc>
            </a:pPr>
            <a:r>
              <a:rPr lang="ru-RU" sz="1300" dirty="0" smtClean="0">
                <a:latin typeface="Comic Sans MS" pitchFamily="66" charset="0"/>
              </a:rPr>
              <a:t>Меня зовут </a:t>
            </a:r>
          </a:p>
          <a:p>
            <a:pPr>
              <a:lnSpc>
                <a:spcPct val="115000"/>
              </a:lnSpc>
            </a:pPr>
            <a:r>
              <a:rPr lang="ru-RU" sz="1300" dirty="0" smtClean="0">
                <a:latin typeface="Comic Sans MS" pitchFamily="66" charset="0"/>
              </a:rPr>
              <a:t>Фёдором...</a:t>
            </a:r>
          </a:p>
        </p:txBody>
      </p:sp>
      <p:pic>
        <p:nvPicPr>
          <p:cNvPr id="7" name="Picture 2" descr="D:\Носова\1111111\9_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9552" y="1080508"/>
            <a:ext cx="2160000" cy="2996564"/>
          </a:xfrm>
          <a:prstGeom prst="rect">
            <a:avLst/>
          </a:prstGeom>
          <a:noFill/>
        </p:spPr>
      </p:pic>
      <p:pic>
        <p:nvPicPr>
          <p:cNvPr id="3074" name="Picture 2" descr="D:\Носова\1111111\9_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0232" y="1052736"/>
            <a:ext cx="2145120" cy="2952000"/>
          </a:xfrm>
          <a:prstGeom prst="rect">
            <a:avLst/>
          </a:prstGeom>
          <a:noFill/>
        </p:spPr>
      </p:pic>
      <p:pic>
        <p:nvPicPr>
          <p:cNvPr id="3077" name="Picture 5" descr="D:\Носова\1111111\9_3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39552" y="4293095"/>
            <a:ext cx="2124000" cy="2413636"/>
          </a:xfrm>
          <a:prstGeom prst="rect">
            <a:avLst/>
          </a:prstGeom>
          <a:noFill/>
        </p:spPr>
      </p:pic>
      <p:pic>
        <p:nvPicPr>
          <p:cNvPr id="3078" name="Picture 6" descr="D:\Носова\1111111\9_4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660232" y="4221087"/>
            <a:ext cx="2124000" cy="2413636"/>
          </a:xfrm>
          <a:prstGeom prst="rect">
            <a:avLst/>
          </a:prstGeom>
          <a:noFill/>
        </p:spPr>
      </p:pic>
      <p:sp>
        <p:nvSpPr>
          <p:cNvPr id="2" name="Shape 173"/>
          <p:cNvSpPr/>
          <p:nvPr/>
        </p:nvSpPr>
        <p:spPr>
          <a:xfrm>
            <a:off x="4860032" y="6040952"/>
            <a:ext cx="2109653" cy="817048"/>
          </a:xfrm>
          <a:prstGeom prst="rightArrow">
            <a:avLst>
              <a:gd name="adj1" fmla="val 46149"/>
              <a:gd name="adj2" fmla="val 75677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35717" tIns="35717" rIns="35717" bIns="35717" anchor="ctr"/>
          <a:lstStyle>
            <a:lvl1pPr>
              <a:defRPr sz="3000" b="1">
                <a:latin typeface="Gurmukhi MN"/>
                <a:ea typeface="Gurmukhi MN"/>
                <a:cs typeface="Gurmukhi MN"/>
                <a:sym typeface="Gurmukhi MN"/>
              </a:defRPr>
            </a:lvl1pPr>
          </a:lstStyle>
          <a:p>
            <a:pPr>
              <a:lnSpc>
                <a:spcPct val="115000"/>
              </a:lnSpc>
            </a:pPr>
            <a:r>
              <a:rPr lang="ru-RU" sz="1300" b="0" dirty="0" smtClean="0">
                <a:latin typeface="Comic Sans MS" pitchFamily="66" charset="0"/>
                <a:ea typeface="+mn-ea"/>
                <a:cs typeface="+mn-cs"/>
                <a:sym typeface="Helvetica Light"/>
              </a:rPr>
              <a:t>А это мой папа!</a:t>
            </a:r>
            <a:endParaRPr lang="ru-RU" sz="1300" b="0" dirty="0">
              <a:latin typeface="Comic Sans MS" pitchFamily="66" charset="0"/>
              <a:ea typeface="+mn-ea"/>
              <a:cs typeface="+mn-cs"/>
              <a:sym typeface="Helvetica Light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4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" grpId="0" animBg="1" advAuto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940</TotalTime>
  <Words>984</Words>
  <Application>Microsoft Office PowerPoint</Application>
  <PresentationFormat>Экран (4:3)</PresentationFormat>
  <Paragraphs>123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 самых первых дней в школе наши руки заняты творчеством.  Они несут радость в каждое школьное мероприятие. На душе праздник, когда удаётся порадовать своей выдумкой. </vt:lpstr>
      <vt:lpstr>Мы  учимся  наблюдать природу  и следовать ей в своих делах. Посмотрите на этих котят.  Это мы и наша учительница!</vt:lpstr>
      <vt:lpstr>Большая ромашка -это наш класс!  Её тоже мы создали своими руками. </vt:lpstr>
      <vt:lpstr>Это наш коллективный проект к году Собаки.  Классный пёс с удовольствием везет нас в Новый 2018 год!</vt:lpstr>
      <vt:lpstr>А еще класс принял участие в самом нужном проекте, который связан с заботой о людях, нуждающихся в нашей поддержке. Наши открытки-поздравления ко Дню рождения полетели в  разные дома престарелых в Россию. </vt:lpstr>
      <vt:lpstr>Не только руки трудятся  у нас, но и голова. Природа  своей красотой дарит нам минуты вдохновения. Так  незаметно для нас самих появился  сборник стихов родителей и учеников: «Времена года 2 класса» Это мы со страничками сборника</vt:lpstr>
      <vt:lpstr>Спасибо тебе, древо мудрости!  Мы часто приходим к тебе, чтобы посмотреть как выросли и поумнели птенцы-совята. </vt:lpstr>
      <vt:lpstr>Чтобы завтра вновь идти в школу, музей,  чтобы искать и видеть прекрасное! А еще учиться  общаться, дружить, наполнять душу радостью,  а руки заботливой работой.</vt:lpstr>
      <vt:lpstr>Чтобы тайны исконно русских традиций наших предков жили и передавались по наследству нашим детям.</vt:lpstr>
      <vt:lpstr>Чтобы наш многонациональный класс еще крепче сплотился.</vt:lpstr>
      <vt:lpstr>В том, что так и будет, уверены и родители, и мы!  Потому что, если в душе живет праздник, то «в пляс» пускаются не только ноги, но и руки, которые многое могут благодаря  наследию мысли, труда, жизненного опыта и любви к природе! </vt:lpstr>
      <vt:lpstr>Слайд 24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ЕГЭ</dc:creator>
  <cp:lastModifiedBy>Директор</cp:lastModifiedBy>
  <cp:revision>165</cp:revision>
  <dcterms:created xsi:type="dcterms:W3CDTF">2018-02-19T07:47:51Z</dcterms:created>
  <dcterms:modified xsi:type="dcterms:W3CDTF">2018-02-27T13:22:25Z</dcterms:modified>
</cp:coreProperties>
</file>