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7" r:id="rId3"/>
    <p:sldId id="261" r:id="rId4"/>
    <p:sldId id="275" r:id="rId5"/>
    <p:sldId id="263" r:id="rId6"/>
    <p:sldId id="264" r:id="rId7"/>
    <p:sldId id="258" r:id="rId8"/>
    <p:sldId id="260" r:id="rId9"/>
    <p:sldId id="277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C0000"/>
    <a:srgbClr val="00E300"/>
    <a:srgbClr val="E4AECF"/>
    <a:srgbClr val="F48F2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9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AB5FFC0-BBA5-4327-9E82-8E1F7C577C0A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4" name="Образ слайда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256D9D5-4D38-4373-8293-1BBD33726DC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381B3A7-73BE-46D2-9C63-32394298A482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435100"/>
            <a:ext cx="7772400" cy="965199"/>
          </a:xfr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5200" y="2725738"/>
            <a:ext cx="6858000" cy="474662"/>
          </a:xfrm>
          <a:solidFill>
            <a:schemeClr val="lt1">
              <a:alpha val="74000"/>
            </a:schemeClr>
          </a:solidFill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1CB0C-A5C9-4EC3-A9DA-AC7C9CE44D2D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38C02-2B90-40DD-876D-4583D0771D7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DDF16-792B-4116-BC85-AAA5C70F41F4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40363-FA89-40D9-A3C4-C9B4CB7C83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A834D-BA40-46C1-B3A5-AD941CAA02C0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4912D-DB5D-40E5-9970-009576FF182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lt1">
              <a:alpha val="81000"/>
            </a:schemeClr>
          </a:solidFill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E5F70-2318-490C-97D8-76B566DCBB72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5FDA7-C359-4209-B4E3-15E1BEDCB08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450F6-7754-4846-8999-5BC21F4BEACA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4DFDA-00BC-46A6-8CA5-816110F67A7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B833D-7866-4E24-83FC-EC73A23E1D4E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35BCE-A7BE-4B74-910C-5186336CFA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51AEC-F4E2-4C8A-ADC2-4DFF277FB8AE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4EF6A-67C0-405B-AA77-FE0E40AE2B1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18655-9682-4DAF-8AED-50AC133C75B7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4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B80C6-93E6-4B00-937F-6FC3EB2861A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D1801-5F68-4220-BE6F-2F126B0C1101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85B98-081D-4F37-914F-CB78F946AF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F04B9-651D-418E-83D0-0AFA694A5CA0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986F5-D352-4A3F-B365-52A0A54F80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0D122-4B4A-4C53-969D-509CBC3110EE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66C4D-C1FB-4207-8A48-F159ABC7028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3022D6-2E22-474B-8CC8-76A4EFDE1392}" type="datetimeFigureOut">
              <a:rPr lang="ru-RU"/>
              <a:pPr>
                <a:defRPr/>
              </a:pPr>
              <a:t>28.02.2018</a:t>
            </a:fld>
            <a:endParaRPr lang="ru-RU" dirty="0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6F0D130-695A-4901-9B12-A09C8AA7420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2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2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gif"/><Relationship Id="rId5" Type="http://schemas.openxmlformats.org/officeDocument/2006/relationships/image" Target="../media/image34.pn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gif"/><Relationship Id="rId5" Type="http://schemas.openxmlformats.org/officeDocument/2006/relationships/image" Target="../media/image34.pn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gif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_____Microsoft_Office_Excel1.xls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oleObject" Target="../embeddings/__________Microsoft_Office_Excel2.xls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9.jpeg"/><Relationship Id="rId7" Type="http://schemas.openxmlformats.org/officeDocument/2006/relationships/oleObject" Target="../embeddings/__________Microsoft_Office_Excel3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oleObject" Target="../embeddings/__________Microsoft_Office_Excel4.xls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oleObject" Target="../embeddings/__________Microsoft_Office_Excel5.xls"/><Relationship Id="rId7" Type="http://schemas.openxmlformats.org/officeDocument/2006/relationships/image" Target="../media/image27.png"/><Relationship Id="rId12" Type="http://schemas.openxmlformats.org/officeDocument/2006/relationships/image" Target="../media/image2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4"/>
          <p:cNvSpPr>
            <a:spLocks noChangeArrowheads="1"/>
          </p:cNvSpPr>
          <p:nvPr/>
        </p:nvSpPr>
        <p:spPr bwMode="auto">
          <a:xfrm>
            <a:off x="478974" y="283029"/>
            <a:ext cx="820987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altLang="ru-RU" sz="16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altLang="ru-RU" sz="2000" dirty="0" err="1">
                <a:solidFill>
                  <a:srgbClr val="002060"/>
                </a:solidFill>
              </a:rPr>
              <a:t>Средн</a:t>
            </a:r>
            <a:r>
              <a:rPr lang="en-US" altLang="ru-RU" sz="2000" dirty="0" err="1">
                <a:solidFill>
                  <a:srgbClr val="002060"/>
                </a:solidFill>
              </a:rPr>
              <a:t>яя</a:t>
            </a:r>
            <a:r>
              <a:rPr lang="ru-RU" altLang="ru-RU" sz="2000" dirty="0">
                <a:solidFill>
                  <a:srgbClr val="002060"/>
                </a:solidFill>
              </a:rPr>
              <a:t> </a:t>
            </a:r>
            <a:r>
              <a:rPr lang="ru-RU" altLang="ru-RU" sz="2000" dirty="0" err="1">
                <a:solidFill>
                  <a:srgbClr val="002060"/>
                </a:solidFill>
              </a:rPr>
              <a:t>общеобразовательн</a:t>
            </a:r>
            <a:r>
              <a:rPr lang="en-US" altLang="ru-RU" sz="2000" dirty="0" err="1">
                <a:solidFill>
                  <a:srgbClr val="002060"/>
                </a:solidFill>
              </a:rPr>
              <a:t>ая</a:t>
            </a:r>
            <a:r>
              <a:rPr lang="ru-RU" altLang="ru-RU" sz="2000" dirty="0">
                <a:solidFill>
                  <a:srgbClr val="002060"/>
                </a:solidFill>
              </a:rPr>
              <a:t> школ</a:t>
            </a:r>
            <a:r>
              <a:rPr lang="en-US" altLang="ru-RU" sz="2000" dirty="0">
                <a:solidFill>
                  <a:srgbClr val="002060"/>
                </a:solidFill>
              </a:rPr>
              <a:t>а</a:t>
            </a:r>
            <a:r>
              <a:rPr lang="ru-RU" altLang="ru-RU" sz="2000" dirty="0">
                <a:solidFill>
                  <a:srgbClr val="002060"/>
                </a:solidFill>
              </a:rPr>
              <a:t>  с углубленным изучением иностранного языка при Посольстве Р</a:t>
            </a:r>
            <a:r>
              <a:rPr lang="en-US" altLang="ru-RU" sz="2000" dirty="0" err="1">
                <a:solidFill>
                  <a:srgbClr val="002060"/>
                </a:solidFill>
              </a:rPr>
              <a:t>оссии</a:t>
            </a:r>
            <a:r>
              <a:rPr lang="ru-RU" altLang="ru-RU" sz="2000" dirty="0">
                <a:solidFill>
                  <a:srgbClr val="002060"/>
                </a:solidFill>
              </a:rPr>
              <a:t> в ФРГ (г.Берлин)</a:t>
            </a:r>
          </a:p>
          <a:p>
            <a:pPr algn="ctr">
              <a:defRPr/>
            </a:pPr>
            <a:endParaRPr lang="ru-RU" altLang="ru-RU" sz="2000" dirty="0">
              <a:solidFill>
                <a:srgbClr val="002060"/>
              </a:solidFill>
            </a:endParaRPr>
          </a:p>
          <a:p>
            <a:pPr algn="ctr">
              <a:defRPr/>
            </a:pPr>
            <a:endParaRPr lang="ru-RU" altLang="ru-RU" sz="2000" b="1" dirty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altLang="ru-RU" sz="5400" b="1" dirty="0">
                <a:ln w="19050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Русская народная сказка:</a:t>
            </a:r>
          </a:p>
          <a:p>
            <a:pPr algn="ctr">
              <a:defRPr/>
            </a:pPr>
            <a:r>
              <a:rPr lang="ru-RU" altLang="ru-RU" sz="5400" b="1" dirty="0">
                <a:ln w="19050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вчера и сегодня</a:t>
            </a:r>
          </a:p>
          <a:p>
            <a:pPr algn="ctr">
              <a:defRPr/>
            </a:pPr>
            <a:endParaRPr lang="en-US" altLang="ru-RU" sz="2000" b="1" dirty="0">
              <a:solidFill>
                <a:srgbClr val="002060"/>
              </a:solidFill>
            </a:endParaRPr>
          </a:p>
          <a:p>
            <a:pPr algn="ctr">
              <a:defRPr/>
            </a:pPr>
            <a:endParaRPr lang="en-US" altLang="ru-RU" sz="2000" b="1" dirty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altLang="ru-RU" sz="2000" b="1" dirty="0">
                <a:solidFill>
                  <a:srgbClr val="002060"/>
                </a:solidFill>
              </a:rPr>
              <a:t>Номинация № 2 «Творчество – крылья души!»</a:t>
            </a:r>
          </a:p>
          <a:p>
            <a:pPr algn="ctr">
              <a:defRPr/>
            </a:pPr>
            <a:r>
              <a:rPr lang="ru-RU" altLang="ru-RU" sz="2000" b="1" dirty="0">
                <a:solidFill>
                  <a:srgbClr val="FF0000"/>
                </a:solidFill>
              </a:rPr>
              <a:t>             </a:t>
            </a:r>
          </a:p>
        </p:txBody>
      </p:sp>
      <p:sp>
        <p:nvSpPr>
          <p:cNvPr id="7171" name="Прямоугольник 5"/>
          <p:cNvSpPr>
            <a:spLocks noChangeArrowheads="1"/>
          </p:cNvSpPr>
          <p:nvPr/>
        </p:nvSpPr>
        <p:spPr bwMode="auto">
          <a:xfrm>
            <a:off x="25400" y="5643563"/>
            <a:ext cx="4822825" cy="11922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600">
                <a:solidFill>
                  <a:srgbClr val="002060"/>
                </a:solidFill>
              </a:rPr>
              <a:t>Автор проекта: </a:t>
            </a:r>
            <a:r>
              <a:rPr lang="ru-RU" altLang="ru-RU" sz="1600" b="1">
                <a:solidFill>
                  <a:srgbClr val="002060"/>
                </a:solidFill>
              </a:rPr>
              <a:t>Геродес Иван</a:t>
            </a:r>
            <a:r>
              <a:rPr lang="ru-RU" altLang="ru-RU" sz="1600">
                <a:solidFill>
                  <a:srgbClr val="002060"/>
                </a:solidFill>
              </a:rPr>
              <a:t>, ученик 5 класса</a:t>
            </a:r>
          </a:p>
          <a:p>
            <a:pPr eaLnBrk="1" hangingPunct="1"/>
            <a:r>
              <a:rPr lang="ru-RU" altLang="ru-RU" sz="1600">
                <a:solidFill>
                  <a:srgbClr val="002060"/>
                </a:solidFill>
              </a:rPr>
              <a:t>Руководител</a:t>
            </a:r>
            <a:r>
              <a:rPr lang="en-US" altLang="ru-RU" sz="1600">
                <a:solidFill>
                  <a:srgbClr val="002060"/>
                </a:solidFill>
              </a:rPr>
              <a:t>и</a:t>
            </a:r>
            <a:r>
              <a:rPr lang="ru-RU" altLang="ru-RU" sz="1600">
                <a:solidFill>
                  <a:srgbClr val="002060"/>
                </a:solidFill>
              </a:rPr>
              <a:t> проекта: </a:t>
            </a:r>
            <a:endParaRPr lang="en-US" altLang="ru-RU" sz="160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1600">
                <a:solidFill>
                  <a:srgbClr val="002060"/>
                </a:solidFill>
              </a:rPr>
              <a:t>Чумутина Т.В., учитель русского языка и литературы</a:t>
            </a:r>
            <a:endParaRPr lang="en-US" altLang="ru-RU" sz="1600">
              <a:solidFill>
                <a:srgbClr val="002060"/>
              </a:solidFill>
            </a:endParaRPr>
          </a:p>
          <a:p>
            <a:pPr eaLnBrk="1" hangingPunct="1"/>
            <a:r>
              <a:rPr lang="en-US" altLang="ru-RU" sz="1600">
                <a:solidFill>
                  <a:srgbClr val="002060"/>
                </a:solidFill>
              </a:rPr>
              <a:t>Соцков А.В., учитель физики и информатики</a:t>
            </a:r>
            <a:endParaRPr lang="ru-RU" altLang="ru-RU" sz="1600">
              <a:solidFill>
                <a:srgbClr val="002060"/>
              </a:solidFill>
            </a:endParaRPr>
          </a:p>
        </p:txBody>
      </p:sp>
      <p:pic>
        <p:nvPicPr>
          <p:cNvPr id="7172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>
            <a:spLocks noChangeArrowheads="1"/>
          </p:cNvSpPr>
          <p:nvPr/>
        </p:nvSpPr>
        <p:spPr bwMode="auto">
          <a:xfrm>
            <a:off x="522288" y="1008063"/>
            <a:ext cx="8204200" cy="4868862"/>
          </a:xfrm>
          <a:prstGeom prst="roundRect">
            <a:avLst>
              <a:gd name="adj" fmla="val 16667"/>
            </a:avLst>
          </a:prstGeom>
          <a:solidFill>
            <a:schemeClr val="bg1">
              <a:alpha val="79999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002060"/>
                </a:solidFill>
              </a:rPr>
              <a:t>Исходя из полученных в ходе опроса результатов,</a:t>
            </a:r>
          </a:p>
          <a:p>
            <a:pPr algn="ctr"/>
            <a:r>
              <a:rPr lang="ru-RU" sz="4000">
                <a:solidFill>
                  <a:srgbClr val="002060"/>
                </a:solidFill>
              </a:rPr>
              <a:t>мы создали новую современную сказку, введя в неё известных и всеми</a:t>
            </a:r>
          </a:p>
          <a:p>
            <a:pPr algn="ctr"/>
            <a:r>
              <a:rPr lang="ru-RU" sz="4000">
                <a:solidFill>
                  <a:srgbClr val="002060"/>
                </a:solidFill>
              </a:rPr>
              <a:t>любимых героев.</a:t>
            </a:r>
          </a:p>
          <a:p>
            <a:pPr algn="ctr"/>
            <a:r>
              <a:rPr lang="ru-RU" sz="4000">
                <a:solidFill>
                  <a:srgbClr val="002060"/>
                </a:solidFill>
              </a:rPr>
              <a:t>Вот что у нас получилось…</a:t>
            </a:r>
          </a:p>
        </p:txBody>
      </p:sp>
      <p:pic>
        <p:nvPicPr>
          <p:cNvPr id="11267" name="Pictur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943350"/>
            <a:ext cx="120015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2" descr="http://lyublyu.listbb.ru/images/ranks2/lyublyu_listbb_ru/081_b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488" y="206375"/>
            <a:ext cx="1447800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7925" y="5614988"/>
            <a:ext cx="1604963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Рисунок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21650" y="0"/>
            <a:ext cx="1022350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Рисунок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5375" y="3408363"/>
            <a:ext cx="1550988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56063" y="0"/>
            <a:ext cx="1006475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2"/>
          <p:cNvSpPr>
            <a:spLocks noGrp="1"/>
          </p:cNvSpPr>
          <p:nvPr>
            <p:ph type="title"/>
          </p:nvPr>
        </p:nvSpPr>
        <p:spPr>
          <a:xfrm>
            <a:off x="736600" y="1136650"/>
            <a:ext cx="6524625" cy="1990725"/>
          </a:xfrm>
        </p:spPr>
        <p:txBody>
          <a:bodyPr/>
          <a:lstStyle/>
          <a:p>
            <a:r>
              <a:rPr lang="ru-RU" altLang="ru-RU" sz="2400" b="1" smtClean="0">
                <a:latin typeface="Gabriola" pitchFamily="82" charset="0"/>
              </a:rPr>
              <a:t>Не за горами, не за тёмными лесами и глубокими морями, а в большом городе Берлине в четырехэтажном доме жил</a:t>
            </a:r>
            <a:br>
              <a:rPr lang="ru-RU" altLang="ru-RU" sz="2400" b="1" smtClean="0">
                <a:latin typeface="Gabriola" pitchFamily="82" charset="0"/>
              </a:rPr>
            </a:br>
            <a:r>
              <a:rPr lang="ru-RU" altLang="ru-RU" sz="2400" b="1" smtClean="0">
                <a:latin typeface="Gabriola" pitchFamily="82" charset="0"/>
              </a:rPr>
              <a:t> старик  - Кощей  Бессмертный со своей старухой - Бабой Ягой, да с питомцем - Змеем Горынычем.  На одной с ними лестничной площадке жили молодожёны: Василиса Прекрасная </a:t>
            </a:r>
            <a:br>
              <a:rPr lang="ru-RU" altLang="ru-RU" sz="2400" b="1" smtClean="0">
                <a:latin typeface="Gabriola" pitchFamily="82" charset="0"/>
              </a:rPr>
            </a:br>
            <a:r>
              <a:rPr lang="ru-RU" altLang="ru-RU" sz="2400" b="1" smtClean="0">
                <a:latin typeface="Gabriola" pitchFamily="82" charset="0"/>
              </a:rPr>
              <a:t>и Иван-царевич. </a:t>
            </a:r>
            <a:endParaRPr lang="ru-RU" sz="2400" b="1" smtClean="0">
              <a:latin typeface="Gabriola" pitchFamily="82" charset="0"/>
            </a:endParaRPr>
          </a:p>
        </p:txBody>
      </p:sp>
      <p:sp>
        <p:nvSpPr>
          <p:cNvPr id="12291" name="Текст 3"/>
          <p:cNvSpPr>
            <a:spLocks noGrp="1"/>
          </p:cNvSpPr>
          <p:nvPr>
            <p:ph type="body" idx="1"/>
          </p:nvPr>
        </p:nvSpPr>
        <p:spPr>
          <a:xfrm>
            <a:off x="2208213" y="3233738"/>
            <a:ext cx="5399087" cy="3033712"/>
          </a:xfrm>
        </p:spPr>
        <p:txBody>
          <a:bodyPr/>
          <a:lstStyle/>
          <a:p>
            <a:r>
              <a:rPr lang="ru-RU" altLang="ru-RU" b="1" smtClean="0">
                <a:latin typeface="Gabriola" pitchFamily="82" charset="0"/>
              </a:rPr>
              <a:t>Жили, поживали, дружили и в гости друг к другу ходили. Кощей Иванушку уму-разуму учил, в ратном деле тренировал и иногда златом помогал. Баба Яга обедом да ужином соседей потчевала, Василису в ступе в салон Красоты возила и крем из молодильных яблок ей варила. Василиса вязала, вышивала, дом украшала. Иванушка старикам то сундучок с яйцом и иголочкой поправит, то телевизор наладит. Змей Горыныч всех оберегал и сушить бельё помогал. Так и жили, не тужили.</a:t>
            </a:r>
          </a:p>
          <a:p>
            <a:endParaRPr lang="ru-RU" altLang="ru-RU" smtClean="0"/>
          </a:p>
        </p:txBody>
      </p:sp>
      <p:pic>
        <p:nvPicPr>
          <p:cNvPr id="12292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388" y="2932113"/>
            <a:ext cx="1350962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41438" y="4144963"/>
            <a:ext cx="949325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72350" y="479425"/>
            <a:ext cx="1227138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" descr="http://lyublyu.listbb.ru/images/ranks2/lyublyu_listbb_ru/081_b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70738" y="2693988"/>
            <a:ext cx="1425575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25" y="4567238"/>
            <a:ext cx="1208088" cy="17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TextBox 2"/>
          <p:cNvSpPr txBox="1">
            <a:spLocks noChangeArrowheads="1"/>
          </p:cNvSpPr>
          <p:nvPr/>
        </p:nvSpPr>
        <p:spPr bwMode="auto">
          <a:xfrm>
            <a:off x="795338" y="257175"/>
            <a:ext cx="7477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/>
            <a:r>
              <a:rPr lang="en-US" altLang="ru-RU" sz="4000" b="1">
                <a:solidFill>
                  <a:srgbClr val="FF0000"/>
                </a:solidFill>
                <a:latin typeface="Gabriola" pitchFamily="82" charset="0"/>
              </a:rPr>
              <a:t>Новогодний колобок</a:t>
            </a:r>
            <a:endParaRPr lang="ru-RU" altLang="ru-RU" sz="2800" b="1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12298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500" y="6330950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046288" y="425450"/>
            <a:ext cx="4659312" cy="1082675"/>
          </a:xfrm>
        </p:spPr>
        <p:txBody>
          <a:bodyPr/>
          <a:lstStyle/>
          <a:p>
            <a:pPr indent="446088"/>
            <a:r>
              <a:rPr lang="ru-RU" altLang="ru-RU" sz="2400" b="1" smtClean="0">
                <a:latin typeface="Gabriola" pitchFamily="82" charset="0"/>
              </a:rPr>
              <a:t>Приближался Новый год. </a:t>
            </a:r>
            <a:r>
              <a:rPr lang="en-US" altLang="ru-RU" sz="2400" b="1" smtClean="0">
                <a:latin typeface="Gabriola" pitchFamily="82" charset="0"/>
              </a:rPr>
              <a:t> </a:t>
            </a:r>
            <a:r>
              <a:rPr lang="ru-RU" altLang="ru-RU" sz="2400" b="1" smtClean="0">
                <a:latin typeface="Gabriola" pitchFamily="82" charset="0"/>
              </a:rPr>
              <a:t>В городе объявили конкурс пряников и выпечки к ёлке.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>
          <a:xfrm>
            <a:off x="950913" y="2133600"/>
            <a:ext cx="6516687" cy="1817688"/>
          </a:xfrm>
        </p:spPr>
        <p:txBody>
          <a:bodyPr/>
          <a:lstStyle/>
          <a:p>
            <a:pPr indent="358775">
              <a:defRPr/>
            </a:pPr>
            <a:r>
              <a:rPr lang="ru-RU" altLang="ru-RU" b="1" dirty="0" smtClean="0">
                <a:latin typeface="Gabriola" pitchFamily="82" charset="0"/>
              </a:rPr>
              <a:t>Задумали Баба Яга и Василиса тоже  счастья попытать. Старуха муку, сахар и молоко принесла да тесто замесила. Молодуха Василиса в то тесто яйца вбила и масло положила, форму шарика придала и в </a:t>
            </a:r>
            <a:r>
              <a:rPr lang="ru-RU" altLang="ru-RU" b="1" dirty="0" err="1" smtClean="0">
                <a:latin typeface="Gabriola" pitchFamily="82" charset="0"/>
              </a:rPr>
              <a:t>микроволновку</a:t>
            </a:r>
            <a:r>
              <a:rPr lang="ru-RU" altLang="ru-RU" b="1" dirty="0" smtClean="0">
                <a:latin typeface="Gabriola" pitchFamily="82" charset="0"/>
              </a:rPr>
              <a:t> поставила печься. </a:t>
            </a:r>
          </a:p>
          <a:p>
            <a:pPr>
              <a:defRPr/>
            </a:pPr>
            <a:r>
              <a:rPr lang="ru-RU" altLang="ru-RU" sz="2000" b="1" dirty="0" smtClean="0"/>
              <a:t>    </a:t>
            </a:r>
          </a:p>
        </p:txBody>
      </p:sp>
      <p:pic>
        <p:nvPicPr>
          <p:cNvPr id="13316" name="Picture 2" descr="http://lyublyu.listbb.ru/images/ranks2/lyublyu_listbb_ru/081_b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1475" y="750888"/>
            <a:ext cx="1247775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4738" y="1946275"/>
            <a:ext cx="9842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700" y="404813"/>
            <a:ext cx="1271588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Прямоугольник 3"/>
          <p:cNvSpPr>
            <a:spLocks noChangeArrowheads="1"/>
          </p:cNvSpPr>
          <p:nvPr/>
        </p:nvSpPr>
        <p:spPr bwMode="auto">
          <a:xfrm>
            <a:off x="1022350" y="3935413"/>
            <a:ext cx="52117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8775"/>
            <a:r>
              <a:rPr lang="ru-RU" altLang="ru-RU" sz="2400" b="1">
                <a:latin typeface="Gabriola" pitchFamily="82" charset="0"/>
              </a:rPr>
              <a:t>Подрумянился колобок. Да такой ладный и сочный, словно шарик золотой. Сразу видно, что призовой. Баба Яга тут же его оживила, чтобы в жюри своим ходом отвести. Но каждой хозяюшке захотелось приз для себя самой получить, чтоб людей удивить.</a:t>
            </a:r>
          </a:p>
        </p:txBody>
      </p:sp>
      <p:pic>
        <p:nvPicPr>
          <p:cNvPr id="13320" name="Рисунок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00" y="4365625"/>
            <a:ext cx="1909763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500" y="6330950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Текст 2"/>
          <p:cNvSpPr>
            <a:spLocks noGrp="1"/>
          </p:cNvSpPr>
          <p:nvPr>
            <p:ph type="body" idx="1"/>
          </p:nvPr>
        </p:nvSpPr>
        <p:spPr>
          <a:xfrm>
            <a:off x="735013" y="568325"/>
            <a:ext cx="5829300" cy="3586163"/>
          </a:xfrm>
        </p:spPr>
        <p:txBody>
          <a:bodyPr/>
          <a:lstStyle/>
          <a:p>
            <a:pPr indent="358775">
              <a:lnSpc>
                <a:spcPct val="100000"/>
              </a:lnSpc>
              <a:defRPr/>
            </a:pPr>
            <a:r>
              <a:rPr lang="ru-RU" altLang="ru-RU" b="1" dirty="0" smtClean="0">
                <a:latin typeface="Gabriola" pitchFamily="82" charset="0"/>
              </a:rPr>
              <a:t>Поссорились Баба Яга с Василисой, решая, кто из них колобка на конкурс представит, поругались. Не могут свой шедевр поделить.</a:t>
            </a:r>
            <a:endParaRPr lang="en-US" altLang="ru-RU" b="1" dirty="0" smtClean="0">
              <a:latin typeface="Gabriola" pitchFamily="82" charset="0"/>
            </a:endParaRPr>
          </a:p>
          <a:p>
            <a:pPr indent="358775">
              <a:lnSpc>
                <a:spcPct val="100000"/>
              </a:lnSpc>
              <a:spcBef>
                <a:spcPts val="0"/>
              </a:spcBef>
              <a:defRPr/>
            </a:pPr>
            <a:endParaRPr lang="en-US" altLang="ru-RU" b="1" dirty="0" smtClean="0">
              <a:latin typeface="Gabriola" pitchFamily="82" charset="0"/>
            </a:endParaRPr>
          </a:p>
          <a:p>
            <a:pPr indent="358775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b="1" dirty="0" smtClean="0">
                <a:latin typeface="Gabriola" pitchFamily="82" charset="0"/>
              </a:rPr>
              <a:t>На шум прибежали Кощей и Иванушка. </a:t>
            </a:r>
            <a:endParaRPr lang="en-US" altLang="ru-RU" b="1" dirty="0" smtClean="0">
              <a:latin typeface="Gabriola" pitchFamily="8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b="1" dirty="0" smtClean="0">
                <a:latin typeface="Gabriola" pitchFamily="82" charset="0"/>
              </a:rPr>
              <a:t>Стали каждый свою ж</a:t>
            </a:r>
            <a:r>
              <a:rPr lang="en-US" altLang="ru-RU" b="1" dirty="0" smtClean="0">
                <a:latin typeface="Gabriola" pitchFamily="82" charset="0"/>
              </a:rPr>
              <a:t>e</a:t>
            </a:r>
            <a:r>
              <a:rPr lang="ru-RU" altLang="ru-RU" b="1" dirty="0" smtClean="0">
                <a:latin typeface="Gabriola" pitchFamily="82" charset="0"/>
              </a:rPr>
              <a:t>ну хвалить, </a:t>
            </a:r>
            <a:endParaRPr lang="en-US" altLang="ru-RU" b="1" dirty="0" smtClean="0">
              <a:latin typeface="Gabriola" pitchFamily="8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b="1" dirty="0" smtClean="0">
                <a:latin typeface="Gabriola" pitchFamily="82" charset="0"/>
              </a:rPr>
              <a:t>а чужую</a:t>
            </a:r>
            <a:r>
              <a:rPr lang="en-US" altLang="ru-RU" b="1" dirty="0" smtClean="0">
                <a:latin typeface="Gabriola" pitchFamily="82" charset="0"/>
              </a:rPr>
              <a:t> </a:t>
            </a:r>
            <a:r>
              <a:rPr lang="ru-RU" altLang="ru-RU" b="1" dirty="0" smtClean="0">
                <a:latin typeface="Gabriola" pitchFamily="82" charset="0"/>
              </a:rPr>
              <a:t>бранить. Тут и Змей Горыныч</a:t>
            </a:r>
            <a:r>
              <a:rPr lang="en-US" altLang="ru-RU" b="1" dirty="0" smtClean="0">
                <a:latin typeface="Gabriola" pitchFamily="82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b="1" dirty="0" smtClean="0">
                <a:latin typeface="Gabriola" pitchFamily="82" charset="0"/>
              </a:rPr>
              <a:t>появился, икнул, и запахло дымом.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ru-RU" altLang="ru-RU" b="1" dirty="0" smtClean="0"/>
              <a:t>	</a:t>
            </a:r>
            <a:endParaRPr lang="ru-RU" altLang="ru-RU" dirty="0" smtClean="0"/>
          </a:p>
        </p:txBody>
      </p:sp>
      <p:pic>
        <p:nvPicPr>
          <p:cNvPr id="14339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56425" y="776288"/>
            <a:ext cx="1524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86225" y="3155950"/>
            <a:ext cx="1265238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рямоугольник 1"/>
          <p:cNvSpPr>
            <a:spLocks noChangeArrowheads="1"/>
          </p:cNvSpPr>
          <p:nvPr/>
        </p:nvSpPr>
        <p:spPr bwMode="auto">
          <a:xfrm>
            <a:off x="3863975" y="4949825"/>
            <a:ext cx="44196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8775"/>
            <a:r>
              <a:rPr lang="ru-RU" altLang="ru-RU" sz="2400" b="1">
                <a:latin typeface="Gabriola" pitchFamily="82" charset="0"/>
              </a:rPr>
              <a:t>Увидал это Колобок, скок да скок   да наутёк: с лестницы скатился, на улице очутился.</a:t>
            </a:r>
          </a:p>
        </p:txBody>
      </p:sp>
      <p:pic>
        <p:nvPicPr>
          <p:cNvPr id="14342" name="Рисунок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08663" y="1516063"/>
            <a:ext cx="11398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7100" y="4249738"/>
            <a:ext cx="224155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500" y="6330950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6775" y="292100"/>
            <a:ext cx="6221413" cy="2755900"/>
          </a:xfrm>
        </p:spPr>
        <p:txBody>
          <a:bodyPr anchor="t"/>
          <a:lstStyle/>
          <a:p>
            <a:pPr indent="174625">
              <a:spcBef>
                <a:spcPts val="1000"/>
              </a:spcBef>
              <a:defRPr/>
            </a:pPr>
            <a:r>
              <a:rPr lang="ru-RU" altLang="ru-RU" sz="2400" b="1" dirty="0" smtClean="0">
                <a:latin typeface="Gabriola" pitchFamily="82" charset="0"/>
                <a:ea typeface="+mn-ea"/>
                <a:cs typeface="+mn-cs"/>
              </a:rPr>
              <a:t>- Дзынь, куда Колобок бежишь по велосипедной дорожке? Я тебя раздавлю, – зазвонил велосипед.</a:t>
            </a:r>
            <a:r>
              <a:rPr lang="en-US" altLang="ru-RU" sz="2400" b="1" dirty="0" smtClean="0">
                <a:latin typeface="Gabriola" pitchFamily="82" charset="0"/>
                <a:ea typeface="+mn-ea"/>
                <a:cs typeface="+mn-cs"/>
              </a:rPr>
              <a:t/>
            </a:r>
            <a:br>
              <a:rPr lang="en-US" altLang="ru-RU" sz="2400" b="1" dirty="0" smtClean="0">
                <a:latin typeface="Gabriola" pitchFamily="82" charset="0"/>
                <a:ea typeface="+mn-ea"/>
                <a:cs typeface="+mn-cs"/>
              </a:rPr>
            </a:br>
            <a:r>
              <a:rPr lang="en-US" altLang="ru-RU" sz="2400" b="1" dirty="0" smtClean="0">
                <a:latin typeface="Gabriola" pitchFamily="82" charset="0"/>
                <a:ea typeface="+mn-ea"/>
                <a:cs typeface="+mn-cs"/>
              </a:rPr>
              <a:t>  </a:t>
            </a:r>
            <a:r>
              <a:rPr lang="ru-RU" altLang="ru-RU" sz="2400" b="1" dirty="0" smtClean="0">
                <a:latin typeface="Gabriola" pitchFamily="82" charset="0"/>
                <a:ea typeface="+mn-ea"/>
                <a:cs typeface="+mn-cs"/>
              </a:rPr>
              <a:t>-  Ах, прости! –  отвечает Колобок. -  Меня для ёлки испекли. Да все перессорились. Вот я и убежал  от Бабы Яги с Кощеем да от Ивана с Василисой. Не можешь ты меня к жюри отвести?</a:t>
            </a:r>
            <a:br>
              <a:rPr lang="ru-RU" altLang="ru-RU" sz="2400" b="1" dirty="0" smtClean="0">
                <a:latin typeface="Gabriola" pitchFamily="82" charset="0"/>
                <a:ea typeface="+mn-ea"/>
                <a:cs typeface="+mn-cs"/>
              </a:rPr>
            </a:br>
            <a:r>
              <a:rPr lang="en-US" altLang="ru-RU" sz="2400" b="1" dirty="0" smtClean="0">
                <a:latin typeface="Gabriola" pitchFamily="82" charset="0"/>
                <a:ea typeface="+mn-ea"/>
                <a:cs typeface="+mn-cs"/>
              </a:rPr>
              <a:t>  </a:t>
            </a:r>
            <a:r>
              <a:rPr lang="ru-RU" altLang="ru-RU" sz="2400" b="1" dirty="0" smtClean="0">
                <a:latin typeface="Gabriola" pitchFamily="82" charset="0"/>
                <a:ea typeface="+mn-ea"/>
                <a:cs typeface="+mn-cs"/>
              </a:rPr>
              <a:t>-  Нет, я  на кулинарные конкурсы не ходок, – прозвенел велосипед и дальше покатил.</a:t>
            </a:r>
            <a:br>
              <a:rPr lang="ru-RU" altLang="ru-RU" sz="2400" b="1" dirty="0" smtClean="0">
                <a:latin typeface="Gabriola" pitchFamily="82" charset="0"/>
                <a:ea typeface="+mn-ea"/>
                <a:cs typeface="+mn-cs"/>
              </a:rPr>
            </a:br>
            <a:endParaRPr lang="ru-RU" altLang="ru-RU" sz="2400" b="1" dirty="0" smtClean="0">
              <a:latin typeface="Gabriola" pitchFamily="82" charset="0"/>
              <a:ea typeface="+mn-ea"/>
              <a:cs typeface="+mn-cs"/>
            </a:endParaRP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>
          <a:xfrm>
            <a:off x="731838" y="2884488"/>
            <a:ext cx="6310312" cy="371157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ru-RU" altLang="ru-RU" b="1" smtClean="0">
                <a:latin typeface="Gabriola" pitchFamily="82" charset="0"/>
              </a:rPr>
              <a:t>Заторопился Колобок, на дорогу выскочил. 	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ru-RU" altLang="ru-RU" b="1" smtClean="0">
                <a:latin typeface="Gabriola" pitchFamily="82" charset="0"/>
              </a:rPr>
              <a:t> - Эй, ты куда на красный свет бежишь? – загудел автомобиль. - Я тебя раздавлю.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ru-RU" altLang="ru-RU" b="1" smtClean="0">
                <a:latin typeface="Gabriola" pitchFamily="82" charset="0"/>
              </a:rPr>
              <a:t>- Не дави меня, автомобильчик,  я целым и румяным должен быть. Меня для ёлки испекли. Да все перессорились. Вот я и убежал и от Бабы Яги ,и от Кощея, и от Ивана, и от Василисы. Не можешь ли ты меня на конкурс отвезти? - запричитал  Колобок.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ru-RU" altLang="ru-RU" b="1" smtClean="0">
                <a:latin typeface="Gabriola" pitchFamily="82" charset="0"/>
              </a:rPr>
              <a:t>-  Нет, я в кулинарных конкурсах не участвую, – прогудел автомобиль и укатил.</a:t>
            </a:r>
          </a:p>
          <a:p>
            <a:endParaRPr lang="ru-RU" altLang="ru-RU" smtClean="0">
              <a:latin typeface="Gabriola" pitchFamily="82" charset="0"/>
            </a:endParaRPr>
          </a:p>
        </p:txBody>
      </p:sp>
      <p:pic>
        <p:nvPicPr>
          <p:cNvPr id="15364" name="Рисунок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444318">
            <a:off x="615950" y="735013"/>
            <a:ext cx="16160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3013" y="4786313"/>
            <a:ext cx="22987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Рисунок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0350" y="2716213"/>
            <a:ext cx="159385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0" y="6330950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775" y="3722688"/>
            <a:ext cx="1641475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>
          <a:xfrm>
            <a:off x="812800" y="665163"/>
            <a:ext cx="5903913" cy="2679700"/>
          </a:xfrm>
        </p:spPr>
        <p:txBody>
          <a:bodyPr/>
          <a:lstStyle/>
          <a:p>
            <a:pPr indent="358775"/>
            <a:r>
              <a:rPr lang="ru-RU" sz="2400" b="1" smtClean="0">
                <a:latin typeface="Gabriola" pitchFamily="82" charset="0"/>
              </a:rPr>
              <a:t>Вскочил Колобок на тротуар, а тут его… полицейский ждёт. Хотел было наш герой к нему за помощью обратиться, да увидел, что тот уже штраф выписывает, испугался. Дальше покатился… </a:t>
            </a:r>
            <a:r>
              <a:rPr lang="en-US" sz="2400" b="1" smtClean="0">
                <a:latin typeface="Gabriola" pitchFamily="82" charset="0"/>
              </a:rPr>
              <a:t/>
            </a:r>
            <a:br>
              <a:rPr lang="en-US" sz="2400" b="1" smtClean="0">
                <a:latin typeface="Gabriola" pitchFamily="82" charset="0"/>
              </a:rPr>
            </a:br>
            <a:r>
              <a:rPr lang="en-US" sz="2400" b="1" smtClean="0">
                <a:latin typeface="Gabriola" pitchFamily="82" charset="0"/>
              </a:rPr>
              <a:t>      </a:t>
            </a:r>
            <a:r>
              <a:rPr lang="ru-RU" sz="2400" b="1" smtClean="0">
                <a:latin typeface="Gabriola" pitchFamily="82" charset="0"/>
              </a:rPr>
              <a:t>Остановился отдышаться и видит: перед ним двери резные, а из них женщина красивая выходит. Вот колобок и думает: «Тут конкурс проходит, наверное...», -  и прошмыгнул в здание. </a:t>
            </a:r>
          </a:p>
        </p:txBody>
      </p:sp>
      <p:sp>
        <p:nvSpPr>
          <p:cNvPr id="16388" name="Текст 2"/>
          <p:cNvSpPr>
            <a:spLocks noGrp="1"/>
          </p:cNvSpPr>
          <p:nvPr>
            <p:ph type="body" idx="1"/>
          </p:nvPr>
        </p:nvSpPr>
        <p:spPr>
          <a:xfrm>
            <a:off x="2362200" y="3587750"/>
            <a:ext cx="5932488" cy="2747963"/>
          </a:xfrm>
        </p:spPr>
        <p:txBody>
          <a:bodyPr/>
          <a:lstStyle/>
          <a:p>
            <a:r>
              <a:rPr lang="ru-RU" altLang="ru-RU" b="1" smtClean="0">
                <a:latin typeface="Gabriola" pitchFamily="82" charset="0"/>
              </a:rPr>
              <a:t>       А там дверей много, и на одной из них написано: «Жюри». Ёлка наряженная стоит, и люди в карнавальных костюмах. Это в школе новогодний праздник с конкурсами, танцами и подарками проходит, только герой-то наш того не знал, испугался, под ёлку спрятался. А там коробки и пакеты лежат и пахнет вкусно. В это время детям стали подарки раздавать. Тут нашего беглеца и обнаружили.</a:t>
            </a:r>
          </a:p>
        </p:txBody>
      </p:sp>
      <p:pic>
        <p:nvPicPr>
          <p:cNvPr id="16389" name="Рисунок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94475" y="371475"/>
            <a:ext cx="1428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4525" y="2244725"/>
            <a:ext cx="14287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0" y="6330950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754313" y="415925"/>
            <a:ext cx="5978525" cy="2974975"/>
          </a:xfrm>
        </p:spPr>
        <p:txBody>
          <a:bodyPr/>
          <a:lstStyle/>
          <a:p>
            <a:r>
              <a:rPr lang="ru-RU" sz="2400" b="1" smtClean="0">
                <a:latin typeface="Gabriola" pitchFamily="82" charset="0"/>
              </a:rPr>
              <a:t>- Ты кто?</a:t>
            </a:r>
            <a:br>
              <a:rPr lang="ru-RU" sz="2400" b="1" smtClean="0">
                <a:latin typeface="Gabriola" pitchFamily="82" charset="0"/>
              </a:rPr>
            </a:br>
            <a:r>
              <a:rPr lang="ru-RU" sz="2400" b="1" smtClean="0">
                <a:latin typeface="Gabriola" pitchFamily="82" charset="0"/>
              </a:rPr>
              <a:t>- Я Колобок, меня для ёлки испекли. Да все перессорились. Вот я и убежал и от Бабы Яги ,и от Кощея, и от Ивана, и от Василисы. Отведите меня к жюри.</a:t>
            </a:r>
            <a:br>
              <a:rPr lang="ru-RU" sz="2400" b="1" smtClean="0">
                <a:latin typeface="Gabriola" pitchFamily="82" charset="0"/>
              </a:rPr>
            </a:br>
            <a:r>
              <a:rPr lang="ru-RU" sz="2400" b="1" smtClean="0">
                <a:latin typeface="Gabriola" pitchFamily="82" charset="0"/>
              </a:rPr>
              <a:t>- Какой замечательный костюм! Вылитый Колобок! – воскликнул председатель жюри карнавальных костюмов. - Объявляю тебя победителем этого конкурса! Оставайся с нами Новый Год встречать.</a:t>
            </a:r>
            <a:br>
              <a:rPr lang="ru-RU" sz="2400" b="1" smtClean="0">
                <a:latin typeface="Gabriola" pitchFamily="82" charset="0"/>
              </a:rPr>
            </a:br>
            <a:endParaRPr lang="ru-RU" sz="2400" b="1" smtClean="0">
              <a:latin typeface="Gabriola" pitchFamily="82" charset="0"/>
            </a:endParaRPr>
          </a:p>
        </p:txBody>
      </p:sp>
      <p:sp>
        <p:nvSpPr>
          <p:cNvPr id="17411" name="Текст 2"/>
          <p:cNvSpPr>
            <a:spLocks noGrp="1"/>
          </p:cNvSpPr>
          <p:nvPr>
            <p:ph type="body" idx="1"/>
          </p:nvPr>
        </p:nvSpPr>
        <p:spPr>
          <a:xfrm>
            <a:off x="674688" y="3046413"/>
            <a:ext cx="7948612" cy="1641475"/>
          </a:xfrm>
        </p:spPr>
        <p:txBody>
          <a:bodyPr/>
          <a:lstStyle/>
          <a:p>
            <a:pPr indent="357188">
              <a:defRPr/>
            </a:pPr>
            <a:r>
              <a:rPr lang="ru-RU" altLang="ru-RU" b="1" dirty="0" smtClean="0">
                <a:latin typeface="Gabriola" pitchFamily="82" charset="0"/>
              </a:rPr>
              <a:t>Позвали дети Бабу Ягу, Кощея, Ивана, Василису и Змея-Горыныча не забыли. Очень весёлый праздник получился!</a:t>
            </a:r>
          </a:p>
          <a:p>
            <a:pPr indent="357188">
              <a:defRPr/>
            </a:pPr>
            <a:r>
              <a:rPr lang="ru-RU" altLang="ru-RU" b="1" dirty="0" smtClean="0">
                <a:latin typeface="Gabriola" pitchFamily="82" charset="0"/>
              </a:rPr>
              <a:t>А Колобок в 1-ом классе поселился, стал песенки-частушки напевать, все сказки добром вспоминать  да детям рассказывать.</a:t>
            </a:r>
          </a:p>
          <a:p>
            <a:pPr>
              <a:defRPr/>
            </a:pPr>
            <a:r>
              <a:rPr lang="ru-RU" altLang="ru-RU" b="1" dirty="0" smtClean="0">
                <a:latin typeface="Gabriola" pitchFamily="82" charset="0"/>
              </a:rPr>
              <a:t>	</a:t>
            </a:r>
            <a:endParaRPr lang="ru-RU" altLang="ru-RU" dirty="0" smtClean="0">
              <a:latin typeface="Gabriola" pitchFamily="82" charset="0"/>
            </a:endParaRPr>
          </a:p>
        </p:txBody>
      </p:sp>
      <p:pic>
        <p:nvPicPr>
          <p:cNvPr id="17412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338" y="1076325"/>
            <a:ext cx="1630362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27171" y="4605358"/>
            <a:ext cx="3116356" cy="1816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4" name="Прямоугольник 4"/>
          <p:cNvSpPr>
            <a:spLocks noChangeArrowheads="1"/>
          </p:cNvSpPr>
          <p:nvPr/>
        </p:nvSpPr>
        <p:spPr bwMode="auto">
          <a:xfrm>
            <a:off x="1077913" y="4951413"/>
            <a:ext cx="32067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latin typeface="Gabriola" pitchFamily="82" charset="0"/>
              </a:rPr>
              <a:t>Тут нашей сказке конец, а кто слушал ― молодец!</a:t>
            </a:r>
          </a:p>
        </p:txBody>
      </p:sp>
      <p:pic>
        <p:nvPicPr>
          <p:cNvPr id="17415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0" y="6330950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Текст 2"/>
          <p:cNvSpPr>
            <a:spLocks noGrp="1"/>
          </p:cNvSpPr>
          <p:nvPr>
            <p:ph type="body" idx="1"/>
          </p:nvPr>
        </p:nvSpPr>
        <p:spPr>
          <a:xfrm>
            <a:off x="623888" y="1365250"/>
            <a:ext cx="7886700" cy="4338638"/>
          </a:xfrm>
          <a:prstGeom prst="roundRect">
            <a:avLst>
              <a:gd name="adj" fmla="val 16667"/>
            </a:avLst>
          </a:prstGeom>
          <a:solidFill>
            <a:schemeClr val="bg1">
              <a:alpha val="79999"/>
            </a:schemeClr>
          </a:solidFill>
          <a:ln>
            <a:solidFill>
              <a:srgbClr val="C00000"/>
            </a:solidFill>
            <a:round/>
          </a:ln>
        </p:spPr>
        <p:txBody>
          <a:bodyPr/>
          <a:lstStyle/>
          <a:p>
            <a:pPr marL="457200" indent="-457200">
              <a:buFont typeface="Calibri Light" pitchFamily="34" charset="0"/>
              <a:buAutoNum type="arabicPeriod"/>
            </a:pPr>
            <a:r>
              <a:rPr lang="ru-RU" altLang="en-US" b="1" smtClean="0">
                <a:solidFill>
                  <a:srgbClr val="002060"/>
                </a:solidFill>
              </a:rPr>
              <a:t>Русская сказка не просто жива, она любима и читаема детьми и подростками 6-14 лет.</a:t>
            </a:r>
          </a:p>
          <a:p>
            <a:pPr marL="457200" indent="-457200">
              <a:buFont typeface="Calibri Light" pitchFamily="34" charset="0"/>
              <a:buAutoNum type="arabicPeriod"/>
            </a:pPr>
            <a:r>
              <a:rPr lang="ru-RU" altLang="en-US" b="1" smtClean="0">
                <a:solidFill>
                  <a:srgbClr val="002060"/>
                </a:solidFill>
              </a:rPr>
              <a:t>Многие герои русских народных сказок являются для наших сверстников носителями определенных человеческих качеств.</a:t>
            </a:r>
          </a:p>
          <a:p>
            <a:pPr marL="457200" indent="-457200">
              <a:buFont typeface="Calibri Light" pitchFamily="34" charset="0"/>
              <a:buAutoNum type="arabicPeriod"/>
            </a:pPr>
            <a:r>
              <a:rPr lang="ru-RU" altLang="en-US" b="1" smtClean="0">
                <a:solidFill>
                  <a:srgbClr val="002060"/>
                </a:solidFill>
              </a:rPr>
              <a:t>Сказка – источник жизненной мудрости.</a:t>
            </a:r>
          </a:p>
          <a:p>
            <a:pPr marL="457200" indent="-457200">
              <a:buFont typeface="Calibri Light" pitchFamily="34" charset="0"/>
              <a:buAutoNum type="arabicPeriod"/>
            </a:pPr>
            <a:r>
              <a:rPr lang="ru-RU" altLang="en-US" b="1" smtClean="0">
                <a:solidFill>
                  <a:srgbClr val="002060"/>
                </a:solidFill>
              </a:rPr>
              <a:t>Молодое поколение создает свои современные сказки на основе известных сюжетов.</a:t>
            </a:r>
          </a:p>
          <a:p>
            <a:pPr marL="457200" indent="-457200">
              <a:buFont typeface="Calibri Light" pitchFamily="34" charset="0"/>
              <a:buAutoNum type="arabicPeriod"/>
            </a:pPr>
            <a:r>
              <a:rPr lang="ru-RU" altLang="en-US" b="1" smtClean="0">
                <a:solidFill>
                  <a:srgbClr val="002060"/>
                </a:solidFill>
              </a:rPr>
              <a:t>Главными героями сегодняшних сказок являются популярные сказочные герои прошлого.</a:t>
            </a: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838200" y="289371"/>
            <a:ext cx="21662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defRPr/>
            </a:pPr>
            <a:r>
              <a:rPr lang="en-US" altLang="ru-RU" sz="4000" b="1" dirty="0" err="1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Выводы</a:t>
            </a:r>
            <a:r>
              <a:rPr lang="en-US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:</a:t>
            </a:r>
            <a:endParaRPr lang="ru-RU" altLang="ru-RU" sz="2800" b="1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290060" y="206149"/>
            <a:ext cx="7471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Что за прелесть эта сказка!..</a:t>
            </a:r>
          </a:p>
        </p:txBody>
      </p:sp>
      <p:sp>
        <p:nvSpPr>
          <p:cNvPr id="4101" name="Прямоугольник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711200" y="2365375"/>
            <a:ext cx="8059738" cy="2144713"/>
          </a:xfrm>
          <a:prstGeom prst="roundRect">
            <a:avLst/>
          </a:prstGeom>
          <a:solidFill>
            <a:schemeClr val="lt1">
              <a:alpha val="80000"/>
            </a:schemeClr>
          </a:solidFill>
          <a:ln>
            <a:headEnd/>
            <a:tailEnd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358775" algn="just" eaLnBrk="1" hangingPunct="1">
              <a:defRPr/>
            </a:pPr>
            <a:r>
              <a:rPr lang="ru-RU" sz="2000" b="1" dirty="0">
                <a:solidFill>
                  <a:srgbClr val="002060"/>
                </a:solidFill>
              </a:rPr>
              <a:t>Русская народная сказка - это сокровище народной мудрости. Её отличает глубина идей, богатство содержания, поэтичный  язык и высокая воспитательная направленность.</a:t>
            </a:r>
          </a:p>
          <a:p>
            <a:pPr indent="358775" algn="just" eaLnBrk="1" hangingPunct="1">
              <a:defRPr/>
            </a:pPr>
            <a:endParaRPr lang="en-US" sz="2000" b="1" dirty="0">
              <a:solidFill>
                <a:srgbClr val="002060"/>
              </a:solidFill>
            </a:endParaRPr>
          </a:p>
          <a:p>
            <a:pPr indent="358775" algn="just" eaLnBrk="1" hangingPunct="1">
              <a:defRPr/>
            </a:pPr>
            <a:r>
              <a:rPr lang="ru-RU" sz="2000" b="1" dirty="0">
                <a:solidFill>
                  <a:srgbClr val="002060"/>
                </a:solidFill>
              </a:rPr>
              <a:t>А какую роль играет сказка в жизни сегодняшнего школьника? Нужна ли она нам,  детям </a:t>
            </a:r>
            <a:r>
              <a:rPr lang="en-US" sz="2000" b="1" dirty="0">
                <a:solidFill>
                  <a:srgbClr val="002060"/>
                </a:solidFill>
              </a:rPr>
              <a:t>XXI</a:t>
            </a:r>
            <a:r>
              <a:rPr lang="ru-RU" sz="2000" b="1" dirty="0">
                <a:solidFill>
                  <a:srgbClr val="002060"/>
                </a:solidFill>
              </a:rPr>
              <a:t> века?</a:t>
            </a:r>
          </a:p>
        </p:txBody>
      </p:sp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4625975" y="958850"/>
            <a:ext cx="43338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002060"/>
                </a:solidFill>
                <a:latin typeface="+mn-lt"/>
              </a:rPr>
              <a:t>«Сказка - ложь, да ней намек,</a:t>
            </a:r>
          </a:p>
          <a:p>
            <a:pPr algn="r">
              <a:defRPr/>
            </a:pPr>
            <a:r>
              <a:rPr lang="ru-RU" sz="2400" b="1" i="1" dirty="0">
                <a:solidFill>
                  <a:srgbClr val="002060"/>
                </a:solidFill>
                <a:latin typeface="+mn-lt"/>
              </a:rPr>
              <a:t>Добру молодцу урок…» (А.С.Пушкин)</a:t>
            </a:r>
          </a:p>
        </p:txBody>
      </p:sp>
      <p:pic>
        <p:nvPicPr>
          <p:cNvPr id="8197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57300"/>
            <a:ext cx="8378825" cy="461010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b="1" dirty="0">
                <a:solidFill>
                  <a:srgbClr val="002060"/>
                </a:solidFill>
              </a:rPr>
              <a:t>Изучить роль русской народной сказки в жизни школьника (от 6 до 14 лет)</a:t>
            </a:r>
          </a:p>
          <a:p>
            <a:pPr>
              <a:defRPr/>
            </a:pPr>
            <a:endParaRPr lang="ru-RU" dirty="0">
              <a:solidFill>
                <a:srgbClr val="002060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>
                <a:solidFill>
                  <a:srgbClr val="002060"/>
                </a:solidFill>
              </a:rPr>
              <a:t>Опросить учащихся школы при Посольстве РФ в РФГ, респондентов различных стран мира (Интернет-опрос)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>
                <a:solidFill>
                  <a:srgbClr val="002060"/>
                </a:solidFill>
              </a:rPr>
              <a:t>Сопоставить ответы и составить графики заинтересованности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>
                <a:solidFill>
                  <a:srgbClr val="002060"/>
                </a:solidFill>
              </a:rPr>
              <a:t>Привлечь внимание обучающихся к русской народной сказке</a:t>
            </a:r>
          </a:p>
        </p:txBody>
      </p:sp>
      <p:sp>
        <p:nvSpPr>
          <p:cNvPr id="9219" name="TextBox 10"/>
          <p:cNvSpPr txBox="1">
            <a:spLocks noChangeArrowheads="1"/>
          </p:cNvSpPr>
          <p:nvPr/>
        </p:nvSpPr>
        <p:spPr bwMode="auto">
          <a:xfrm>
            <a:off x="839561" y="290513"/>
            <a:ext cx="7486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Цел</a:t>
            </a:r>
            <a:r>
              <a:rPr lang="en-US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ь</a:t>
            </a:r>
            <a:r>
              <a:rPr lang="ru-RU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 и задачи исследования</a:t>
            </a:r>
          </a:p>
        </p:txBody>
      </p:sp>
      <p:pic>
        <p:nvPicPr>
          <p:cNvPr id="9220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Рисунок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588" y="901700"/>
            <a:ext cx="8402637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31963" y="2965450"/>
            <a:ext cx="2317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2600" y="2071688"/>
            <a:ext cx="2317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38913" y="2476500"/>
            <a:ext cx="23336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4888" y="2943225"/>
            <a:ext cx="233362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8813" y="1512888"/>
            <a:ext cx="23177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5500" y="2287588"/>
            <a:ext cx="23177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43788" y="2405063"/>
            <a:ext cx="233362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9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7050" y="1860550"/>
            <a:ext cx="23336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0063" y="2155825"/>
            <a:ext cx="231775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2488" y="2003425"/>
            <a:ext cx="233362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Chart 18"/>
          <p:cNvGraphicFramePr>
            <a:graphicFrameLocks/>
          </p:cNvGraphicFramePr>
          <p:nvPr/>
        </p:nvGraphicFramePr>
        <p:xfrm>
          <a:off x="385763" y="1944688"/>
          <a:ext cx="8399462" cy="4122737"/>
        </p:xfrm>
        <a:graphic>
          <a:graphicData uri="http://schemas.openxmlformats.org/presentationml/2006/ole">
            <p:oleObj spid="_x0000_s1026" name="Диаграмма" r:id="rId8" imgW="8820090" imgH="4686300" progId="Excel.Chart.8">
              <p:embed/>
            </p:oleObj>
          </a:graphicData>
        </a:graphic>
      </p:graphicFrame>
      <p:sp>
        <p:nvSpPr>
          <p:cNvPr id="15" name="TextBox 1">
            <a:extLst>
              <a:ext uri="{FF2B5EF4-FFF2-40B4-BE49-F238E27FC236}"/>
            </a:extLst>
          </p:cNvPr>
          <p:cNvSpPr txBox="1"/>
          <p:nvPr/>
        </p:nvSpPr>
        <p:spPr>
          <a:xfrm>
            <a:off x="5551488" y="4300538"/>
            <a:ext cx="3005137" cy="75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130 мальчиков и девочек</a:t>
            </a:r>
            <a:r>
              <a:rPr lang="de-DE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из 10 стан мира приняли участие в опросе</a:t>
            </a:r>
          </a:p>
          <a:p>
            <a:pPr algn="ctr">
              <a:defRPr/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39" name="TextBox 15"/>
          <p:cNvSpPr txBox="1">
            <a:spLocks noChangeArrowheads="1"/>
          </p:cNvSpPr>
          <p:nvPr/>
        </p:nvSpPr>
        <p:spPr bwMode="auto">
          <a:xfrm>
            <a:off x="2060825" y="161472"/>
            <a:ext cx="5187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География опроса</a:t>
            </a:r>
          </a:p>
        </p:txBody>
      </p:sp>
      <p:pic>
        <p:nvPicPr>
          <p:cNvPr id="1040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Chart 13"/>
          <p:cNvGraphicFramePr>
            <a:graphicFrameLocks/>
          </p:cNvGraphicFramePr>
          <p:nvPr/>
        </p:nvGraphicFramePr>
        <p:xfrm>
          <a:off x="2752725" y="2008188"/>
          <a:ext cx="3927475" cy="4044950"/>
        </p:xfrm>
        <a:graphic>
          <a:graphicData uri="http://schemas.openxmlformats.org/presentationml/2006/ole">
            <p:oleObj spid="_x0000_s2050" name="Диаграмма" r:id="rId3" imgW="3924180" imgH="4057650" progId="Excel.Chart.8">
              <p:embed/>
            </p:oleObj>
          </a:graphicData>
        </a:graphic>
      </p:graphicFrame>
      <p:pic>
        <p:nvPicPr>
          <p:cNvPr id="2051" name="Picture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113" y="1868488"/>
            <a:ext cx="19145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58038" y="4189413"/>
            <a:ext cx="1533525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113" y="4735513"/>
            <a:ext cx="2397125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94563" y="1857375"/>
            <a:ext cx="1546225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TextBox 5"/>
          <p:cNvSpPr txBox="1">
            <a:spLocks noChangeArrowheads="1"/>
          </p:cNvSpPr>
          <p:nvPr/>
        </p:nvSpPr>
        <p:spPr bwMode="auto">
          <a:xfrm>
            <a:off x="417513" y="1209675"/>
            <a:ext cx="160178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8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девочки</a:t>
            </a:r>
          </a:p>
        </p:txBody>
      </p:sp>
      <p:sp>
        <p:nvSpPr>
          <p:cNvPr id="2056" name="TextBox 6"/>
          <p:cNvSpPr txBox="1">
            <a:spLocks noChangeArrowheads="1"/>
          </p:cNvSpPr>
          <p:nvPr/>
        </p:nvSpPr>
        <p:spPr bwMode="auto">
          <a:xfrm flipH="1">
            <a:off x="7323138" y="1252538"/>
            <a:ext cx="1820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8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мальчики</a:t>
            </a:r>
          </a:p>
        </p:txBody>
      </p:sp>
      <p:sp>
        <p:nvSpPr>
          <p:cNvPr id="2057" name="TextBox 8"/>
          <p:cNvSpPr txBox="1">
            <a:spLocks noChangeArrowheads="1"/>
          </p:cNvSpPr>
          <p:nvPr/>
        </p:nvSpPr>
        <p:spPr bwMode="auto">
          <a:xfrm>
            <a:off x="2784475" y="4911725"/>
            <a:ext cx="38623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36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10-12</a:t>
            </a:r>
            <a:r>
              <a:rPr lang="en-US" altLang="ru-RU" sz="36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ru-RU" altLang="ru-RU" sz="36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лет</a:t>
            </a:r>
          </a:p>
        </p:txBody>
      </p:sp>
      <p:sp>
        <p:nvSpPr>
          <p:cNvPr id="2058" name="TextBox 10"/>
          <p:cNvSpPr txBox="1">
            <a:spLocks noChangeArrowheads="1"/>
          </p:cNvSpPr>
          <p:nvPr/>
        </p:nvSpPr>
        <p:spPr bwMode="auto">
          <a:xfrm>
            <a:off x="1131888" y="134938"/>
            <a:ext cx="63230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Состав опрошенных</a:t>
            </a:r>
          </a:p>
        </p:txBody>
      </p:sp>
      <p:sp>
        <p:nvSpPr>
          <p:cNvPr id="2059" name="Прямоугольник 1"/>
          <p:cNvSpPr>
            <a:spLocks noChangeArrowheads="1"/>
          </p:cNvSpPr>
          <p:nvPr/>
        </p:nvSpPr>
        <p:spPr bwMode="auto">
          <a:xfrm>
            <a:off x="3078163" y="2452688"/>
            <a:ext cx="32829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36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6-9</a:t>
            </a:r>
            <a:r>
              <a:rPr lang="en-US" altLang="ru-RU" sz="36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ru-RU" altLang="ru-RU" sz="36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лет</a:t>
            </a:r>
          </a:p>
        </p:txBody>
      </p:sp>
      <p:pic>
        <p:nvPicPr>
          <p:cNvPr id="2060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9144000" cy="500063"/>
          </a:xfrm>
        </p:spPr>
        <p:txBody>
          <a:bodyPr/>
          <a:lstStyle/>
          <a:p>
            <a:pPr algn="ctr"/>
            <a:r>
              <a:rPr lang="ru-RU" sz="2000" b="1" smtClean="0">
                <a:solidFill>
                  <a:srgbClr val="C00000"/>
                </a:solidFill>
              </a:rPr>
              <a:t> (какие группы опрошенных ребят больше читают русские народные сказки)</a:t>
            </a:r>
          </a:p>
        </p:txBody>
      </p:sp>
      <p:pic>
        <p:nvPicPr>
          <p:cNvPr id="3076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6625" y="1270000"/>
            <a:ext cx="19145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1963" y="1212850"/>
            <a:ext cx="18002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1150" y="1566863"/>
            <a:ext cx="1076325" cy="2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5925" y="2393950"/>
            <a:ext cx="2078038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Chart 12"/>
          <p:cNvGraphicFramePr>
            <a:graphicFrameLocks/>
          </p:cNvGraphicFramePr>
          <p:nvPr/>
        </p:nvGraphicFramePr>
        <p:xfrm>
          <a:off x="0" y="2917825"/>
          <a:ext cx="9144000" cy="3940175"/>
        </p:xfrm>
        <a:graphic>
          <a:graphicData uri="http://schemas.openxmlformats.org/presentationml/2006/ole">
            <p:oleObj spid="_x0000_s3074" name="Диаграмма" r:id="rId7" imgW="9144090" imgH="3943350" progId="Excel.Chart.8">
              <p:embed/>
            </p:oleObj>
          </a:graphicData>
        </a:graphic>
      </p:graphicFrame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1909303" y="74384"/>
            <a:ext cx="5187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ru-RU" sz="4000" b="1" dirty="0" err="1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Рейтинг</a:t>
            </a:r>
            <a:endParaRPr lang="ru-RU" altLang="ru-RU" sz="4000" b="1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081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ъект 2"/>
          <p:cNvSpPr>
            <a:spLocks noGrp="1"/>
          </p:cNvSpPr>
          <p:nvPr>
            <p:ph idx="1"/>
          </p:nvPr>
        </p:nvSpPr>
        <p:spPr>
          <a:xfrm>
            <a:off x="620713" y="1558925"/>
            <a:ext cx="7947025" cy="1150938"/>
          </a:xfrm>
          <a:prstGeom prst="roundRect">
            <a:avLst>
              <a:gd name="adj" fmla="val 16667"/>
            </a:avLst>
          </a:prstGeom>
          <a:solidFill>
            <a:schemeClr val="bg1">
              <a:alpha val="79999"/>
            </a:schemeClr>
          </a:solidFill>
          <a:ln>
            <a:solidFill>
              <a:srgbClr val="C00000"/>
            </a:solidFill>
            <a:round/>
          </a:ln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2400" smtClean="0"/>
              <a:t>   </a:t>
            </a:r>
            <a:r>
              <a:rPr lang="ru-RU" altLang="ru-RU" sz="2400" b="1" smtClean="0">
                <a:solidFill>
                  <a:srgbClr val="002060"/>
                </a:solidFill>
              </a:rPr>
              <a:t>1) Назовите свою любимую русскую народную сказку.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2400" b="1" smtClean="0">
                <a:solidFill>
                  <a:srgbClr val="002060"/>
                </a:solidFill>
              </a:rPr>
              <a:t>   2) Назовите вашего любимого сказочного героя.</a:t>
            </a:r>
          </a:p>
          <a:p>
            <a:pPr marL="0" indent="0" eaLnBrk="1" hangingPunct="1">
              <a:buFont typeface="Arial" charset="0"/>
              <a:buNone/>
            </a:pPr>
            <a:endParaRPr lang="ru-RU" altLang="ru-RU" sz="2400" b="1" i="1" smtClean="0">
              <a:solidFill>
                <a:srgbClr val="00B050"/>
              </a:solidFill>
            </a:endParaRPr>
          </a:p>
        </p:txBody>
      </p:sp>
      <p:pic>
        <p:nvPicPr>
          <p:cNvPr id="10243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5838" y="3211513"/>
            <a:ext cx="3556000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70114" y="101600"/>
            <a:ext cx="855617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Calibri"/>
                <a:ea typeface="+mj-ea"/>
                <a:cs typeface="+mj-cs"/>
              </a:rPr>
              <a:t>Мы задавали  два вопроса разновозрастным школьникам, проживающим в 10 различных странах мира, и являющимся носителями русского языка:</a:t>
            </a:r>
            <a:endParaRPr lang="ru-RU" altLang="ru-RU" b="1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245" name="Рисунок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6038" y="3168650"/>
            <a:ext cx="227171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39775" y="5638800"/>
            <a:ext cx="7664450" cy="58737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098" name="Объект 7"/>
          <p:cNvGraphicFramePr>
            <a:graphicFrameLocks noGrp="1"/>
          </p:cNvGraphicFramePr>
          <p:nvPr>
            <p:ph idx="1"/>
          </p:nvPr>
        </p:nvGraphicFramePr>
        <p:xfrm>
          <a:off x="293688" y="1768475"/>
          <a:ext cx="8393112" cy="4583113"/>
        </p:xfrm>
        <a:graphic>
          <a:graphicData uri="http://schemas.openxmlformats.org/presentationml/2006/ole">
            <p:oleObj spid="_x0000_s4098" name="Диаграмма" r:id="rId3" imgW="8953470" imgH="4591140" progId="Excel.Chart.8">
              <p:embed/>
            </p:oleObj>
          </a:graphicData>
        </a:graphic>
      </p:graphicFrame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338941" y="-4544"/>
            <a:ext cx="773973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>
              <a:defRPr/>
            </a:pPr>
            <a:r>
              <a:rPr lang="ru-RU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Любимая русская</a:t>
            </a:r>
            <a:r>
              <a:rPr lang="en-US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ru-RU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народная сказка</a:t>
            </a:r>
          </a:p>
          <a:p>
            <a:pPr algn="ctr">
              <a:defRPr/>
            </a:pPr>
            <a:r>
              <a:rPr lang="ru-RU" altLang="ru-RU" sz="28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(результаты опроса)</a:t>
            </a:r>
          </a:p>
        </p:txBody>
      </p:sp>
      <p:pic>
        <p:nvPicPr>
          <p:cNvPr id="4101" name="Рисунок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6775" y="711200"/>
            <a:ext cx="13604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4325" y="1492250"/>
            <a:ext cx="13906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Рисунок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3E7"/>
              </a:clrFrom>
              <a:clrTo>
                <a:srgbClr val="FFF3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2954338"/>
            <a:ext cx="860425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Рисунок 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13313" y="1584325"/>
            <a:ext cx="738187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19113" y="6013450"/>
            <a:ext cx="7912100" cy="42386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5122" name="Chart 13"/>
          <p:cNvGraphicFramePr>
            <a:graphicFrameLocks/>
          </p:cNvGraphicFramePr>
          <p:nvPr/>
        </p:nvGraphicFramePr>
        <p:xfrm>
          <a:off x="66675" y="1303338"/>
          <a:ext cx="8361363" cy="5307012"/>
        </p:xfrm>
        <a:graphic>
          <a:graphicData uri="http://schemas.openxmlformats.org/presentationml/2006/ole">
            <p:oleObj spid="_x0000_s5122" name="Диаграмма" r:id="rId3" imgW="8829810" imgH="5629275" progId="Excel.Chart.8">
              <p:embed/>
            </p:oleObj>
          </a:graphicData>
        </a:graphic>
      </p:graphicFrame>
      <p:pic>
        <p:nvPicPr>
          <p:cNvPr id="5124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9025" y="2706688"/>
            <a:ext cx="6762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1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6925" y="3328988"/>
            <a:ext cx="731838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24500" y="3298825"/>
            <a:ext cx="609600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16800" y="4159250"/>
            <a:ext cx="874713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6363" y="3832225"/>
            <a:ext cx="865187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3200406" y="39001"/>
            <a:ext cx="5900057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>
              <a:defRPr/>
            </a:pPr>
            <a:r>
              <a:rPr lang="ru-RU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Любимый герой русской </a:t>
            </a:r>
            <a:endParaRPr lang="en-US" altLang="ru-RU" sz="4000" b="1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altLang="ru-RU" sz="40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народной сказки</a:t>
            </a:r>
            <a:endParaRPr lang="en-US" altLang="ru-RU" sz="4000" b="1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altLang="ru-RU" sz="28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(результаты опроса)</a:t>
            </a:r>
          </a:p>
          <a:p>
            <a:pPr algn="ctr">
              <a:defRPr/>
            </a:pPr>
            <a:endParaRPr lang="en-US" altLang="ru-RU" sz="4000" b="1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  <a:p>
            <a:pPr algn="ctr">
              <a:defRPr/>
            </a:pPr>
            <a:endParaRPr lang="ru-RU" altLang="ru-RU" sz="4000" b="1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5130" name="Рисунок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9850" y="982663"/>
            <a:ext cx="709613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Рисунок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5625" y="927100"/>
            <a:ext cx="10223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Рисунок 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39888" y="311150"/>
            <a:ext cx="652462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9" descr="C:\Users\ЕГЭ\Downloads\arrow-1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39163" y="6265863"/>
            <a:ext cx="6540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865</TotalTime>
  <Words>789</Words>
  <Application>Microsoft Office PowerPoint</Application>
  <PresentationFormat>Экран (4:3)</PresentationFormat>
  <Paragraphs>81</Paragraphs>
  <Slides>17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Calibri</vt:lpstr>
      <vt:lpstr>Arial</vt:lpstr>
      <vt:lpstr>Calibri Light</vt:lpstr>
      <vt:lpstr>Gabriola</vt:lpstr>
      <vt:lpstr>Тема Office</vt:lpstr>
      <vt:lpstr>Диаграмма Microsoft Office Excel</vt:lpstr>
      <vt:lpstr>Слайд 1</vt:lpstr>
      <vt:lpstr>Слайд 2</vt:lpstr>
      <vt:lpstr>Слайд 3</vt:lpstr>
      <vt:lpstr>Слайд 4</vt:lpstr>
      <vt:lpstr>Слайд 5</vt:lpstr>
      <vt:lpstr> (какие группы опрошенных ребят больше читают русские народные сказки)</vt:lpstr>
      <vt:lpstr>Слайд 7</vt:lpstr>
      <vt:lpstr>Слайд 8</vt:lpstr>
      <vt:lpstr>Слайд 9</vt:lpstr>
      <vt:lpstr>Слайд 10</vt:lpstr>
      <vt:lpstr>Не за горами, не за тёмными лесами и глубокими морями, а в большом городе Берлине в четырехэтажном доме жил  старик  - Кощей  Бессмертный со своей старухой - Бабой Ягой, да с питомцем - Змеем Горынычем.  На одной с ними лестничной площадке жили молодожёны: Василиса Прекрасная  и Иван-царевич. </vt:lpstr>
      <vt:lpstr>Приближался Новый год.  В городе объявили конкурс пряников и выпечки к ёлке.</vt:lpstr>
      <vt:lpstr>Слайд 13</vt:lpstr>
      <vt:lpstr>- Дзынь, куда Колобок бежишь по велосипедной дорожке? Я тебя раздавлю, – зазвонил велосипед.   -  Ах, прости! –  отвечает Колобок. -  Меня для ёлки испекли. Да все перессорились. Вот я и убежал  от Бабы Яги с Кощеем да от Ивана с Василисой. Не можешь ты меня к жюри отвести?   -  Нет, я  на кулинарные конкурсы не ходок, – прозвенел велосипед и дальше покатил. </vt:lpstr>
      <vt:lpstr>Вскочил Колобок на тротуар, а тут его… полицейский ждёт. Хотел было наш герой к нему за помощью обратиться, да увидел, что тот уже штраф выписывает, испугался. Дальше покатился…        Остановился отдышаться и видит: перед ним двери резные, а из них женщина красивая выходит. Вот колобок и думает: «Тут конкурс проходит, наверное...», -  и прошмыгнул в здание. </vt:lpstr>
      <vt:lpstr>- Ты кто? - Я Колобок, меня для ёлки испекли. Да все перессорились. Вот я и убежал и от Бабы Яги ,и от Кощея, и от Ивана, и от Василисы. Отведите меня к жюри. - Какой замечательный костюм! Вылитый Колобок! – воскликнул председатель жюри карнавальных костюмов. - Объявляю тебя победителем этого конкурса! Оставайся с нами Новый Год встречать.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Инна</dc:creator>
  <cp:lastModifiedBy>ЕГЭ</cp:lastModifiedBy>
  <cp:revision>106</cp:revision>
  <dcterms:created xsi:type="dcterms:W3CDTF">2015-02-19T20:52:53Z</dcterms:created>
  <dcterms:modified xsi:type="dcterms:W3CDTF">2018-02-28T10:35:51Z</dcterms:modified>
</cp:coreProperties>
</file>