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57" r:id="rId3"/>
    <p:sldId id="260" r:id="rId4"/>
    <p:sldId id="258" r:id="rId5"/>
    <p:sldId id="259" r:id="rId6"/>
    <p:sldId id="264" r:id="rId7"/>
    <p:sldId id="269" r:id="rId8"/>
    <p:sldId id="267" r:id="rId9"/>
    <p:sldId id="268" r:id="rId10"/>
    <p:sldId id="270" r:id="rId11"/>
    <p:sldId id="272" r:id="rId12"/>
    <p:sldId id="273" r:id="rId13"/>
    <p:sldId id="274" r:id="rId14"/>
    <p:sldId id="275" r:id="rId15"/>
    <p:sldId id="276" r:id="rId1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99FF"/>
    <a:srgbClr val="FFCC66"/>
    <a:srgbClr val="0D0F0E"/>
    <a:srgbClr val="663300"/>
    <a:srgbClr val="35682E"/>
    <a:srgbClr val="FF66FF"/>
    <a:srgbClr val="9E3434"/>
    <a:srgbClr val="F8CBAD"/>
    <a:srgbClr val="C44C4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4" autoAdjust="0"/>
    <p:restoredTop sz="94660"/>
  </p:normalViewPr>
  <p:slideViewPr>
    <p:cSldViewPr snapToGrid="0">
      <p:cViewPr>
        <p:scale>
          <a:sx n="66" d="100"/>
          <a:sy n="66" d="100"/>
        </p:scale>
        <p:origin x="-1002" y="-57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76206-EE0E-4CF0-B465-06A868BF55CB}" type="datetimeFigureOut">
              <a:rPr lang="de-DE" smtClean="0"/>
              <a:pPr/>
              <a:t>28.02.2017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A30C8-7850-47AF-A5A3-ACB0636A5F4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2697326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76206-EE0E-4CF0-B465-06A868BF55CB}" type="datetimeFigureOut">
              <a:rPr lang="de-DE" smtClean="0"/>
              <a:pPr/>
              <a:t>28.02.2017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A30C8-7850-47AF-A5A3-ACB0636A5F4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1738755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76206-EE0E-4CF0-B465-06A868BF55CB}" type="datetimeFigureOut">
              <a:rPr lang="de-DE" smtClean="0"/>
              <a:pPr/>
              <a:t>28.02.2017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A30C8-7850-47AF-A5A3-ACB0636A5F4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1862844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76206-EE0E-4CF0-B465-06A868BF55CB}" type="datetimeFigureOut">
              <a:rPr lang="de-DE" smtClean="0"/>
              <a:pPr/>
              <a:t>28.02.2017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A30C8-7850-47AF-A5A3-ACB0636A5F4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1065856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76206-EE0E-4CF0-B465-06A868BF55CB}" type="datetimeFigureOut">
              <a:rPr lang="de-DE" smtClean="0"/>
              <a:pPr/>
              <a:t>28.02.2017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A30C8-7850-47AF-A5A3-ACB0636A5F4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1580512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76206-EE0E-4CF0-B465-06A868BF55CB}" type="datetimeFigureOut">
              <a:rPr lang="de-DE" smtClean="0"/>
              <a:pPr/>
              <a:t>28.02.2017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A30C8-7850-47AF-A5A3-ACB0636A5F4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226238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76206-EE0E-4CF0-B465-06A868BF55CB}" type="datetimeFigureOut">
              <a:rPr lang="de-DE" smtClean="0"/>
              <a:pPr/>
              <a:t>28.02.2017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A30C8-7850-47AF-A5A3-ACB0636A5F4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2453718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76206-EE0E-4CF0-B465-06A868BF55CB}" type="datetimeFigureOut">
              <a:rPr lang="de-DE" smtClean="0"/>
              <a:pPr/>
              <a:t>28.02.2017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A30C8-7850-47AF-A5A3-ACB0636A5F4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485945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76206-EE0E-4CF0-B465-06A868BF55CB}" type="datetimeFigureOut">
              <a:rPr lang="de-DE" smtClean="0"/>
              <a:pPr/>
              <a:t>28.02.2017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A30C8-7850-47AF-A5A3-ACB0636A5F4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2224461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76206-EE0E-4CF0-B465-06A868BF55CB}" type="datetimeFigureOut">
              <a:rPr lang="de-DE" smtClean="0"/>
              <a:pPr/>
              <a:t>28.02.2017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A30C8-7850-47AF-A5A3-ACB0636A5F4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1609535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76206-EE0E-4CF0-B465-06A868BF55CB}" type="datetimeFigureOut">
              <a:rPr lang="de-DE" smtClean="0"/>
              <a:pPr/>
              <a:t>28.02.2017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A30C8-7850-47AF-A5A3-ACB0636A5F4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896458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E76206-EE0E-4CF0-B465-06A868BF55CB}" type="datetimeFigureOut">
              <a:rPr lang="de-DE" smtClean="0"/>
              <a:pPr/>
              <a:t>28.02.2017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6A30C8-7850-47AF-A5A3-ACB0636A5F4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801427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7.png"/><Relationship Id="rId4" Type="http://schemas.microsoft.com/office/2007/relationships/media" Target="../media/media6.mp3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5.jpeg"/><Relationship Id="rId7" Type="http://schemas.microsoft.com/office/2007/relationships/media" Target="../media/media7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7.png"/><Relationship Id="rId4" Type="http://schemas.microsoft.com/office/2007/relationships/media" Target="../media/media8.mp3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7.jpeg"/><Relationship Id="rId7" Type="http://schemas.microsoft.com/office/2007/relationships/media" Target="../media/media9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8.xml"/><Relationship Id="rId1" Type="http://schemas.openxmlformats.org/officeDocument/2006/relationships/video" Target="NULL" TargetMode="External"/><Relationship Id="rId6" Type="http://schemas.microsoft.com/office/2007/relationships/media" Target="../media/media10.mp3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7.png"/><Relationship Id="rId4" Type="http://schemas.microsoft.com/office/2007/relationships/media" Target="../media/media1.mp3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.jpeg"/><Relationship Id="rId7" Type="http://schemas.microsoft.com/office/2007/relationships/media" Target="../media/media2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7" Type="http://schemas.microsoft.com/office/2007/relationships/media" Target="../media/media4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7.png"/><Relationship Id="rId5" Type="http://schemas.microsoft.com/office/2007/relationships/media" Target="../media/media3.mp3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2.jpeg"/><Relationship Id="rId7" Type="http://schemas.microsoft.com/office/2007/relationships/media" Target="../media/media5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CFF"/>
            </a:gs>
            <a:gs pos="64999">
              <a:schemeClr val="bg1"/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51544" y="507998"/>
            <a:ext cx="10958284" cy="710419"/>
          </a:xfrm>
        </p:spPr>
        <p:txBody>
          <a:bodyPr>
            <a:normAutofit fontScale="90000"/>
          </a:bodyPr>
          <a:lstStyle/>
          <a:p>
            <a:r>
              <a:rPr lang="de-DE" sz="4000" dirty="0">
                <a:latin typeface="Georgia" panose="02040502050405020303" pitchFamily="18" charset="0"/>
              </a:rPr>
              <a:t/>
            </a:r>
            <a:br>
              <a:rPr lang="de-DE" sz="4000" dirty="0">
                <a:latin typeface="Georgia" panose="02040502050405020303" pitchFamily="18" charset="0"/>
              </a:rPr>
            </a:br>
            <a:r>
              <a:rPr lang="de-DE" sz="4000" dirty="0">
                <a:latin typeface="Georgia" panose="02040502050405020303" pitchFamily="18" charset="0"/>
              </a:rPr>
              <a:t/>
            </a:r>
            <a:br>
              <a:rPr lang="de-DE" sz="4000" dirty="0">
                <a:latin typeface="Georgia" panose="02040502050405020303" pitchFamily="18" charset="0"/>
              </a:rPr>
            </a:br>
            <a:r>
              <a:rPr lang="de-DE" sz="4000" dirty="0">
                <a:latin typeface="Georgia" panose="02040502050405020303" pitchFamily="18" charset="0"/>
              </a:rPr>
              <a:t/>
            </a:r>
            <a:br>
              <a:rPr lang="de-DE" sz="4000" dirty="0">
                <a:latin typeface="Georgia" panose="02040502050405020303" pitchFamily="18" charset="0"/>
              </a:rPr>
            </a:br>
            <a:r>
              <a:rPr lang="de-DE" sz="4000" dirty="0">
                <a:latin typeface="Georgia" panose="02040502050405020303" pitchFamily="18" charset="0"/>
              </a:rPr>
              <a:t/>
            </a:r>
            <a:br>
              <a:rPr lang="de-DE" sz="4000" dirty="0">
                <a:latin typeface="Georgia" panose="02040502050405020303" pitchFamily="18" charset="0"/>
              </a:rPr>
            </a:br>
            <a:r>
              <a:rPr lang="de-DE" sz="4000" dirty="0">
                <a:latin typeface="Georgia" panose="02040502050405020303" pitchFamily="18" charset="0"/>
              </a:rPr>
              <a:t/>
            </a:r>
            <a:br>
              <a:rPr lang="de-DE" sz="4000" dirty="0">
                <a:latin typeface="Georgia" panose="02040502050405020303" pitchFamily="18" charset="0"/>
              </a:rPr>
            </a:br>
            <a:r>
              <a:rPr lang="de-DE" sz="4000" dirty="0">
                <a:latin typeface="Georgia" panose="02040502050405020303" pitchFamily="18" charset="0"/>
              </a:rPr>
              <a:t/>
            </a:r>
            <a:br>
              <a:rPr lang="de-DE" sz="4000" dirty="0">
                <a:latin typeface="Georgia" panose="02040502050405020303" pitchFamily="18" charset="0"/>
              </a:rPr>
            </a:b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«Позвольте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реплику в многоголосном разговоре»</a:t>
            </a:r>
            <a:endParaRPr lang="de-DE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ЕГЭ\Desktop\Безимени-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4458" y="1391332"/>
            <a:ext cx="5965629" cy="5219925"/>
          </a:xfrm>
          <a:prstGeom prst="rect">
            <a:avLst/>
          </a:prstGeom>
          <a:noFill/>
        </p:spPr>
      </p:pic>
      <p:sp>
        <p:nvSpPr>
          <p:cNvPr id="9" name="Titel 1"/>
          <p:cNvSpPr txBox="1">
            <a:spLocks/>
          </p:cNvSpPr>
          <p:nvPr/>
        </p:nvSpPr>
        <p:spPr>
          <a:xfrm>
            <a:off x="4513943" y="1654626"/>
            <a:ext cx="3207657" cy="71041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/>
            </a:r>
            <a:br>
              <a:rPr kumimoji="0" lang="de-DE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</a:br>
            <a:r>
              <a:rPr kumimoji="0" lang="de-DE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/>
            </a:r>
            <a:br>
              <a:rPr kumimoji="0" lang="de-DE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</a:br>
            <a:r>
              <a:rPr kumimoji="0" lang="de-DE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/>
            </a:r>
            <a:br>
              <a:rPr kumimoji="0" lang="de-DE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</a:br>
            <a:r>
              <a:rPr kumimoji="0" lang="de-DE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/>
            </a:r>
            <a:br>
              <a:rPr kumimoji="0" lang="de-DE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</a:br>
            <a:r>
              <a:rPr kumimoji="0" lang="de-DE" sz="5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/>
            </a:r>
            <a:br>
              <a:rPr kumimoji="0" lang="de-DE" sz="5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</a:br>
            <a:r>
              <a:rPr kumimoji="0" lang="de-DE" sz="5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  <a:t/>
            </a:r>
            <a:br>
              <a:rPr kumimoji="0" lang="de-DE" sz="5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+mj-ea"/>
                <a:cs typeface="+mj-cs"/>
              </a:rPr>
            </a:br>
            <a:r>
              <a:rPr kumimoji="0" lang="ru-RU" sz="5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«Позвольте реплику в многоголосном разговоре»</a:t>
            </a:r>
            <a:endParaRPr kumimoji="0" lang="de-DE" sz="5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446705"/>
      </p:ext>
    </p:extLst>
  </p:cSld>
  <p:clrMapOvr>
    <a:masterClrMapping/>
  </p:clrMapOvr>
  <p:transition spd="slow" advClick="0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50371" y="622678"/>
            <a:ext cx="556369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latin typeface="Georgia" pitchFamily="18" charset="0"/>
              </a:rPr>
              <a:t>Произнесите про себя слово 'карусель'. Какое оно на вкус? Неправда ли, оно приторно-сладкое, как сахарная вата. Оно навевает воспоминания о детстве</a:t>
            </a:r>
            <a:r>
              <a:rPr lang="de-DE" i="1" dirty="0">
                <a:latin typeface="Georgia" pitchFamily="18" charset="0"/>
              </a:rPr>
              <a:t> </a:t>
            </a:r>
            <a:r>
              <a:rPr lang="ru-RU" i="1" dirty="0">
                <a:latin typeface="Georgia" pitchFamily="18" charset="0"/>
              </a:rPr>
              <a:t>-</a:t>
            </a:r>
            <a:r>
              <a:rPr lang="de-DE" i="1" dirty="0">
                <a:latin typeface="Georgia" pitchFamily="18" charset="0"/>
              </a:rPr>
              <a:t> </a:t>
            </a:r>
            <a:r>
              <a:rPr lang="ru-RU" i="1" dirty="0">
                <a:latin typeface="Georgia" pitchFamily="18" charset="0"/>
              </a:rPr>
              <a:t>безмятежной и счастливой поре. Вечером, под Новый год, отправляясь на рождественский рынок, ждёшь того момента, когда, забравшись в удобное сиденье и держа в руках яблоко в карамели, ты взмываешь вверх, запрокинув голову и ловя невесомые снежинки. Под тобой проносятся маленькие рыночные домики, обвешанные светящимися гирляндами, от изобилия цветов которых начинает рябить в глазах. Доносится запах корицы и пунша, создающий праздничную атмосферу. Вдалеке виднеется верхушка рождественской ёлки, украшенной тысячью ярких игрушек и пряников. Слышится звонкий детский смех и новогодние песни. Ты забываешь обо всём и кружишься на 'ромашке‘ ,окунаясь в праздник с головой.</a:t>
            </a:r>
            <a:endParaRPr lang="de-DE" i="1" dirty="0">
              <a:latin typeface="Georgia" pitchFamily="18" charset="0"/>
            </a:endParaRPr>
          </a:p>
        </p:txBody>
      </p:sp>
      <p:pic>
        <p:nvPicPr>
          <p:cNvPr id="3" name="05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11403106" y="18377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750" advClick="0" advTm="5000">
        <p15:prstTrans prst="prestig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6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17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17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7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567" y="797878"/>
            <a:ext cx="6108866" cy="5262245"/>
          </a:xfrm>
          <a:prstGeom prst="rect">
            <a:avLst/>
          </a:prstGeom>
          <a:effectLst/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774646" y="1252211"/>
            <a:ext cx="4555896" cy="445982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i="1" dirty="0">
                <a:latin typeface="Georgia" panose="02040502050405020303" pitchFamily="18" charset="0"/>
              </a:rPr>
              <a:t>Плед шерстяной траву покрывает,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i="1" dirty="0">
                <a:latin typeface="Georgia" panose="02040502050405020303" pitchFamily="18" charset="0"/>
              </a:rPr>
              <a:t>Деревья со всех сторон окружают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i="1" dirty="0">
                <a:latin typeface="Georgia" panose="02040502050405020303" pitchFamily="18" charset="0"/>
              </a:rPr>
              <a:t>В ярких нарядах своих.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i="1" dirty="0">
                <a:latin typeface="Georgia" panose="02040502050405020303" pitchFamily="18" charset="0"/>
              </a:rPr>
              <a:t>Термос горячий рядом со мной,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i="1" dirty="0">
                <a:latin typeface="Georgia" panose="02040502050405020303" pitchFamily="18" charset="0"/>
              </a:rPr>
              <a:t>Кожу щекочет утренний зной.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i="1" dirty="0">
                <a:latin typeface="Georgia" panose="02040502050405020303" pitchFamily="18" charset="0"/>
              </a:rPr>
              <a:t>Дятел на липе притих.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i="1" dirty="0">
                <a:latin typeface="Georgia" panose="02040502050405020303" pitchFamily="18" charset="0"/>
              </a:rPr>
              <a:t>Сказка кругом.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i="1" dirty="0">
                <a:latin typeface="Georgia" panose="02040502050405020303" pitchFamily="18" charset="0"/>
              </a:rPr>
              <a:t>И её персонажи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i="1" dirty="0">
                <a:latin typeface="Georgia" panose="02040502050405020303" pitchFamily="18" charset="0"/>
              </a:rPr>
              <a:t>По тропинке несутся бегом.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i="1" dirty="0">
                <a:latin typeface="Georgia" panose="02040502050405020303" pitchFamily="18" charset="0"/>
              </a:rPr>
              <a:t>Книгу любимую я раскрываю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i="1" dirty="0">
                <a:latin typeface="Georgia" panose="02040502050405020303" pitchFamily="18" charset="0"/>
              </a:rPr>
              <a:t>И обо всём вмиг забываю.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i="1" dirty="0">
                <a:latin typeface="Georgia" panose="02040502050405020303" pitchFamily="18" charset="0"/>
              </a:rPr>
              <a:t>«Как же избавиться от ностальгии,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i="1" dirty="0">
                <a:latin typeface="Georgia" panose="02040502050405020303" pitchFamily="18" charset="0"/>
              </a:rPr>
              <a:t>Накрывающей резко, словно стихия?»-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i="1" dirty="0">
                <a:latin typeface="Georgia" panose="02040502050405020303" pitchFamily="18" charset="0"/>
              </a:rPr>
              <a:t>Вопросом я задаюсь,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i="1" dirty="0">
                <a:latin typeface="Georgia" panose="02040502050405020303" pitchFamily="18" charset="0"/>
              </a:rPr>
              <a:t>Но ответ искать не берусь.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i="1" dirty="0">
                <a:latin typeface="Georgia" panose="02040502050405020303" pitchFamily="18" charset="0"/>
              </a:rPr>
              <a:t>Яркие листья шуршат под ногами,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i="1" dirty="0">
                <a:latin typeface="Georgia" panose="02040502050405020303" pitchFamily="18" charset="0"/>
              </a:rPr>
              <a:t>А в воздухе осени запах витает.</a:t>
            </a:r>
            <a:endParaRPr lang="de-DE" sz="1600" b="1" i="1" dirty="0">
              <a:latin typeface="Georgia" panose="02040502050405020303" pitchFamily="18" charset="0"/>
            </a:endParaRPr>
          </a:p>
        </p:txBody>
      </p:sp>
      <p:pic>
        <p:nvPicPr>
          <p:cNvPr id="2" name="06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email"/>
          <a:stretch>
            <a:fillRect/>
          </a:stretch>
        </p:blipFill>
        <p:spPr>
          <a:xfrm>
            <a:off x="11340353" y="1882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48116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 advClick="0" advTm="3000">
        <p15:prstTrans prst="origami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1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1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7" presetClass="entr" presetSubtype="0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7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1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1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1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1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7" presetClass="entr" presetSubtype="0" fill="hold" grpId="0" nodeType="withEffect">
                                  <p:stCondLst>
                                    <p:cond delay="8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1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1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7" presetClass="entr" presetSubtype="0" fill="hold" grpId="0" nodeType="withEffect">
                                  <p:stCondLst>
                                    <p:cond delay="102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1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1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7" presetClass="entr" presetSubtype="0" fill="hold" grpId="0" nodeType="withEffect">
                                  <p:stCondLst>
                                    <p:cond delay="11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1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1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7" presetClass="entr" presetSubtype="0" fill="hold" grpId="0" nodeType="withEffect">
                                  <p:stCondLst>
                                    <p:cond delay="13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1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1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7" presetClass="entr" presetSubtype="0" fill="hold" grpId="0" nodeType="withEffect">
                                  <p:stCondLst>
                                    <p:cond delay="14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1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1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7" presetClass="entr" presetSubtype="0" fill="hold" grpId="0" nodeType="withEffect">
                                  <p:stCondLst>
                                    <p:cond delay="16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1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1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7" presetClass="entr" presetSubtype="0" fill="hold" grpId="0" nodeType="withEffect">
                                  <p:stCondLst>
                                    <p:cond delay="18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15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15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5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7" presetClass="entr" presetSubtype="0" fill="hold" grpId="0" nodeType="withEffect">
                                  <p:stCondLst>
                                    <p:cond delay="198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15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15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5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7" presetClass="entr" presetSubtype="0" fill="hold" grpId="0" nodeType="withEffect">
                                  <p:stCondLst>
                                    <p:cond delay="22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15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15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5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7" presetClass="entr" presetSubtype="0" fill="hold" grpId="0" nodeType="withEffect">
                                  <p:stCondLst>
                                    <p:cond delay="25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15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15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5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7" presetClass="entr" presetSubtype="0" fill="hold" grpId="0" nodeType="withEffect">
                                  <p:stCondLst>
                                    <p:cond delay="274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15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15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5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7" presetClass="entr" presetSubtype="0" fill="hold" grpId="0" nodeType="withEffect">
                                  <p:stCondLst>
                                    <p:cond delay="29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15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15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5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7" presetClass="entr" presetSubtype="0" fill="hold" grpId="0" nodeType="withEffect">
                                  <p:stCondLst>
                                    <p:cond delay="322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9" dur="15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0" dur="15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5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6818" y="741438"/>
            <a:ext cx="8217831" cy="4069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ru-RU" sz="2000" i="1" dirty="0">
                <a:latin typeface="Georgia" pitchFamily="18" charset="0"/>
              </a:rPr>
              <a:t>Свобода… Что скрыто в этом коротком, но таком многозначащем слове? Когда я его произношу, в моей голове вспыхивает застывший образ. Ясное небо, проносящиеся с щебетом птицы, яркое солнце. Высокий многолетний дуб с широко раскинувшейся кроной и длинными ветвями, к одной из которых привязаны качели над обрывом. Перед ними расстилается прекрасный вид на долину. Ты качаешься над бездной, и за твоей спиной раскрываются невесомые крылья, отрывающие тебя от земли и несущие вверх. Дыхание ветра слегка развивает волосы и подол платья, а свежий воздух с силой ударяет в сознание</a:t>
            </a:r>
            <a:r>
              <a:rPr lang="de-DE" sz="2000" i="1" dirty="0">
                <a:latin typeface="Georgia" pitchFamily="18" charset="0"/>
              </a:rPr>
              <a:t>,</a:t>
            </a:r>
            <a:r>
              <a:rPr lang="ru-RU" sz="2000" i="1" dirty="0">
                <a:latin typeface="Georgia" pitchFamily="18" charset="0"/>
              </a:rPr>
              <a:t> обрывая твой полет и возвращая на землю. Миг свободы недолгий. Но ценный.</a:t>
            </a:r>
            <a:endParaRPr lang="de-DE" sz="2000" i="1" dirty="0">
              <a:latin typeface="Georgia" pitchFamily="18" charset="0"/>
            </a:endParaRPr>
          </a:p>
        </p:txBody>
      </p:sp>
      <p:pic>
        <p:nvPicPr>
          <p:cNvPr id="3" name="07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11404060" y="20590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 advClick="0" advTm="3000">
        <p:checker/>
      </p:transition>
    </mc:Choice>
    <mc:Fallback>
      <p:transition spd="slow" advClick="0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812" y="1203493"/>
            <a:ext cx="6298376" cy="4451015"/>
          </a:xfrm>
          <a:prstGeom prst="rect">
            <a:avLst/>
          </a:prstGeom>
          <a:effectLst/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93299" y="1617730"/>
            <a:ext cx="5642486" cy="3592899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i="1" dirty="0">
                <a:latin typeface="Georgia" panose="02040502050405020303" pitchFamily="18" charset="0"/>
              </a:rPr>
              <a:t>Солнце ярко светит, согревая землю,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i="1" dirty="0">
                <a:latin typeface="Georgia" panose="02040502050405020303" pitchFamily="18" charset="0"/>
              </a:rPr>
              <a:t>Попадая на мои румяные щёки.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i="1" dirty="0">
                <a:latin typeface="Georgia" panose="02040502050405020303" pitchFamily="18" charset="0"/>
              </a:rPr>
              <a:t>Ласкает их, словно целует бутоны роз.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i="1" dirty="0">
                <a:latin typeface="Georgia" panose="02040502050405020303" pitchFamily="18" charset="0"/>
              </a:rPr>
              <a:t>Какой солнечный счастливый день...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i="1" dirty="0">
                <a:latin typeface="Georgia" panose="02040502050405020303" pitchFamily="18" charset="0"/>
              </a:rPr>
              <a:t>Будто весь мир смотрит на меня </a:t>
            </a:r>
            <a:r>
              <a:rPr lang="ru-RU" sz="1800" i="1" dirty="0" smtClean="0">
                <a:latin typeface="Georgia" panose="02040502050405020303" pitchFamily="18" charset="0"/>
              </a:rPr>
              <a:t>через </a:t>
            </a:r>
            <a:r>
              <a:rPr lang="ru-RU" sz="1800" i="1" dirty="0">
                <a:latin typeface="Georgia" panose="02040502050405020303" pitchFamily="18" charset="0"/>
              </a:rPr>
              <a:t>солнце.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i="1" dirty="0">
                <a:latin typeface="Georgia" panose="02040502050405020303" pitchFamily="18" charset="0"/>
              </a:rPr>
              <a:t>Я тоже смотрю, хотя мысли </a:t>
            </a:r>
            <a:r>
              <a:rPr lang="ru-RU" sz="1800" i="1" dirty="0" smtClean="0">
                <a:latin typeface="Georgia" panose="02040502050405020303" pitchFamily="18" charset="0"/>
              </a:rPr>
              <a:t>мои далеко</a:t>
            </a:r>
            <a:r>
              <a:rPr lang="ru-RU" sz="1800" i="1" dirty="0">
                <a:latin typeface="Georgia" panose="02040502050405020303" pitchFamily="18" charset="0"/>
              </a:rPr>
              <a:t>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i="1" dirty="0">
                <a:latin typeface="Georgia" panose="02040502050405020303" pitchFamily="18" charset="0"/>
              </a:rPr>
              <a:t>Солнце будто разжигает внутренний огонь,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i="1" dirty="0">
                <a:latin typeface="Georgia" panose="02040502050405020303" pitchFamily="18" charset="0"/>
              </a:rPr>
              <a:t>как луна зажигает лучину.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i="1" dirty="0">
                <a:latin typeface="Georgia" panose="02040502050405020303" pitchFamily="18" charset="0"/>
              </a:rPr>
              <a:t>Я горю. Это совсем не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i="1" dirty="0">
                <a:latin typeface="Georgia" panose="02040502050405020303" pitchFamily="18" charset="0"/>
              </a:rPr>
              <a:t>Страшно - гореть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i="1" dirty="0">
                <a:latin typeface="Georgia" panose="02040502050405020303" pitchFamily="18" charset="0"/>
              </a:rPr>
              <a:t>От переполняющих </a:t>
            </a:r>
            <a:r>
              <a:rPr lang="ru-RU" sz="1800" i="1" dirty="0" smtClean="0">
                <a:latin typeface="Georgia" panose="02040502050405020303" pitchFamily="18" charset="0"/>
              </a:rPr>
              <a:t>тебя чувств</a:t>
            </a:r>
            <a:r>
              <a:rPr lang="ru-RU" sz="1800" i="1" dirty="0">
                <a:latin typeface="Georgia" panose="02040502050405020303" pitchFamily="18" charset="0"/>
              </a:rPr>
              <a:t>.</a:t>
            </a:r>
            <a:endParaRPr lang="de-DE" sz="1800" i="1" dirty="0">
              <a:latin typeface="Georgia" panose="02040502050405020303" pitchFamily="18" charset="0"/>
            </a:endParaRPr>
          </a:p>
        </p:txBody>
      </p:sp>
      <p:pic>
        <p:nvPicPr>
          <p:cNvPr id="2" name="08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email"/>
          <a:stretch>
            <a:fillRect/>
          </a:stretch>
        </p:blipFill>
        <p:spPr>
          <a:xfrm>
            <a:off x="11345694" y="2739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4811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14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14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4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7" presetClass="entr" presetSubtype="0" fill="hold" grpId="0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4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4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4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7" presetClass="entr" presetSubtype="0" fill="hold" grpId="0" nodeType="withEffect">
                                  <p:stCondLst>
                                    <p:cond delay="49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14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14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4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grpId="0" nodeType="withEffect">
                                  <p:stCondLst>
                                    <p:cond delay="78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14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14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4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7" presetClass="entr" presetSubtype="0" fill="hold" grpId="0" nodeType="withEffect">
                                  <p:stCondLst>
                                    <p:cond delay="104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14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14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4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7" presetClass="entr" presetSubtype="0" fill="hold" grpId="0" nodeType="withEffect">
                                  <p:stCondLst>
                                    <p:cond delay="134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14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14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4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7" presetClass="entr" presetSubtype="0" fill="hold" grpId="0" nodeType="withEffect">
                                  <p:stCondLst>
                                    <p:cond delay="159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14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14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4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7" presetClass="entr" presetSubtype="0" fill="hold" grpId="0" nodeType="withEffect">
                                  <p:stCondLst>
                                    <p:cond delay="184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14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14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4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7" presetClass="entr" presetSubtype="0" fill="hold" grpId="0" nodeType="withEffect">
                                  <p:stCondLst>
                                    <p:cond delay="20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14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14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4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7" presetClass="entr" presetSubtype="0" fill="hold" grpId="0" nodeType="withEffect">
                                  <p:stCondLst>
                                    <p:cond delay="2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14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14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4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7" presetClass="entr" presetSubtype="0" fill="hold" grpId="0" nodeType="withEffect">
                                  <p:stCondLst>
                                    <p:cond delay="22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14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14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4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16-01-14-01-28-e17ec3f6dc7d29a7773f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5294811" cy="6858001"/>
          </a:xfrm>
        </p:spPr>
      </p:pic>
      <p:pic>
        <p:nvPicPr>
          <p:cNvPr id="7" name="Рисунок 6" descr="speech-bubble-4-xx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47312" y="1136467"/>
            <a:ext cx="4985657" cy="4698274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91156" y="1820092"/>
            <a:ext cx="3932237" cy="3811588"/>
          </a:xfrm>
        </p:spPr>
        <p:txBody>
          <a:bodyPr/>
          <a:lstStyle/>
          <a:p>
            <a:r>
              <a:rPr lang="ru-RU" i="1" dirty="0">
                <a:latin typeface="Georgia" pitchFamily="18" charset="0"/>
              </a:rPr>
              <a:t>Милые барышни,  я прибываю в восторге от только что прочтённых произведений. Вы затронули самые тонкие струны моей души. На несколько мгновений я погрузился в то состояние, в котором прибывали вы, создавая свои творения. Но мне очень интересно, что думают о них ваши современники.</a:t>
            </a:r>
          </a:p>
        </p:txBody>
      </p:sp>
      <p:pic>
        <p:nvPicPr>
          <p:cNvPr id="6" name="09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email"/>
          <a:stretch>
            <a:fillRect/>
          </a:stretch>
        </p:blipFill>
        <p:spPr>
          <a:xfrm>
            <a:off x="11439525" y="1524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4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08404" y="1820092"/>
            <a:ext cx="3932237" cy="3811588"/>
          </a:xfrm>
        </p:spPr>
        <p:txBody>
          <a:bodyPr/>
          <a:lstStyle/>
          <a:p>
            <a:endParaRPr lang="ru-RU" dirty="0" smtClean="0"/>
          </a:p>
          <a:p>
            <a:endParaRPr lang="ru-RU" i="1" dirty="0">
              <a:latin typeface="Georgia" pitchFamily="18" charset="0"/>
            </a:endParaRPr>
          </a:p>
        </p:txBody>
      </p:sp>
      <p:pic>
        <p:nvPicPr>
          <p:cNvPr id="7" name="Рисунок 6" descr="speech-bubble-4-x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2423" y="782898"/>
            <a:ext cx="5868889" cy="403294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294909" y="1312545"/>
            <a:ext cx="3877793" cy="1846659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CFF"/>
                </a:solidFill>
              </a:rPr>
              <a:t>Любезные читатели!</a:t>
            </a:r>
          </a:p>
          <a:p>
            <a:pPr algn="ctr"/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CFF"/>
                </a:solidFill>
              </a:rPr>
              <a:t> Мы  благодарим вас за уникальную</a:t>
            </a:r>
          </a:p>
          <a:p>
            <a:pPr algn="ctr"/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CFF"/>
                </a:solidFill>
              </a:rPr>
              <a:t> возможность поделиться своими </a:t>
            </a:r>
          </a:p>
          <a:p>
            <a:pPr algn="ctr"/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CFF"/>
                </a:solidFill>
              </a:rPr>
              <a:t>творениями и надеемся,</a:t>
            </a:r>
          </a:p>
          <a:p>
            <a:pPr algn="ctr"/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CFF"/>
                </a:solidFill>
              </a:rPr>
              <a:t> что они вам понравились…</a:t>
            </a:r>
          </a:p>
          <a:p>
            <a:endParaRPr lang="ru-RU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CC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143999" y="2962657"/>
            <a:ext cx="2755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       Авторы проекта </a:t>
            </a:r>
            <a:endParaRPr lang="ru-RU" dirty="0"/>
          </a:p>
        </p:txBody>
      </p:sp>
      <p:pic>
        <p:nvPicPr>
          <p:cNvPr id="1026" name="Picture 2" descr="C:\Users\ЕГЭ\Desktop\Безимени-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8349" y="1077913"/>
            <a:ext cx="4268931" cy="391318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4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CFF"/>
            </a:gs>
            <a:gs pos="64999">
              <a:schemeClr val="bg1"/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Подготовлено ученицами 8 класса средней школы при Посольстве РФ в Берлине</a:t>
            </a:r>
            <a:endParaRPr lang="de-DE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29310" y="3014464"/>
            <a:ext cx="24082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Воскресенской </a:t>
            </a:r>
            <a:endParaRPr lang="de-DE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Полиной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53919" y="2856349"/>
            <a:ext cx="18627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Янцевич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lang="de-DE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Анастасией</a:t>
            </a:r>
            <a:endParaRPr lang="de-DE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05193" y="5698093"/>
            <a:ext cx="36868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Руководитель проекта –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Лисенкова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Ольга Ивановна (учитель русского языка и литературы)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ЕГЭ\Desktop\Безимени-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9650" y="2830513"/>
            <a:ext cx="4393622" cy="40274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39201783"/>
      </p:ext>
    </p:extLst>
  </p:cSld>
  <p:clrMapOvr>
    <a:masterClrMapping/>
  </p:clrMapOvr>
  <p:transition spd="slow" advClick="0" advTm="3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6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1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1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1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3905" y="952340"/>
            <a:ext cx="4168140" cy="1325563"/>
          </a:xfrm>
        </p:spPr>
        <p:txBody>
          <a:bodyPr>
            <a:normAutofit/>
          </a:bodyPr>
          <a:lstStyle/>
          <a:p>
            <a:r>
              <a:rPr lang="ru-RU" sz="3600" i="1" dirty="0">
                <a:solidFill>
                  <a:srgbClr val="FF99FF"/>
                </a:solidFill>
                <a:latin typeface="Georgia" panose="02040502050405020303" pitchFamily="18" charset="0"/>
              </a:rPr>
              <a:t>Цели</a:t>
            </a:r>
            <a:endParaRPr lang="de-DE" sz="3600" i="1" dirty="0">
              <a:solidFill>
                <a:srgbClr val="FF99FF"/>
              </a:solidFill>
              <a:latin typeface="Georgia" panose="02040502050405020303" pitchFamily="18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65785" y="2156778"/>
            <a:ext cx="4972050" cy="4351338"/>
          </a:xfrm>
        </p:spPr>
        <p:txBody>
          <a:bodyPr/>
          <a:lstStyle/>
          <a:p>
            <a:r>
              <a:rPr lang="ru-RU" sz="2000" i="1" dirty="0">
                <a:latin typeface="Georgia" panose="02040502050405020303" pitchFamily="18" charset="0"/>
              </a:rPr>
              <a:t>Показать разницу между стихотворением в прозе, верлибром и белым стихотворением на примерах произведений известных поэтов и собственных сочинениях.</a:t>
            </a:r>
          </a:p>
          <a:p>
            <a:r>
              <a:rPr lang="ru-RU" sz="2000" i="1" dirty="0">
                <a:latin typeface="Georgia" panose="02040502050405020303" pitchFamily="18" charset="0"/>
              </a:rPr>
              <a:t>В дискуссионой форме показать соотнесенность этих жанров к прозе или поэзии.</a:t>
            </a:r>
          </a:p>
          <a:p>
            <a:r>
              <a:rPr lang="ru-RU" sz="2000" i="1" dirty="0">
                <a:latin typeface="Georgia" panose="02040502050405020303" pitchFamily="18" charset="0"/>
              </a:rPr>
              <a:t>Подчеркнуть актуальность данных </a:t>
            </a:r>
            <a:r>
              <a:rPr lang="ru-RU" sz="2000" i="1" dirty="0" smtClean="0">
                <a:latin typeface="Georgia" panose="02040502050405020303" pitchFamily="18" charset="0"/>
              </a:rPr>
              <a:t>жанров</a:t>
            </a:r>
            <a:r>
              <a:rPr lang="de-DE" sz="2000" i="1" dirty="0" smtClean="0">
                <a:latin typeface="Georgia" panose="02040502050405020303" pitchFamily="18" charset="0"/>
              </a:rPr>
              <a:t>.</a:t>
            </a:r>
            <a:endParaRPr lang="ru-RU" sz="2000" i="1" dirty="0">
              <a:latin typeface="Georgia" panose="02040502050405020303" pitchFamily="18" charset="0"/>
            </a:endParaRPr>
          </a:p>
          <a:p>
            <a:endParaRPr lang="ru-RU" dirty="0"/>
          </a:p>
        </p:txBody>
      </p:sp>
      <p:sp>
        <p:nvSpPr>
          <p:cNvPr id="12" name="Inhaltsplatzhalter 11"/>
          <p:cNvSpPr>
            <a:spLocks noGrp="1"/>
          </p:cNvSpPr>
          <p:nvPr>
            <p:ph sz="half" idx="2"/>
          </p:nvPr>
        </p:nvSpPr>
        <p:spPr>
          <a:xfrm>
            <a:off x="6685915" y="2153920"/>
            <a:ext cx="3911600" cy="3343275"/>
          </a:xfrm>
        </p:spPr>
        <p:txBody>
          <a:bodyPr>
            <a:normAutofit/>
          </a:bodyPr>
          <a:lstStyle/>
          <a:p>
            <a:r>
              <a:rPr lang="ru-RU" sz="2000" i="1" dirty="0">
                <a:latin typeface="Georgia" panose="02040502050405020303" pitchFamily="18" charset="0"/>
              </a:rPr>
              <a:t>Попробовать себя в роли поэтов,</a:t>
            </a:r>
            <a:r>
              <a:rPr lang="de-DE" sz="2000" i="1" dirty="0">
                <a:latin typeface="Georgia" panose="02040502050405020303" pitchFamily="18" charset="0"/>
              </a:rPr>
              <a:t> </a:t>
            </a:r>
            <a:r>
              <a:rPr lang="ru-RU" sz="2000" i="1" dirty="0">
                <a:latin typeface="Georgia" panose="02040502050405020303" pitchFamily="18" charset="0"/>
              </a:rPr>
              <a:t>художников и критиков.</a:t>
            </a:r>
            <a:endParaRPr lang="de-DE" sz="2000" i="1" dirty="0">
              <a:latin typeface="Georgia" panose="02040502050405020303" pitchFamily="18" charset="0"/>
            </a:endParaRP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6911340" y="950435"/>
            <a:ext cx="41681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ru-RU" sz="3600" i="1" dirty="0">
                <a:solidFill>
                  <a:srgbClr val="FF99FF"/>
                </a:solidFill>
                <a:latin typeface="Georgia" panose="02040502050405020303" pitchFamily="18" charset="0"/>
                <a:ea typeface="+mj-ea"/>
                <a:cs typeface="+mj-cs"/>
              </a:rPr>
              <a:t>Задачи</a:t>
            </a:r>
            <a:endParaRPr kumimoji="0" lang="de-DE" sz="3600" b="0" i="1" u="none" strike="noStrike" kern="1200" cap="none" spc="0" normalizeH="0" baseline="0" noProof="0" dirty="0">
              <a:ln>
                <a:noFill/>
              </a:ln>
              <a:solidFill>
                <a:srgbClr val="FF99FF"/>
              </a:solidFill>
              <a:effectLst/>
              <a:uLnTx/>
              <a:uFillTx/>
              <a:latin typeface="Georgia" panose="02040502050405020303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732944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50" presetClass="entr" presetSubtype="0" decel="10000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0"/>
                            </p:stCondLst>
                            <p:childTnLst>
                              <p:par>
                                <p:cTn id="35" presetID="50" presetClass="entr" presetSubtype="0" decel="10000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12" grpId="0" build="p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14643" y="1370967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>
                <a:solidFill>
                  <a:srgbClr val="0D0F0E"/>
                </a:solidFill>
                <a:latin typeface="Georgia" panose="02040502050405020303" pitchFamily="18" charset="0"/>
              </a:rPr>
              <a:t>«Поэта рождает не дар творческого вымысла, а</a:t>
            </a:r>
            <a:r>
              <a:rPr lang="de-DE" i="1" dirty="0">
                <a:solidFill>
                  <a:srgbClr val="0D0F0E"/>
                </a:solidFill>
                <a:latin typeface="Georgia" panose="02040502050405020303" pitchFamily="18" charset="0"/>
              </a:rPr>
              <a:t> </a:t>
            </a:r>
            <a:r>
              <a:rPr lang="ru-RU" i="1" dirty="0">
                <a:solidFill>
                  <a:srgbClr val="0D0F0E"/>
                </a:solidFill>
                <a:latin typeface="Georgia" panose="02040502050405020303" pitchFamily="18" charset="0"/>
              </a:rPr>
              <a:t>дар одухотворения.»</a:t>
            </a:r>
            <a:br>
              <a:rPr lang="ru-RU" i="1" dirty="0">
                <a:solidFill>
                  <a:srgbClr val="0D0F0E"/>
                </a:solidFill>
                <a:latin typeface="Georgia" panose="02040502050405020303" pitchFamily="18" charset="0"/>
              </a:rPr>
            </a:br>
            <a:r>
              <a:rPr lang="de-DE" i="1" dirty="0" smtClean="0">
                <a:solidFill>
                  <a:srgbClr val="0D0F0E"/>
                </a:solidFill>
                <a:latin typeface="Georgia" panose="02040502050405020303" pitchFamily="18" charset="0"/>
              </a:rPr>
              <a:t> </a:t>
            </a:r>
            <a:r>
              <a:rPr lang="ru-RU" sz="2700" i="1" dirty="0" smtClean="0">
                <a:solidFill>
                  <a:srgbClr val="0D0F0E"/>
                </a:solidFill>
                <a:latin typeface="Georgia" panose="02040502050405020303" pitchFamily="18" charset="0"/>
              </a:rPr>
              <a:t>Тома</a:t>
            </a:r>
            <a:r>
              <a:rPr lang="de-DE" sz="2700" i="1" dirty="0">
                <a:solidFill>
                  <a:srgbClr val="0D0F0E"/>
                </a:solidFill>
                <a:latin typeface="Georgia" panose="02040502050405020303" pitchFamily="18" charset="0"/>
              </a:rPr>
              <a:t>c </a:t>
            </a:r>
            <a:r>
              <a:rPr lang="ru-RU" sz="2700" i="1" dirty="0">
                <a:solidFill>
                  <a:srgbClr val="0D0F0E"/>
                </a:solidFill>
                <a:latin typeface="Georgia" panose="02040502050405020303" pitchFamily="18" charset="0"/>
              </a:rPr>
              <a:t>Манн</a:t>
            </a:r>
            <a:endParaRPr lang="de-DE" sz="2700" i="1" dirty="0">
              <a:solidFill>
                <a:srgbClr val="0D0F0E"/>
              </a:solidFill>
              <a:latin typeface="Georgia" panose="02040502050405020303" pitchFamily="18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43708" y="342934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>
                <a:solidFill>
                  <a:srgbClr val="0D0F0E"/>
                </a:solidFill>
                <a:latin typeface="Georgia" panose="02040502050405020303" pitchFamily="18" charset="0"/>
              </a:rPr>
              <a:t>Так </a:t>
            </a:r>
            <a:r>
              <a:rPr lang="ru-RU" i="1" dirty="0">
                <a:solidFill>
                  <a:srgbClr val="0D0F0E"/>
                </a:solidFill>
                <a:latin typeface="Georgia" panose="02040502050405020303" pitchFamily="18" charset="0"/>
              </a:rPr>
              <a:t>и мы, начинающие литераторы, окрыляемся природой и творчеством известных питомцев муз и вдохновения. Мы сравнительно недавно начали свой творческий путь, но всей душой отдаемся этому занятию. Почему именно белые стихи так увлекли нас</a:t>
            </a:r>
            <a:r>
              <a:rPr lang="ru-RU" i="1" dirty="0" smtClean="0">
                <a:solidFill>
                  <a:srgbClr val="0D0F0E"/>
                </a:solidFill>
                <a:latin typeface="Georgia" panose="02040502050405020303" pitchFamily="18" charset="0"/>
              </a:rPr>
              <a:t>?</a:t>
            </a:r>
            <a:endParaRPr lang="de-DE" i="1" dirty="0">
              <a:solidFill>
                <a:srgbClr val="0D0F0E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6922539"/>
      </p:ext>
    </p:extLst>
  </p:cSld>
  <p:clrMapOvr>
    <a:masterClrMapping/>
  </p:clrMapOvr>
  <p:transition spd="slow" advClick="0" advTm="1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69021" y="1311448"/>
            <a:ext cx="392490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Georgia" pitchFamily="18" charset="0"/>
              </a:rPr>
              <a:t>Стихотворения в прозе не имеют ни рифмы, ни разбивки на строки, ни стиховой ритмики, но, как нам кажется, они более выразительно и красочно описывают наши мечты и переживания.</a:t>
            </a:r>
            <a:r>
              <a:rPr lang="de-DE" sz="2000" i="1" dirty="0">
                <a:latin typeface="Georgia" pitchFamily="18" charset="0"/>
              </a:rPr>
              <a:t> </a:t>
            </a:r>
            <a:r>
              <a:rPr lang="ru-RU" sz="2000" i="1" dirty="0">
                <a:latin typeface="Georgia" pitchFamily="18" charset="0"/>
              </a:rPr>
              <a:t>Так как они содержат в себе и лирические, и прозаические признаки.</a:t>
            </a:r>
          </a:p>
          <a:p>
            <a:endParaRPr lang="ru-RU" sz="2000" i="1" dirty="0">
              <a:latin typeface="Georgia" pitchFamily="18" charset="0"/>
            </a:endParaRPr>
          </a:p>
          <a:p>
            <a:endParaRPr lang="de-DE" sz="2000" i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67593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5000">
        <p14:prism isContent="1"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ЕГЭ\Desktop\Безимени-3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12192000" cy="6846165"/>
          </a:xfrm>
          <a:prstGeom prst="rect">
            <a:avLst/>
          </a:prstGeom>
          <a:noFill/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769745" y="2164715"/>
            <a:ext cx="865251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i="1" dirty="0"/>
              <a:t>«Так поступают все поэты. </a:t>
            </a:r>
            <a:r>
              <a:rPr lang="de-DE" sz="3600" i="1" dirty="0"/>
              <a:t/>
            </a:r>
            <a:br>
              <a:rPr lang="de-DE" sz="3600" i="1" dirty="0"/>
            </a:br>
            <a:r>
              <a:rPr lang="ru-RU" sz="3600" i="1" dirty="0"/>
              <a:t>Они разговаривают вслух сами с собой, </a:t>
            </a:r>
            <a:r>
              <a:rPr lang="de-DE" sz="3600" i="1" dirty="0"/>
              <a:t/>
            </a:r>
            <a:br>
              <a:rPr lang="de-DE" sz="3600" i="1" dirty="0"/>
            </a:br>
            <a:r>
              <a:rPr lang="ru-RU" sz="3600" i="1" dirty="0"/>
              <a:t>а мир подслушивает их. Но так ужасно одиноко, когда ты не слышишь речи другого.»</a:t>
            </a:r>
            <a:r>
              <a:rPr lang="ru-RU" sz="1200" dirty="0"/>
              <a:t/>
            </a:r>
            <a:br>
              <a:rPr lang="ru-RU" sz="1200" dirty="0"/>
            </a:br>
            <a:endParaRPr lang="de-DE" sz="1200" dirty="0"/>
          </a:p>
          <a:p>
            <a:pPr marL="0" indent="0" algn="ctr">
              <a:buNone/>
            </a:pPr>
            <a:r>
              <a:rPr lang="ru-RU" sz="1200" dirty="0"/>
              <a:t>Шоу Бернард</a:t>
            </a:r>
          </a:p>
          <a:p>
            <a:pPr marL="0" indent="0" algn="ctr">
              <a:buNone/>
            </a:pPr>
            <a:endParaRPr lang="ru-RU" sz="1200" dirty="0"/>
          </a:p>
          <a:p>
            <a:pPr marL="0" indent="0" algn="ctr">
              <a:buNone/>
            </a:pPr>
            <a:endParaRPr lang="ru-RU" sz="1200" dirty="0"/>
          </a:p>
        </p:txBody>
      </p:sp>
      <p:pic>
        <p:nvPicPr>
          <p:cNvPr id="4" name="01-c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11411243" y="1488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53709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5000">
        <p14:ferris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68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99FF"/>
            </a:gs>
            <a:gs pos="39999">
              <a:srgbClr val="FFCCFF"/>
            </a:gs>
            <a:gs pos="70000">
              <a:schemeClr val="bg1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08056" cy="6858000"/>
          </a:xfr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754" y="94270"/>
            <a:ext cx="6296452" cy="4645365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5243215" y="691274"/>
            <a:ext cx="5337155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sz="1600" i="1" dirty="0"/>
              <a:t>Барышни, не стоит ссорится. Вы обе правы. Как правило и рифма и проза могут быть составляющими белого стиха. Лично я писал стихи как рифмованные, так и верлибры. Но стоит помнить, что все эти три жанра отличаются друг от друга. </a:t>
            </a:r>
            <a:br>
              <a:rPr lang="ru-RU" sz="1600" i="1" dirty="0"/>
            </a:br>
            <a:r>
              <a:rPr lang="ru-RU" sz="1600" i="1" dirty="0"/>
              <a:t>Ведь не следует путать стихотворение в прозе со свободным стихом (верлибром), ритмическая структура которого однозначно задана стихоразделами. Белый стих обладает определённым размером: белый ямб, белый анапест, белый дольник.</a:t>
            </a:r>
            <a:endParaRPr lang="de-DE" sz="1600" i="1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878" y="4955026"/>
            <a:ext cx="1636346" cy="1626528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6526674" y="5045538"/>
            <a:ext cx="55357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663300"/>
                </a:solidFill>
              </a:rPr>
              <a:t>Иван Сергеевич Тургенев (1818 – 1883) – знаменитый русский писатель и поэт, публицист и драматург, классик русской литературы 19 века. Творчество Тургенева включает шесть романов, множество рассказов, повестей, статей, пьес и стихотворений</a:t>
            </a:r>
            <a:r>
              <a:rPr lang="de-DE" sz="1600" dirty="0">
                <a:solidFill>
                  <a:srgbClr val="663300"/>
                </a:solidFill>
              </a:rPr>
              <a:t>, </a:t>
            </a:r>
            <a:r>
              <a:rPr lang="ru-RU" sz="1600" dirty="0">
                <a:solidFill>
                  <a:srgbClr val="663300"/>
                </a:solidFill>
              </a:rPr>
              <a:t>в том числе и белых.</a:t>
            </a:r>
            <a:r>
              <a:rPr lang="ru-RU" sz="1600" dirty="0">
                <a:solidFill>
                  <a:srgbClr val="000000"/>
                </a:solidFill>
              </a:rPr>
              <a:t/>
            </a:r>
            <a:br>
              <a:rPr lang="ru-RU" sz="1600" dirty="0">
                <a:solidFill>
                  <a:srgbClr val="000000"/>
                </a:solidFill>
              </a:rPr>
            </a:br>
            <a:endParaRPr lang="de-DE" sz="1600" dirty="0"/>
          </a:p>
        </p:txBody>
      </p:sp>
      <p:pic>
        <p:nvPicPr>
          <p:cNvPr id="2" name="0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email"/>
          <a:stretch>
            <a:fillRect/>
          </a:stretch>
        </p:blipFill>
        <p:spPr>
          <a:xfrm>
            <a:off x="11349037" y="2738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56500243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15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15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5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11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ЕГЭ\Desktop\Безимени-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63930" y="689611"/>
            <a:ext cx="10732770" cy="605663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</a:rPr>
              <a:t>Самые счастливые моменты не запечатлишь на безжизненной фотокарточке. </a:t>
            </a:r>
            <a:endParaRPr lang="de-DE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abriola" panose="04040605051002020D02" pitchFamily="8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</a:rPr>
              <a:t>Неживая пленка не передаст ту вечернюю прохладу, невесомо ложащуюся на землю,  и не позволит услышать трель сверчка и шорох листьев. Дрожь огоньков притихшего на ночь города, столь оживленного целый день. Безмолвие ночного неба, усыпанного звёздами, словно стеклянными осколками разбитого сердца. Запах земли после проливного дождя, врывающийся в ноздри и пропитывающий твою одежду душистым благоуханием. Красоту хрупкого венка из полевых цветов, небрежно рассыпавшегося в прядях юной девушки. Теплоту ласковых солнечных лучей, щекочущих кожу и согревающих своими прикосновениями. Шёпот легкого морского бриза, чуть заметно трепещущего подол воздушного платья. Шум кудрявых волн, набегающих барашками на берег и разбивающихся изумрудными брызгами о прибрежные камни.</a:t>
            </a:r>
            <a:endParaRPr lang="de-DE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abriola" panose="04040605051002020D02" pitchFamily="8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abriola" panose="04040605051002020D02" pitchFamily="82" charset="0"/>
              </a:rPr>
              <a:t>Самые счастливые моменты не запечатлишь на безжиненной фотокарточке.</a:t>
            </a:r>
          </a:p>
        </p:txBody>
      </p:sp>
      <p:pic>
        <p:nvPicPr>
          <p:cNvPr id="5" name="04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email"/>
          <a:stretch>
            <a:fillRect/>
          </a:stretch>
        </p:blipFill>
        <p:spPr>
          <a:xfrm>
            <a:off x="354330" y="259556"/>
            <a:ext cx="609600" cy="609600"/>
          </a:xfrm>
          <a:prstGeom prst="rect">
            <a:avLst/>
          </a:prstGeom>
        </p:spPr>
      </p:pic>
      <p:pic>
        <p:nvPicPr>
          <p:cNvPr id="6" name="04-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6" cstate="email"/>
          <a:stretch>
            <a:fillRect/>
          </a:stretch>
        </p:blipFill>
        <p:spPr>
          <a:xfrm>
            <a:off x="11391900" y="1697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7113990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 advClick="0" advTm="3000">
        <p15:prstTrans prst="curtains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480"/>
                            </p:stCondLst>
                            <p:childTnLst>
                              <p:par>
                                <p:cTn id="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66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4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vide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3" grpId="1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89000"/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163" y="904635"/>
            <a:ext cx="8565108" cy="5262245"/>
          </a:xfrm>
          <a:prstGeom prst="rect">
            <a:avLst/>
          </a:prstGeom>
          <a:effectLst/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741491" y="1584721"/>
            <a:ext cx="6946900" cy="390207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000" b="1" i="1" dirty="0">
                <a:latin typeface="Georgia" panose="02040502050405020303" pitchFamily="18" charset="0"/>
              </a:rPr>
              <a:t>Ваши глаза в этот вечер,</a:t>
            </a:r>
          </a:p>
          <a:p>
            <a:pPr marL="0" indent="0">
              <a:buNone/>
            </a:pPr>
            <a:r>
              <a:rPr lang="ru-RU" sz="2000" b="1" i="1" dirty="0">
                <a:latin typeface="Georgia" panose="02040502050405020303" pitchFamily="18" charset="0"/>
              </a:rPr>
              <a:t>Подобно сапфирам, сверкают,</a:t>
            </a:r>
          </a:p>
          <a:p>
            <a:pPr marL="0" indent="0">
              <a:buNone/>
            </a:pPr>
            <a:r>
              <a:rPr lang="ru-RU" sz="2000" b="1" i="1" dirty="0">
                <a:latin typeface="Georgia" panose="02040502050405020303" pitchFamily="18" charset="0"/>
              </a:rPr>
              <a:t>В них утопаю и вижу картины чудные:</a:t>
            </a:r>
          </a:p>
          <a:p>
            <a:pPr marL="0" indent="0">
              <a:buNone/>
            </a:pPr>
            <a:r>
              <a:rPr lang="ru-RU" sz="2000" b="1" i="1" dirty="0">
                <a:latin typeface="Georgia" panose="02040502050405020303" pitchFamily="18" charset="0"/>
              </a:rPr>
              <a:t>Зелень лесов, где и солнца лучу не пробиться, </a:t>
            </a:r>
          </a:p>
          <a:p>
            <a:pPr marL="0" indent="0">
              <a:buNone/>
            </a:pPr>
            <a:r>
              <a:rPr lang="ru-RU" sz="2000" b="1" i="1" dirty="0">
                <a:latin typeface="Georgia" panose="02040502050405020303" pitchFamily="18" charset="0"/>
              </a:rPr>
              <a:t>Маков поля и нарциссов, любимейших вами, сотни цветущих пионов, пьянящих своим ароматом. </a:t>
            </a:r>
          </a:p>
          <a:p>
            <a:pPr marL="0" indent="0">
              <a:buNone/>
            </a:pPr>
            <a:r>
              <a:rPr lang="ru-RU" sz="2000" b="1" i="1" dirty="0">
                <a:latin typeface="Georgia" panose="02040502050405020303" pitchFamily="18" charset="0"/>
              </a:rPr>
              <a:t>Эти картины сейчас нарисую и вам подарю я.</a:t>
            </a:r>
          </a:p>
          <a:p>
            <a:pPr marL="0" indent="0">
              <a:buNone/>
            </a:pPr>
            <a:r>
              <a:rPr lang="ru-RU" sz="2000" b="1" i="1" dirty="0">
                <a:latin typeface="Georgia" panose="02040502050405020303" pitchFamily="18" charset="0"/>
              </a:rPr>
              <a:t>Пусть улыбнетесь, улыбка застынет на время.</a:t>
            </a:r>
          </a:p>
          <a:p>
            <a:pPr marL="0" indent="0">
              <a:buNone/>
            </a:pPr>
            <a:r>
              <a:rPr lang="ru-RU" sz="2000" b="1" i="1" dirty="0">
                <a:latin typeface="Georgia" panose="02040502050405020303" pitchFamily="18" charset="0"/>
              </a:rPr>
              <a:t>В зимнюю стужу подарок мой станет весною,</a:t>
            </a:r>
          </a:p>
          <a:p>
            <a:pPr marL="0" indent="0">
              <a:buNone/>
            </a:pPr>
            <a:r>
              <a:rPr lang="ru-RU" sz="2000" b="1" i="1" dirty="0">
                <a:latin typeface="Georgia" panose="02040502050405020303" pitchFamily="18" charset="0"/>
              </a:rPr>
              <a:t>Вас обогреет, наполнит любовью и счастьем</a:t>
            </a:r>
            <a:r>
              <a:rPr lang="ru-RU" b="1" i="1" dirty="0">
                <a:latin typeface="Georgia" panose="02040502050405020303" pitchFamily="18" charset="0"/>
              </a:rPr>
              <a:t>.</a:t>
            </a:r>
            <a:endParaRPr lang="de-DE" b="1" i="1" dirty="0">
              <a:latin typeface="Georgia" panose="02040502050405020303" pitchFamily="18" charset="0"/>
            </a:endParaRPr>
          </a:p>
        </p:txBody>
      </p:sp>
      <p:pic>
        <p:nvPicPr>
          <p:cNvPr id="7" name="0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email"/>
          <a:stretch>
            <a:fillRect/>
          </a:stretch>
        </p:blipFill>
        <p:spPr>
          <a:xfrm>
            <a:off x="11456194" y="952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48116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5000">
        <p15:prstTrans prst="peelOff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12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12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2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7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2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2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2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7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12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12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2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grpId="0" nodeType="withEffect">
                                  <p:stCondLst>
                                    <p:cond delay="57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12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12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2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7" presetClass="entr" presetSubtype="0" fill="hold" grpId="0" nodeType="withEffect">
                                  <p:stCondLst>
                                    <p:cond delay="87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12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12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2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7" presetClass="entr" presetSubtype="0" fill="hold" grpId="0" nodeType="withEffect">
                                  <p:stCondLst>
                                    <p:cond delay="152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12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12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2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7" presetClass="entr" presetSubtype="0" fill="hold" grpId="0" nodeType="withEffect">
                                  <p:stCondLst>
                                    <p:cond delay="187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12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12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2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7" presetClass="entr" presetSubtype="0" fill="hold" grpId="0" nodeType="withEffect">
                                  <p:stCondLst>
                                    <p:cond delay="2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12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12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2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7" presetClass="entr" presetSubtype="0" fill="hold" grpId="0" nodeType="withEffect">
                                  <p:stCondLst>
                                    <p:cond delay="25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12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12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2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982</Words>
  <Application>Microsoft Office PowerPoint</Application>
  <PresentationFormat>Произвольный</PresentationFormat>
  <Paragraphs>70</Paragraphs>
  <Slides>15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</vt:lpstr>
      <vt:lpstr>      «Позвольте реплику в многоголосном разговоре»</vt:lpstr>
      <vt:lpstr>Подготовлено ученицами 8 класса средней школы при Посольстве РФ в Берлине</vt:lpstr>
      <vt:lpstr>Цели</vt:lpstr>
      <vt:lpstr>«Поэта рождает не дар творческого вымысла, а дар одухотворения.»  Томаc Манн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Позвольте репли</dc:title>
  <dc:creator>Tatjana</dc:creator>
  <cp:lastModifiedBy>ЕГЭ</cp:lastModifiedBy>
  <cp:revision>124</cp:revision>
  <dcterms:created xsi:type="dcterms:W3CDTF">2016-11-12T17:06:58Z</dcterms:created>
  <dcterms:modified xsi:type="dcterms:W3CDTF">2017-02-28T16:20:05Z</dcterms:modified>
</cp:coreProperties>
</file>