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8" r:id="rId2"/>
    <p:sldId id="276" r:id="rId3"/>
    <p:sldId id="256" r:id="rId4"/>
    <p:sldId id="257" r:id="rId5"/>
    <p:sldId id="259" r:id="rId6"/>
    <p:sldId id="261" r:id="rId7"/>
    <p:sldId id="263" r:id="rId8"/>
    <p:sldId id="260" r:id="rId9"/>
    <p:sldId id="264" r:id="rId10"/>
    <p:sldId id="265" r:id="rId11"/>
    <p:sldId id="266" r:id="rId12"/>
    <p:sldId id="267" r:id="rId13"/>
    <p:sldId id="268" r:id="rId14"/>
    <p:sldId id="270" r:id="rId15"/>
    <p:sldId id="273" r:id="rId16"/>
    <p:sldId id="272" r:id="rId17"/>
    <p:sldId id="271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0000"/>
    <a:srgbClr val="832B0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43" autoAdjust="0"/>
    <p:restoredTop sz="75801" autoAdjust="0"/>
  </p:normalViewPr>
  <p:slideViewPr>
    <p:cSldViewPr>
      <p:cViewPr varScale="1">
        <p:scale>
          <a:sx n="85" d="100"/>
          <a:sy n="85" d="100"/>
        </p:scale>
        <p:origin x="-9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5283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0086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2846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373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037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347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3623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365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4087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3009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9131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E48A1-8D29-4F32-A54C-1A2E8BD23858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33589-21D8-4FDD-B6FA-8195FB8B1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9831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512" y="1399455"/>
            <a:ext cx="5776624" cy="41014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75656" y="199126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Средняя общеобразовательная школа с углубленным изучением  иностранного языка  при Посольстве России в ФРГ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1670" y="5429264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 работы:       Муха Марина (8 класс)</a:t>
            </a:r>
          </a:p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Руководитель:  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Чумутин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Анатолий Алексеевич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83868" y="6272345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Берлин,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2017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89472" y="1928802"/>
            <a:ext cx="4754528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братом  - в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Трептов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парк, или три брата акробата.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163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79512" y="188640"/>
            <a:ext cx="8712968" cy="1152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Однако все эти побеги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уступают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в наглости тому, что сделали братья </a:t>
            </a:r>
            <a:r>
              <a:rPr lang="ru-RU" sz="2000" i="1" dirty="0" err="1">
                <a:solidFill>
                  <a:schemeClr val="tx2">
                    <a:lumMod val="50000"/>
                  </a:schemeClr>
                </a:solidFill>
              </a:rPr>
              <a:t>Бетке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 (</a:t>
            </a:r>
            <a:r>
              <a:rPr lang="ru-RU" sz="2000" i="1" dirty="0" err="1">
                <a:solidFill>
                  <a:schemeClr val="tx2">
                    <a:lumMod val="50000"/>
                  </a:schemeClr>
                </a:solidFill>
              </a:rPr>
              <a:t>Инго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sz="2000" i="1" dirty="0" err="1">
                <a:solidFill>
                  <a:schemeClr val="tx2">
                    <a:lumMod val="50000"/>
                  </a:schemeClr>
                </a:solidFill>
              </a:rPr>
              <a:t>Хольгер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 и </a:t>
            </a:r>
            <a:r>
              <a:rPr lang="ru-RU" sz="2000" i="1" dirty="0" err="1">
                <a:solidFill>
                  <a:schemeClr val="tx2">
                    <a:lumMod val="50000"/>
                  </a:schemeClr>
                </a:solidFill>
              </a:rPr>
              <a:t>Эгберт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. Каждый из них ненавидел коммунизм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.Один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за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другим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в разные годы и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различными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методами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совершили они побеги.</a:t>
            </a:r>
          </a:p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И 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все — удачные.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628800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860000"/>
                </a:solidFill>
              </a:rPr>
              <a:t>Заводилой был, конечно же, старший брат </a:t>
            </a:r>
            <a:r>
              <a:rPr lang="ru-RU" sz="2000" b="1" dirty="0" err="1">
                <a:solidFill>
                  <a:srgbClr val="860000"/>
                </a:solidFill>
              </a:rPr>
              <a:t>Инго</a:t>
            </a:r>
            <a:r>
              <a:rPr lang="ru-RU" sz="2000" b="1" dirty="0">
                <a:solidFill>
                  <a:srgbClr val="860000"/>
                </a:solidFill>
              </a:rPr>
              <a:t>, с которого всё и началось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81040" y="2132856"/>
            <a:ext cx="8541960" cy="3261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TextBox 10"/>
          <p:cNvSpPr txBox="1"/>
          <p:nvPr/>
        </p:nvSpPr>
        <p:spPr>
          <a:xfrm>
            <a:off x="251520" y="5419515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Хольгер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Бетке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Инго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Бетке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                            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Эгберт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Бетке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096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158200"/>
            <a:ext cx="8496944" cy="13265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Инго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мечтал путешествовать, увидеть весь мир своими глазами, поэтому 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о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н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пересек  колючую проволоку и металлическую изгородь, прополз через минное поле, шириной шесть метров, теперь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оставалась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бурная река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шириной в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200 метров. </a:t>
            </a:r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1700808"/>
            <a:ext cx="5400600" cy="295232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 err="1" smtClean="0">
                <a:solidFill>
                  <a:srgbClr val="860000"/>
                </a:solidFill>
              </a:rPr>
              <a:t>Инго</a:t>
            </a:r>
            <a:r>
              <a:rPr lang="ru-RU" sz="2000" dirty="0" smtClean="0">
                <a:solidFill>
                  <a:srgbClr val="860000"/>
                </a:solidFill>
              </a:rPr>
              <a:t>, водитель мусоровоза </a:t>
            </a:r>
            <a:r>
              <a:rPr lang="ru-RU" sz="2000" dirty="0">
                <a:solidFill>
                  <a:srgbClr val="860000"/>
                </a:solidFill>
              </a:rPr>
              <a:t>из Восточного Берлина</a:t>
            </a:r>
            <a:r>
              <a:rPr lang="ru-RU" sz="2000" dirty="0" smtClean="0">
                <a:solidFill>
                  <a:srgbClr val="860000"/>
                </a:solidFill>
              </a:rPr>
              <a:t>, на </a:t>
            </a:r>
            <a:r>
              <a:rPr lang="ru-RU" sz="2000" dirty="0">
                <a:solidFill>
                  <a:srgbClr val="860000"/>
                </a:solidFill>
              </a:rPr>
              <a:t>берегу надул матрас</a:t>
            </a:r>
            <a:r>
              <a:rPr lang="ru-RU" sz="2000" dirty="0" smtClean="0">
                <a:solidFill>
                  <a:srgbClr val="860000"/>
                </a:solidFill>
              </a:rPr>
              <a:t>, бросил </a:t>
            </a:r>
            <a:r>
              <a:rPr lang="ru-RU" sz="2000" dirty="0">
                <a:solidFill>
                  <a:srgbClr val="860000"/>
                </a:solidFill>
              </a:rPr>
              <a:t>его в реку и через жутких полчаса </a:t>
            </a:r>
            <a:r>
              <a:rPr lang="ru-RU" sz="2000" dirty="0" smtClean="0">
                <a:solidFill>
                  <a:srgbClr val="860000"/>
                </a:solidFill>
              </a:rPr>
              <a:t>«плавания» оказался </a:t>
            </a:r>
            <a:r>
              <a:rPr lang="ru-RU" sz="2000" dirty="0">
                <a:solidFill>
                  <a:srgbClr val="860000"/>
                </a:solidFill>
              </a:rPr>
              <a:t>в Нижней </a:t>
            </a:r>
            <a:r>
              <a:rPr lang="ru-RU" sz="2000" dirty="0" err="1" smtClean="0">
                <a:solidFill>
                  <a:srgbClr val="860000"/>
                </a:solidFill>
              </a:rPr>
              <a:t>Саксонии.Пограничники</a:t>
            </a:r>
            <a:r>
              <a:rPr lang="ru-RU" sz="2000" dirty="0" smtClean="0">
                <a:solidFill>
                  <a:srgbClr val="860000"/>
                </a:solidFill>
              </a:rPr>
              <a:t> шутили друг с другом </a:t>
            </a:r>
            <a:r>
              <a:rPr lang="ru-RU" sz="2000" dirty="0">
                <a:solidFill>
                  <a:srgbClr val="860000"/>
                </a:solidFill>
              </a:rPr>
              <a:t>на караульной </a:t>
            </a:r>
            <a:r>
              <a:rPr lang="ru-RU" sz="2000" dirty="0" smtClean="0">
                <a:solidFill>
                  <a:srgbClr val="860000"/>
                </a:solidFill>
              </a:rPr>
              <a:t>вышке в </a:t>
            </a:r>
            <a:r>
              <a:rPr lang="ru-RU" sz="2000" dirty="0">
                <a:solidFill>
                  <a:srgbClr val="860000"/>
                </a:solidFill>
              </a:rPr>
              <a:t>то </a:t>
            </a:r>
            <a:r>
              <a:rPr lang="ru-RU" sz="2000" dirty="0" smtClean="0">
                <a:solidFill>
                  <a:srgbClr val="860000"/>
                </a:solidFill>
              </a:rPr>
              <a:t>время, </a:t>
            </a:r>
            <a:r>
              <a:rPr lang="ru-RU" sz="2000" dirty="0">
                <a:solidFill>
                  <a:srgbClr val="860000"/>
                </a:solidFill>
              </a:rPr>
              <a:t>как </a:t>
            </a:r>
            <a:r>
              <a:rPr lang="ru-RU" sz="2000" dirty="0" err="1">
                <a:solidFill>
                  <a:srgbClr val="860000"/>
                </a:solidFill>
              </a:rPr>
              <a:t>Инго</a:t>
            </a:r>
            <a:r>
              <a:rPr lang="ru-RU" sz="2000" dirty="0">
                <a:solidFill>
                  <a:srgbClr val="860000"/>
                </a:solidFill>
              </a:rPr>
              <a:t> проплывал </a:t>
            </a:r>
            <a:r>
              <a:rPr lang="ru-RU" sz="2000" dirty="0" smtClean="0">
                <a:solidFill>
                  <a:srgbClr val="860000"/>
                </a:solidFill>
              </a:rPr>
              <a:t>мимо них </a:t>
            </a:r>
            <a:r>
              <a:rPr lang="ru-RU" sz="2000" dirty="0">
                <a:solidFill>
                  <a:srgbClr val="860000"/>
                </a:solidFill>
              </a:rPr>
              <a:t>на своем </a:t>
            </a:r>
            <a:r>
              <a:rPr lang="ru-RU" sz="2000" dirty="0" smtClean="0">
                <a:solidFill>
                  <a:srgbClr val="860000"/>
                </a:solidFill>
              </a:rPr>
              <a:t>надувном матрасе.</a:t>
            </a:r>
            <a:endParaRPr lang="ru-RU" dirty="0">
              <a:solidFill>
                <a:srgbClr val="86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154" y="3566512"/>
            <a:ext cx="3989302" cy="3989302"/>
          </a:xfrm>
          <a:prstGeom prst="rect">
            <a:avLst/>
          </a:prstGeom>
        </p:spPr>
      </p:pic>
      <p:pic>
        <p:nvPicPr>
          <p:cNvPr id="1026" name="Picture 2" descr="Fluchtw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71" y="1916832"/>
            <a:ext cx="3018777" cy="34486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7049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504" y="116632"/>
            <a:ext cx="8856984" cy="144016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rgbClr val="860000"/>
                </a:solidFill>
              </a:rPr>
              <a:t>Средний </a:t>
            </a:r>
            <a:r>
              <a:rPr lang="ru-RU" sz="2000" dirty="0" smtClean="0">
                <a:solidFill>
                  <a:srgbClr val="860000"/>
                </a:solidFill>
              </a:rPr>
              <a:t>брат, </a:t>
            </a:r>
            <a:r>
              <a:rPr lang="ru-RU" sz="2000" dirty="0" err="1" smtClean="0">
                <a:solidFill>
                  <a:srgbClr val="860000"/>
                </a:solidFill>
              </a:rPr>
              <a:t>Хольгер</a:t>
            </a:r>
            <a:r>
              <a:rPr lang="ru-RU" sz="2000" dirty="0" smtClean="0">
                <a:solidFill>
                  <a:srgbClr val="860000"/>
                </a:solidFill>
              </a:rPr>
              <a:t>, </a:t>
            </a:r>
            <a:r>
              <a:rPr lang="ru-RU" sz="2000" dirty="0">
                <a:solidFill>
                  <a:srgbClr val="860000"/>
                </a:solidFill>
              </a:rPr>
              <a:t>не заставил себя ждать и всего-то через 10 лет также отправился поглядеть на мир</a:t>
            </a:r>
            <a:r>
              <a:rPr lang="ru-RU" sz="2000" dirty="0" smtClean="0">
                <a:solidFill>
                  <a:srgbClr val="860000"/>
                </a:solidFill>
              </a:rPr>
              <a:t>.</a:t>
            </a:r>
            <a:r>
              <a:rPr lang="en-US" sz="2000" dirty="0" smtClean="0">
                <a:solidFill>
                  <a:srgbClr val="860000"/>
                </a:solidFill>
              </a:rPr>
              <a:t> </a:t>
            </a:r>
            <a:r>
              <a:rPr lang="ru-RU" sz="2000" dirty="0" smtClean="0">
                <a:solidFill>
                  <a:srgbClr val="860000"/>
                </a:solidFill>
              </a:rPr>
              <a:t>Планировал он побег </a:t>
            </a:r>
            <a:r>
              <a:rPr lang="ru-RU" sz="2000" dirty="0">
                <a:solidFill>
                  <a:srgbClr val="860000"/>
                </a:solidFill>
              </a:rPr>
              <a:t>долго: </a:t>
            </a:r>
            <a:r>
              <a:rPr lang="ru-RU" sz="2000" dirty="0" smtClean="0">
                <a:solidFill>
                  <a:srgbClr val="860000"/>
                </a:solidFill>
              </a:rPr>
              <a:t>разрабатывал </a:t>
            </a:r>
            <a:r>
              <a:rPr lang="ru-RU" sz="2000" dirty="0">
                <a:solidFill>
                  <a:srgbClr val="860000"/>
                </a:solidFill>
              </a:rPr>
              <a:t>чертежи, </a:t>
            </a:r>
            <a:r>
              <a:rPr lang="ru-RU" sz="2000" dirty="0" smtClean="0">
                <a:solidFill>
                  <a:srgbClr val="860000"/>
                </a:solidFill>
              </a:rPr>
              <a:t>конструировал </a:t>
            </a:r>
            <a:r>
              <a:rPr lang="ru-RU" sz="2000" dirty="0">
                <a:solidFill>
                  <a:srgbClr val="860000"/>
                </a:solidFill>
              </a:rPr>
              <a:t>фуникулёр </a:t>
            </a:r>
            <a:r>
              <a:rPr lang="ru-RU" sz="2000" dirty="0" smtClean="0">
                <a:solidFill>
                  <a:srgbClr val="860000"/>
                </a:solidFill>
              </a:rPr>
              <a:t>собственного изобретения. </a:t>
            </a:r>
            <a:r>
              <a:rPr lang="ru-RU" sz="2000" dirty="0" err="1">
                <a:solidFill>
                  <a:srgbClr val="860000"/>
                </a:solidFill>
              </a:rPr>
              <a:t>Хольгер</a:t>
            </a:r>
            <a:r>
              <a:rPr lang="ru-RU" sz="2000" dirty="0">
                <a:solidFill>
                  <a:srgbClr val="860000"/>
                </a:solidFill>
              </a:rPr>
              <a:t> тренировался стрелять из лука, всем любопытным говоря, что работает в </a:t>
            </a:r>
            <a:r>
              <a:rPr lang="ru-RU" sz="2000" dirty="0" smtClean="0">
                <a:solidFill>
                  <a:srgbClr val="860000"/>
                </a:solidFill>
              </a:rPr>
              <a:t>цирке.</a:t>
            </a:r>
            <a:endParaRPr lang="ru-RU" sz="2000" dirty="0">
              <a:solidFill>
                <a:srgbClr val="86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1844824"/>
            <a:ext cx="5256584" cy="46128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 </a:t>
            </a:r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984480"/>
            <a:ext cx="509431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30 марта 1983 года, просидев более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13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часов на чердаке пятиэтажного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здания, прилегавшего к Берлинской стене,  в ожидании подходящего момента, братья, наконец,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принялись за дело.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Хольгер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выпустил стрелу из окна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чердака, которая,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пролетев над стеной и линией смерти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, попала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в противоположную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крышу. Там ждал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</a:rPr>
              <a:t>Инго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с другом, который помогал при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побеге. Беглец схватился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за ролик и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двинулся. Десять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 секунд 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он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летел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на высоте 22 метров с Востока на Запад.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</a:rPr>
              <a:t>Хольгер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видел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, что часовые под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ним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дремали.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07416" y="5873115"/>
            <a:ext cx="4336584" cy="984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в ту же ночь братья поклялись</a:t>
            </a: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«Мы заберем </a:t>
            </a:r>
            <a:r>
              <a:rPr lang="ru-RU" sz="2000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Эгберта</a:t>
            </a:r>
            <a:r>
              <a:rPr lang="ru-RU" sz="2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из ГДР».</a:t>
            </a:r>
            <a: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8" y="2204864"/>
            <a:ext cx="3248481" cy="21602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16012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504" y="188640"/>
            <a:ext cx="8856984" cy="122413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Осталось спасти только младшего брата. К его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побегу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готовились особенно тщательно. Ради этого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Инго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продал собственный паб, а на вырученные деньги купил два маленьких самолётика.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Летать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на них никто, конечно, не умел, но разве это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могло остановить старших братьев? 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55976" y="1772816"/>
            <a:ext cx="4614584" cy="489654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rgbClr val="860000"/>
                </a:solidFill>
              </a:rPr>
              <a:t>Быстренько научившись азам воздушного </a:t>
            </a:r>
            <a:r>
              <a:rPr lang="ru-RU" sz="2000" dirty="0" smtClean="0">
                <a:solidFill>
                  <a:srgbClr val="860000"/>
                </a:solidFill>
              </a:rPr>
              <a:t>искусства</a:t>
            </a:r>
            <a:r>
              <a:rPr lang="ru-RU" sz="2000" dirty="0">
                <a:solidFill>
                  <a:srgbClr val="860000"/>
                </a:solidFill>
              </a:rPr>
              <a:t>, рано утром </a:t>
            </a:r>
            <a:r>
              <a:rPr lang="ru-RU" sz="2000" i="1" dirty="0">
                <a:solidFill>
                  <a:srgbClr val="860000"/>
                </a:solidFill>
              </a:rPr>
              <a:t>26-го мая 1989 года</a:t>
            </a:r>
            <a:r>
              <a:rPr lang="ru-RU" sz="2000" dirty="0">
                <a:solidFill>
                  <a:srgbClr val="860000"/>
                </a:solidFill>
              </a:rPr>
              <a:t> братья взмыли вверх. Дабы по пути их не подбили </a:t>
            </a:r>
            <a:r>
              <a:rPr lang="ru-RU" sz="2000" dirty="0" err="1">
                <a:solidFill>
                  <a:srgbClr val="860000"/>
                </a:solidFill>
              </a:rPr>
              <a:t>ГДРовские</a:t>
            </a:r>
            <a:r>
              <a:rPr lang="ru-RU" sz="2000" dirty="0">
                <a:solidFill>
                  <a:srgbClr val="860000"/>
                </a:solidFill>
              </a:rPr>
              <a:t> зенитки, самолетики предусмотрительно </a:t>
            </a:r>
            <a:r>
              <a:rPr lang="ru-RU" sz="2000" dirty="0" smtClean="0">
                <a:solidFill>
                  <a:srgbClr val="860000"/>
                </a:solidFill>
              </a:rPr>
              <a:t>были </a:t>
            </a:r>
            <a:r>
              <a:rPr lang="ru-RU" sz="2000" dirty="0" err="1" smtClean="0">
                <a:solidFill>
                  <a:srgbClr val="860000"/>
                </a:solidFill>
              </a:rPr>
              <a:t>покраше-ны</a:t>
            </a:r>
            <a:r>
              <a:rPr lang="ru-RU" sz="2000" dirty="0" smtClean="0">
                <a:solidFill>
                  <a:srgbClr val="860000"/>
                </a:solidFill>
              </a:rPr>
              <a:t> </a:t>
            </a:r>
            <a:r>
              <a:rPr lang="ru-RU" sz="2000" dirty="0">
                <a:solidFill>
                  <a:srgbClr val="860000"/>
                </a:solidFill>
              </a:rPr>
              <a:t>в зеленый цвет, а на крылья </a:t>
            </a:r>
            <a:r>
              <a:rPr lang="ru-RU" sz="2000" dirty="0" smtClean="0">
                <a:solidFill>
                  <a:srgbClr val="860000"/>
                </a:solidFill>
              </a:rPr>
              <a:t>братья приклеили </a:t>
            </a:r>
            <a:r>
              <a:rPr lang="ru-RU" sz="2000" dirty="0">
                <a:solidFill>
                  <a:srgbClr val="860000"/>
                </a:solidFill>
              </a:rPr>
              <a:t>красные звёзды. </a:t>
            </a:r>
            <a:r>
              <a:rPr lang="ru-RU" sz="2000" dirty="0" smtClean="0">
                <a:solidFill>
                  <a:srgbClr val="860000"/>
                </a:solidFill>
              </a:rPr>
              <a:t>Собственно</a:t>
            </a:r>
            <a:r>
              <a:rPr lang="ru-RU" sz="2000" dirty="0">
                <a:solidFill>
                  <a:srgbClr val="860000"/>
                </a:solidFill>
              </a:rPr>
              <a:t>, </a:t>
            </a:r>
            <a:r>
              <a:rPr lang="ru-RU" sz="2000" dirty="0" err="1">
                <a:solidFill>
                  <a:srgbClr val="860000"/>
                </a:solidFill>
              </a:rPr>
              <a:t>Инго</a:t>
            </a:r>
            <a:r>
              <a:rPr lang="ru-RU" sz="2000" dirty="0">
                <a:solidFill>
                  <a:srgbClr val="860000"/>
                </a:solidFill>
              </a:rPr>
              <a:t> должен был подобрать брата </a:t>
            </a:r>
            <a:r>
              <a:rPr lang="ru-RU" sz="2000" dirty="0" smtClean="0">
                <a:solidFill>
                  <a:srgbClr val="860000"/>
                </a:solidFill>
              </a:rPr>
              <a:t> </a:t>
            </a:r>
            <a:r>
              <a:rPr lang="ru-RU" sz="2000" dirty="0">
                <a:solidFill>
                  <a:srgbClr val="860000"/>
                </a:solidFill>
              </a:rPr>
              <a:t>в </a:t>
            </a:r>
            <a:r>
              <a:rPr lang="ru-RU" sz="2000" dirty="0" err="1">
                <a:solidFill>
                  <a:srgbClr val="860000"/>
                </a:solidFill>
              </a:rPr>
              <a:t>Трептов-парке</a:t>
            </a:r>
            <a:r>
              <a:rPr lang="ru-RU" sz="2000" dirty="0">
                <a:solidFill>
                  <a:srgbClr val="860000"/>
                </a:solidFill>
              </a:rPr>
              <a:t>, </a:t>
            </a:r>
            <a:r>
              <a:rPr lang="ru-RU" sz="2000" dirty="0" smtClean="0">
                <a:solidFill>
                  <a:srgbClr val="860000"/>
                </a:solidFill>
              </a:rPr>
              <a:t>рядом с памятником </a:t>
            </a:r>
            <a:r>
              <a:rPr lang="ru-RU" sz="2000" dirty="0" err="1" smtClean="0">
                <a:solidFill>
                  <a:srgbClr val="860000"/>
                </a:solidFill>
              </a:rPr>
              <a:t>Воину-Осво-бодителю</a:t>
            </a:r>
            <a:r>
              <a:rPr lang="ru-RU" sz="2000" dirty="0" smtClean="0">
                <a:solidFill>
                  <a:srgbClr val="860000"/>
                </a:solidFill>
              </a:rPr>
              <a:t>, </a:t>
            </a:r>
            <a:r>
              <a:rPr lang="ru-RU" sz="2000" dirty="0">
                <a:solidFill>
                  <a:srgbClr val="860000"/>
                </a:solidFill>
              </a:rPr>
              <a:t>а </a:t>
            </a:r>
            <a:r>
              <a:rPr lang="ru-RU" sz="2000" dirty="0" err="1">
                <a:solidFill>
                  <a:srgbClr val="860000"/>
                </a:solidFill>
              </a:rPr>
              <a:t>Хольгер</a:t>
            </a:r>
            <a:r>
              <a:rPr lang="ru-RU" sz="2000" dirty="0">
                <a:solidFill>
                  <a:srgbClr val="860000"/>
                </a:solidFill>
              </a:rPr>
              <a:t> — пафосно снимать всё это со стороны на кинокамеру.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2357430"/>
            <a:ext cx="3641781" cy="31683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8035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5320" y="1124744"/>
            <a:ext cx="3820616" cy="41044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Операция прошла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настолько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успешно, что по её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окончании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потерявшие всякий стыд братья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приземлились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на лужайке прямо перед Рейхстагом. По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словам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очевидцев, после полёта спасённый </a:t>
            </a:r>
            <a:r>
              <a:rPr lang="ru-RU" sz="2000" dirty="0" err="1">
                <a:solidFill>
                  <a:schemeClr val="tx2">
                    <a:lumMod val="50000"/>
                  </a:schemeClr>
                </a:solidFill>
              </a:rPr>
              <a:t>Эгберт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 целовал землю и кричал во все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стороны: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«Слава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Богу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, это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сработало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!».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5320" y="116632"/>
            <a:ext cx="8789168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«Нет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еще в мире такой стены, которую нельзя было бы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преодолеть,»-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сказал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Инго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27376" y="5229200"/>
            <a:ext cx="5616624" cy="151216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Чего не могли знать беспомощные полицейские в это утро 26 мая 1989, так это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то,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что два брата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</a:rPr>
              <a:t>Бетке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забрали из ГДР своего последнего, третьего брата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. Наконец-то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они все вместе сидели в пивной на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</a:rPr>
              <a:t>Кудамме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232" y="1565176"/>
            <a:ext cx="4733521" cy="26642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49197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60648"/>
            <a:ext cx="8712968" cy="17851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Официальные цифры показывают, что по меньшей мере 136 человек погибли, пытаясь пересечь границу. Люди, </a:t>
            </a: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пытающиеся </a:t>
            </a:r>
            <a:r>
              <a:rPr lang="ru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проникнуть </a:t>
            </a: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чужую территорию, рассматривались как изменники. </a:t>
            </a:r>
            <a:r>
              <a:rPr lang="ru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хранникам </a:t>
            </a:r>
            <a:r>
              <a:rPr lang="ru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разрешено было открывать по ним </a:t>
            </a: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огонь </a:t>
            </a:r>
            <a:r>
              <a:rPr lang="ru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случае попытки проникновения.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49" y="2852936"/>
            <a:ext cx="8643567" cy="3024336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820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856984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 июня 1987 года Президент США Рональд Рейган, произнося речь у Бранденбургских ворот в честь 750-летия Берлина, призвал Генерального секретаря ЦК КПСС Михаила Горбачёва </a:t>
            </a:r>
            <a:r>
              <a:rPr lang="ru-RU" sz="20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снести </a:t>
            </a:r>
            <a:r>
              <a:rPr lang="ru-RU" sz="2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Берлинскую стену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6976" y="1663432"/>
            <a:ext cx="4536504" cy="46085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Начавшиеся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в конце 1980-х годов демократические перемены в жизни ГДР и других стран социалистического содружества предрешили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судьбу Берлинской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стены.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9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ноября 1989 новое правительство ГДР объявило о беспрепятственном переходе из Восточного Берлина в Западный и свободном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</a:rPr>
              <a:t>возвраще-нии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обратно.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Около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2 миллионов жителей ГДР побывало в течение 10-12 ноября в Западном Берлине.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Н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ачалась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стихийная разборка стены.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908" y="2143116"/>
            <a:ext cx="4803589" cy="37147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5822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01414"/>
            <a:ext cx="8496944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Официальный демонтаж был произведен в январе 1990 года, часть стены была оставлена как памятник истории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91" y="201414"/>
            <a:ext cx="7885433" cy="524381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79512" y="5157192"/>
            <a:ext cx="8784976" cy="158417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Это стало событием мирового масштаба, о воссоединении семей, города и целого государства говорили во всех уголках планеты. В считанные дни от стены не осталось камня на камне, ее фрагменты, которые западноберлинские художники украсили красноречивыми граффити, были распроданы за немалые деньги в частные коллекции.</a:t>
            </a:r>
          </a:p>
        </p:txBody>
      </p:sp>
    </p:spTree>
    <p:extLst>
      <p:ext uri="{BB962C8B-B14F-4D97-AF65-F5344CB8AC3E}">
        <p14:creationId xmlns="" xmlns:p14="http://schemas.microsoft.com/office/powerpoint/2010/main" val="87820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24368" y="37624"/>
            <a:ext cx="9168368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Сегодня эти уникальные объекты вызывают огромный туристический интерес, а также являются символом свободы, единения и непобедимости людей, когда-то живших в полной изоляции.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6314" y="1285860"/>
            <a:ext cx="4188648" cy="33123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Интерес со стороны туристов к этому уникальному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</a:rPr>
              <a:t>истори-ческому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объекту не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ослабевает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до сих пор. Многие люди приезжают в Берлин именно для того, чтобы своими глазами увидеть хотя бы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руины, но уже сами берлинцы не могут с уверенностью ответить, где же именно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находилась Берлинская стена.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3182"/>
            <a:ext cx="4416204" cy="28191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00034" y="557214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860000"/>
                </a:solidFill>
              </a:rPr>
              <a:t>Чекпоинт</a:t>
            </a:r>
            <a:r>
              <a:rPr lang="ru-RU" b="1" dirty="0" smtClean="0">
                <a:solidFill>
                  <a:srgbClr val="860000"/>
                </a:solidFill>
              </a:rPr>
              <a:t> Чарли 1990 год </a:t>
            </a:r>
            <a:endParaRPr lang="ru-RU" b="1" dirty="0">
              <a:solidFill>
                <a:srgbClr val="86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950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0298"/>
            <a:ext cx="903649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Берлинская стена была разрушена четверть века назад, но немцы хранят ее обломки, как память. Остатки стены можно встретить в нескольких районах города. Если не знать истории, памятник Берлинской стене можно вообще не заметить и пройти мимо.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752" y="4797152"/>
            <a:ext cx="8928992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Неподалеку от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Чекпоинт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Чарли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сидел дяденька в военной форме того времени и предлагал за небольшую плату паспорт, свидетельствующий о том, что я здесь действительно была. На фоне выкрашенных веселенькой краской труб и современных зданий не очень-то верится, что ты стоишь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месте, где высилась стена, принесшая обеим частям Германии столько горя. </a:t>
            </a: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жалею, что была здесь 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214546" y="1357298"/>
            <a:ext cx="4170194" cy="2750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857488" y="4214818"/>
            <a:ext cx="2711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860000"/>
                </a:solidFill>
              </a:rPr>
              <a:t>Чекпоинт</a:t>
            </a:r>
            <a:r>
              <a:rPr lang="ru-RU" b="1" dirty="0">
                <a:solidFill>
                  <a:srgbClr val="860000"/>
                </a:solidFill>
              </a:rPr>
              <a:t> Чарли </a:t>
            </a:r>
            <a:r>
              <a:rPr lang="ru-RU" b="1" dirty="0" smtClean="0">
                <a:solidFill>
                  <a:srgbClr val="860000"/>
                </a:solidFill>
              </a:rPr>
              <a:t>2016 </a:t>
            </a:r>
            <a:r>
              <a:rPr lang="ru-RU" b="1" dirty="0">
                <a:solidFill>
                  <a:srgbClr val="860000"/>
                </a:solidFill>
              </a:rPr>
              <a:t>год</a:t>
            </a:r>
          </a:p>
        </p:txBody>
      </p:sp>
    </p:spTree>
    <p:extLst>
      <p:ext uri="{BB962C8B-B14F-4D97-AF65-F5344CB8AC3E}">
        <p14:creationId xmlns="" xmlns:p14="http://schemas.microsoft.com/office/powerpoint/2010/main" val="349057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r>
              <a:rPr lang="ru-RU" dirty="0" smtClean="0"/>
              <a:t>Исследовать историю Берлинской стены.</a:t>
            </a:r>
          </a:p>
          <a:p>
            <a:r>
              <a:rPr lang="ru-RU" dirty="0" smtClean="0"/>
              <a:t>Проследить, как решения государственных деятелей сказываются на жизни простых людей.</a:t>
            </a:r>
          </a:p>
          <a:p>
            <a:r>
              <a:rPr lang="ru-RU" dirty="0" smtClean="0"/>
              <a:t>Уяснить, почему мир во всем мире так важен для каждого из живущих на планете Земля.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72389"/>
            <a:ext cx="6337288" cy="26933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4343" y="60882"/>
            <a:ext cx="8640960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 История — свидетель прошлого, свет истины, живая память, учитель жизни, вестник старины». (Цицерон)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46326" y="1124744"/>
            <a:ext cx="8707141" cy="1512168"/>
          </a:xfrm>
          <a:prstGeom prst="wedgeRoundRectCallout">
            <a:avLst>
              <a:gd name="adj1" fmla="val 48973"/>
              <a:gd name="adj2" fmla="val 35500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Проживая в городе Берлине, я начала понимать, что  это мегаполис с драматической, противоречивой судьбой. Несколько десятилетий город прожил, разорванный по живому двумя противостоящими политическими системами. На его теле никогда не заживет шрам, оставленный Берлинской стеной.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303666" y="5165736"/>
            <a:ext cx="8640959" cy="1426912"/>
          </a:xfrm>
          <a:prstGeom prst="wedgeRoundRectCallout">
            <a:avLst>
              <a:gd name="adj1" fmla="val -45622"/>
              <a:gd name="adj2" fmla="val 2272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3666" y="5279028"/>
            <a:ext cx="85361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860000"/>
                </a:solidFill>
              </a:rPr>
              <a:t>При посещении Берлинского Музея Стены, мой взгляд задержался на одном экспонате – сверхлегком </a:t>
            </a:r>
            <a:r>
              <a:rPr lang="ru-RU" sz="2000" dirty="0" err="1" smtClean="0">
                <a:solidFill>
                  <a:srgbClr val="860000"/>
                </a:solidFill>
              </a:rPr>
              <a:t>бесфюзеляжном</a:t>
            </a:r>
            <a:r>
              <a:rPr lang="ru-RU" sz="2000" dirty="0" smtClean="0">
                <a:solidFill>
                  <a:srgbClr val="860000"/>
                </a:solidFill>
              </a:rPr>
              <a:t> самолетике марки </a:t>
            </a:r>
            <a:r>
              <a:rPr lang="en-US" sz="2000" dirty="0" err="1" smtClean="0">
                <a:solidFill>
                  <a:srgbClr val="860000"/>
                </a:solidFill>
              </a:rPr>
              <a:t>Ikarus</a:t>
            </a:r>
            <a:r>
              <a:rPr lang="en-US" sz="2000" dirty="0" smtClean="0">
                <a:solidFill>
                  <a:srgbClr val="860000"/>
                </a:solidFill>
              </a:rPr>
              <a:t> Fox</a:t>
            </a:r>
            <a:r>
              <a:rPr lang="ru-RU" sz="2000" dirty="0" smtClean="0">
                <a:solidFill>
                  <a:srgbClr val="860000"/>
                </a:solidFill>
              </a:rPr>
              <a:t>. Как самолетик оказался в музее? Какая история с ним приключилась? Я попробую ответить на эти и другие вопросы. Итак начнем.  </a:t>
            </a:r>
            <a:endParaRPr lang="ru-RU" sz="2000" dirty="0">
              <a:solidFill>
                <a:srgbClr val="86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328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альтернативный процесс 2"/>
          <p:cNvSpPr/>
          <p:nvPr/>
        </p:nvSpPr>
        <p:spPr>
          <a:xfrm>
            <a:off x="0" y="857232"/>
            <a:ext cx="4692392" cy="2892513"/>
          </a:xfrm>
          <a:prstGeom prst="flowChartAlternate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После поражения во Второй мировой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войне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Германия оказалась под оккупацией четырех государств. Ее западную часть занимали войска Великобритании, США и Франции, а пять восточных земель контролировал Советский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Союз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128" y="0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Немного истории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2" y="1643050"/>
            <a:ext cx="5126182" cy="48186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6004" y="4143380"/>
            <a:ext cx="4535996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Поэтому 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границе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двух политических систем внутри одного государства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была сооружена Берлинская стена.</a:t>
            </a:r>
          </a:p>
        </p:txBody>
      </p:sp>
    </p:spTree>
    <p:extLst>
      <p:ext uri="{BB962C8B-B14F-4D97-AF65-F5344CB8AC3E}">
        <p14:creationId xmlns="" xmlns:p14="http://schemas.microsoft.com/office/powerpoint/2010/main" val="35366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5535700" cy="4328918"/>
          </a:xfrm>
          <a:prstGeom prst="rect">
            <a:avLst/>
          </a:prstGeom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5435334" y="1785926"/>
            <a:ext cx="3708666" cy="2734304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552024" y="1714488"/>
            <a:ext cx="3591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860000"/>
                </a:solidFill>
              </a:rPr>
              <a:t>В 1961 году за два дня ( с 13 по 15 августа) была протянута колючая проволока, внезапно разделившая не только страну, но и семьи и судьбы простых людей. Далее последовало продолжительное строительство, окончившееся только в 1975-м.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40688" y="3607510"/>
            <a:ext cx="4717064" cy="2088232"/>
          </a:xfrm>
          <a:prstGeom prst="wedgeRoundRectCallout">
            <a:avLst>
              <a:gd name="adj1" fmla="val -17810"/>
              <a:gd name="adj2" fmla="val -5077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Сначала между западными и восточными районами Берлина появились заборы из колючей проволоки. Позднее все было сделано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капитальнее: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кирпич, бетон, вышки, сигнальные заграждения.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3898" y="5720513"/>
            <a:ext cx="6530041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Протяженность «антифашистского оборонительного вала» составляла 155 километров.</a:t>
            </a:r>
          </a:p>
        </p:txBody>
      </p:sp>
    </p:spTree>
    <p:extLst>
      <p:ext uri="{BB962C8B-B14F-4D97-AF65-F5344CB8AC3E}">
        <p14:creationId xmlns="" xmlns:p14="http://schemas.microsoft.com/office/powerpoint/2010/main" val="266146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71254"/>
            <a:ext cx="5544616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Интересные факты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47376" y="425197"/>
            <a:ext cx="3960440" cy="154514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rgbClr val="860000"/>
                </a:solidFill>
              </a:rPr>
              <a:t>У </a:t>
            </a:r>
            <a:r>
              <a:rPr lang="ru-RU" sz="2000" dirty="0">
                <a:solidFill>
                  <a:srgbClr val="860000"/>
                </a:solidFill>
              </a:rPr>
              <a:t>сооружения было 302 смотровые башни, 259 собачьих площадок, 20 </a:t>
            </a:r>
            <a:r>
              <a:rPr lang="ru-RU" sz="2000" dirty="0" smtClean="0">
                <a:solidFill>
                  <a:srgbClr val="860000"/>
                </a:solidFill>
              </a:rPr>
              <a:t>бункеров; всё это  </a:t>
            </a:r>
            <a:r>
              <a:rPr lang="ru-RU" sz="2000" dirty="0">
                <a:solidFill>
                  <a:srgbClr val="860000"/>
                </a:solidFill>
              </a:rPr>
              <a:t>охраняли более 11 тысяч солдат.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7504" y="5143512"/>
            <a:ext cx="8802724" cy="14984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 По иронии судьбы на пути стены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встал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храм XIX века, который назывался Церковь Примирения.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Казалось, сама судьба послала его в назидание, но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власти решили, что он закрывает обзор со сторожевых башен,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поэтому храм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был взорван в 1985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году.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698" y="260648"/>
            <a:ext cx="4851091" cy="48510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376" y="1461281"/>
            <a:ext cx="4832511" cy="39679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5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6428" y="1411469"/>
            <a:ext cx="8621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428" y="3200925"/>
            <a:ext cx="83200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86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44" y="188640"/>
            <a:ext cx="6500858" cy="209735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8597" y="204066"/>
            <a:ext cx="62865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860000"/>
                </a:solidFill>
              </a:rPr>
              <a:t> Жители ГДР постоянно пытались сбежать на территорию ФРГ. Перебежчиков  за всё время существования стены насчитали приблизительно 10000 человек. </a:t>
            </a:r>
          </a:p>
          <a:p>
            <a:r>
              <a:rPr lang="ru-RU" sz="2000" dirty="0" smtClean="0">
                <a:solidFill>
                  <a:srgbClr val="860000"/>
                </a:solidFill>
              </a:rPr>
              <a:t>Примерно </a:t>
            </a:r>
            <a:r>
              <a:rPr lang="ru-RU" sz="2000" dirty="0">
                <a:solidFill>
                  <a:srgbClr val="860000"/>
                </a:solidFill>
              </a:rPr>
              <a:t>у пяти тысяч это получилось.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19"/>
            <a:ext cx="9144000" cy="6725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212087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59637" y="116632"/>
            <a:ext cx="8381318" cy="122413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rgbClr val="860000"/>
                </a:solidFill>
              </a:rPr>
              <a:t>Власти предпринимали</a:t>
            </a:r>
            <a:r>
              <a:rPr lang="ru-RU" sz="2000" dirty="0">
                <a:solidFill>
                  <a:srgbClr val="860000"/>
                </a:solidFill>
              </a:rPr>
              <a:t> жесткие меры против попыток "незаконного пересечения </a:t>
            </a:r>
            <a:r>
              <a:rPr lang="ru-RU" sz="2000" dirty="0" smtClean="0">
                <a:solidFill>
                  <a:srgbClr val="860000"/>
                </a:solidFill>
              </a:rPr>
              <a:t>границы". А люди </a:t>
            </a:r>
            <a:r>
              <a:rPr lang="ru-RU" sz="2000" dirty="0">
                <a:solidFill>
                  <a:srgbClr val="860000"/>
                </a:solidFill>
              </a:rPr>
              <a:t>продолжали бежать "через стену", используя канализационные трубы, технические средства, сооружая </a:t>
            </a:r>
            <a:r>
              <a:rPr lang="ru-RU" sz="2000" dirty="0" smtClean="0">
                <a:solidFill>
                  <a:srgbClr val="860000"/>
                </a:solidFill>
              </a:rPr>
              <a:t>подкопы.</a:t>
            </a:r>
            <a:endParaRPr lang="ru-RU" sz="2000" b="1" dirty="0">
              <a:solidFill>
                <a:srgbClr val="86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34636264"/>
              </p:ext>
            </p:extLst>
          </p:nvPr>
        </p:nvGraphicFramePr>
        <p:xfrm>
          <a:off x="539552" y="1628799"/>
          <a:ext cx="8201402" cy="470019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040560"/>
                <a:gridCol w="3160842"/>
              </a:tblGrid>
              <a:tr h="2414199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В феврале 1963-го цирковой акробат </a:t>
                      </a:r>
                      <a:r>
                        <a:rPr lang="ru-RU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Хорст</a:t>
                      </a:r>
                      <a:r>
                        <a:rPr lang="ru-RU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Кляйн</a:t>
                      </a:r>
                      <a:r>
                        <a:rPr lang="ru-RU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, дождавшись, когда пройдет патруль, вскарабкался на 19-метровый столб высоковольтной линии и, повиснув на руках на кабеле, начал передвижение. До следующего столба он не дотянул</a:t>
                      </a:r>
                      <a:r>
                        <a:rPr lang="ru-RU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и </a:t>
                      </a:r>
                      <a:r>
                        <a:rPr lang="ru-RU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шлепнулся наземь. Зато уже в Западном Берлине.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431655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860000"/>
                          </a:solidFill>
                          <a:effectLst/>
                        </a:rPr>
                        <a:t>Работая в Восточном Берлине, австриец </a:t>
                      </a:r>
                      <a:r>
                        <a:rPr lang="ru-RU" b="1" dirty="0" err="1" smtClean="0">
                          <a:solidFill>
                            <a:srgbClr val="860000"/>
                          </a:solidFill>
                          <a:effectLst/>
                        </a:rPr>
                        <a:t>Хайнс</a:t>
                      </a:r>
                      <a:r>
                        <a:rPr lang="ru-RU" b="1" dirty="0" smtClean="0">
                          <a:solidFill>
                            <a:srgbClr val="860000"/>
                          </a:solidFill>
                          <a:effectLst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860000"/>
                          </a:solidFill>
                          <a:effectLst/>
                        </a:rPr>
                        <a:t>Мийкснер</a:t>
                      </a:r>
                      <a:r>
                        <a:rPr lang="ru-RU" b="1" dirty="0" smtClean="0">
                          <a:solidFill>
                            <a:srgbClr val="860000"/>
                          </a:solidFill>
                          <a:effectLst/>
                        </a:rPr>
                        <a:t> влюбился в </a:t>
                      </a:r>
                      <a:r>
                        <a:rPr lang="ru-RU" b="1" dirty="0" err="1" smtClean="0">
                          <a:solidFill>
                            <a:srgbClr val="860000"/>
                          </a:solidFill>
                          <a:effectLst/>
                        </a:rPr>
                        <a:t>Маргарету</a:t>
                      </a:r>
                      <a:r>
                        <a:rPr lang="ru-RU" b="1" dirty="0" smtClean="0">
                          <a:solidFill>
                            <a:srgbClr val="860000"/>
                          </a:solidFill>
                          <a:effectLst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860000"/>
                          </a:solidFill>
                          <a:effectLst/>
                        </a:rPr>
                        <a:t>Турау</a:t>
                      </a:r>
                      <a:r>
                        <a:rPr lang="ru-RU" b="1" dirty="0" smtClean="0">
                          <a:solidFill>
                            <a:srgbClr val="860000"/>
                          </a:solidFill>
                          <a:effectLst/>
                        </a:rPr>
                        <a:t>, но власти ГДР отказали ей в выезде. </a:t>
                      </a:r>
                      <a:r>
                        <a:rPr lang="ru-RU" b="1" dirty="0" err="1" smtClean="0">
                          <a:solidFill>
                            <a:srgbClr val="860000"/>
                          </a:solidFill>
                          <a:effectLst/>
                        </a:rPr>
                        <a:t>Мейкснер</a:t>
                      </a:r>
                      <a:r>
                        <a:rPr lang="ru-RU" b="1" dirty="0" smtClean="0">
                          <a:solidFill>
                            <a:srgbClr val="860000"/>
                          </a:solidFill>
                          <a:effectLst/>
                        </a:rPr>
                        <a:t> взял в аренду машину с откидным верхом, снял с нее ветровое стекло и принизил посадку автомобиля. 5 мая 1963 г. он спрятал невесту и ее мать на заднем сидении и на полной скорости промчался под шлагбаумом. </a:t>
                      </a:r>
                      <a:endParaRPr lang="ru-RU" b="1" dirty="0">
                        <a:solidFill>
                          <a:srgbClr val="86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859" y="1772816"/>
            <a:ext cx="3150096" cy="21000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518" y="6396335"/>
            <a:ext cx="913219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Стремление к свободе оказалось сильнее страха смерти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149079"/>
            <a:ext cx="2808312" cy="19323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44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940"/>
          <a:stretch/>
        </p:blipFill>
        <p:spPr>
          <a:xfrm>
            <a:off x="5724128" y="1784036"/>
            <a:ext cx="2952328" cy="2201656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7294729"/>
              </p:ext>
            </p:extLst>
          </p:nvPr>
        </p:nvGraphicFramePr>
        <p:xfrm>
          <a:off x="323528" y="1600200"/>
          <a:ext cx="8496944" cy="499715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56584"/>
                <a:gridCol w="3240360"/>
              </a:tblGrid>
              <a:tr h="2414199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Через 4 месяца после возведения стены, молодой инженер-железнодорожник из ГДР Гарри </a:t>
                      </a:r>
                      <a:r>
                        <a:rPr lang="ru-RU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Детерлинг</a:t>
                      </a:r>
                      <a:r>
                        <a:rPr lang="ru-RU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нашел в глухих местах Восточного Берлина старую и не заблокированную железнодорожную ветку в западный сектор. Он без промедления собрал семью и друзей и 5 декабря 1961 г. угнал локомотив. Разогнал его и на полной скорости  на глазах у остолбеневших пограничников «ушел» в ФРГ.</a:t>
                      </a:r>
                      <a:endParaRPr lang="ru-RU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2436832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860000"/>
                          </a:solidFill>
                          <a:effectLst/>
                        </a:rPr>
                        <a:t>Несколько сотен немцев из ГДР сбежали через сеть секретных тоннелей. В 1962 г.  12 пожилых немцев прокопали знаменитый «Тоннель стариков». В 1964 г. еще 57 человек сбежали на Запад по другому тоннелю, который позже так и назвали «Тоннель-57». Этот побег был самым массовым за всю историю существования Берлинской стены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  <a:effectLst/>
                        </a:rPr>
                        <a:t>.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222248"/>
            <a:ext cx="2950760" cy="218356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07504" y="332656"/>
            <a:ext cx="885698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solidFill>
                  <a:srgbClr val="860000"/>
                </a:solidFill>
              </a:rPr>
              <a:t>В период с 13 августа 1961 года по 9 ноября 1989 года было совершено 5075 успешных побегов в Западный Берлин, среди них — 574 случая дезертирства</a:t>
            </a:r>
            <a:r>
              <a:rPr lang="ru-RU" dirty="0">
                <a:solidFill>
                  <a:srgbClr val="860000"/>
                </a:solidFill>
              </a:rPr>
              <a:t>.</a:t>
            </a:r>
            <a:br>
              <a:rPr lang="ru-RU" dirty="0">
                <a:solidFill>
                  <a:srgbClr val="860000"/>
                </a:solidFill>
              </a:rPr>
            </a:br>
            <a:endParaRPr lang="ru-RU" dirty="0">
              <a:solidFill>
                <a:srgbClr val="86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503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3469</TotalTime>
  <Words>1463</Words>
  <Application>Microsoft Office PowerPoint</Application>
  <PresentationFormat>Экран (4:3)</PresentationFormat>
  <Paragraphs>74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Цели и задачи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Marina</dc:creator>
  <cp:lastModifiedBy>ЕГЭ</cp:lastModifiedBy>
  <cp:revision>120</cp:revision>
  <dcterms:created xsi:type="dcterms:W3CDTF">2016-09-16T11:38:05Z</dcterms:created>
  <dcterms:modified xsi:type="dcterms:W3CDTF">2017-03-01T10:40:09Z</dcterms:modified>
</cp:coreProperties>
</file>