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notesMasterIdLst>
    <p:notesMasterId r:id="rId27"/>
  </p:notesMasterIdLst>
  <p:sldIdLst>
    <p:sldId id="256" r:id="rId2"/>
    <p:sldId id="273" r:id="rId3"/>
    <p:sldId id="261" r:id="rId4"/>
    <p:sldId id="262" r:id="rId5"/>
    <p:sldId id="263" r:id="rId6"/>
    <p:sldId id="264" r:id="rId7"/>
    <p:sldId id="265" r:id="rId8"/>
    <p:sldId id="257" r:id="rId9"/>
    <p:sldId id="259" r:id="rId10"/>
    <p:sldId id="260" r:id="rId11"/>
    <p:sldId id="258" r:id="rId12"/>
    <p:sldId id="276" r:id="rId13"/>
    <p:sldId id="277" r:id="rId14"/>
    <p:sldId id="287" r:id="rId15"/>
    <p:sldId id="266" r:id="rId16"/>
    <p:sldId id="272" r:id="rId17"/>
    <p:sldId id="267" r:id="rId18"/>
    <p:sldId id="268" r:id="rId19"/>
    <p:sldId id="270" r:id="rId20"/>
    <p:sldId id="271" r:id="rId21"/>
    <p:sldId id="280" r:id="rId22"/>
    <p:sldId id="283" r:id="rId23"/>
    <p:sldId id="285" r:id="rId24"/>
    <p:sldId id="286" r:id="rId25"/>
    <p:sldId id="288" r:id="rId26"/>
  </p:sldIdLst>
  <p:sldSz cx="9906000" cy="6858000" type="A4"/>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80" autoAdjust="0"/>
    <p:restoredTop sz="86410" autoAdjust="0"/>
  </p:normalViewPr>
  <p:slideViewPr>
    <p:cSldViewPr>
      <p:cViewPr>
        <p:scale>
          <a:sx n="77" d="100"/>
          <a:sy n="77" d="100"/>
        </p:scale>
        <p:origin x="-2358" y="-94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74" d="100"/>
          <a:sy n="74" d="100"/>
        </p:scale>
        <p:origin x="-894" y="-96"/>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94645DE1-3411-423F-AF28-95D24D5FB1F8}" type="datetimeFigureOut">
              <a:rPr lang="ru-RU" smtClean="0"/>
              <a:pPr/>
              <a:t>28.02.2017</a:t>
            </a:fld>
            <a:endParaRPr lang="ru-RU"/>
          </a:p>
        </p:txBody>
      </p:sp>
      <p:sp>
        <p:nvSpPr>
          <p:cNvPr id="4" name="Образ слайда 3"/>
          <p:cNvSpPr>
            <a:spLocks noGrp="1" noRot="1" noChangeAspect="1"/>
          </p:cNvSpPr>
          <p:nvPr>
            <p:ph type="sldImg" idx="2"/>
          </p:nvPr>
        </p:nvSpPr>
        <p:spPr>
          <a:xfrm>
            <a:off x="2714625" y="514350"/>
            <a:ext cx="3714750" cy="2571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E568F7C6-6E19-4E6F-8BC3-60C4CB520D4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E568F7C6-6E19-4E6F-8BC3-60C4CB520D47}"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568F7C6-6E19-4E6F-8BC3-60C4CB520D47}"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38250" y="1122363"/>
            <a:ext cx="74295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1972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731442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088981" y="365125"/>
            <a:ext cx="2135981"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1037" y="365125"/>
            <a:ext cx="6284119"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1944889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3771475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5878" y="1709739"/>
            <a:ext cx="8543925"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3903732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1038" y="1825625"/>
            <a:ext cx="421005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014913" y="1825625"/>
            <a:ext cx="421005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1783865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2328" y="365126"/>
            <a:ext cx="8543925"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82328" y="2505075"/>
            <a:ext cx="4190702"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14913" y="2505075"/>
            <a:ext cx="4211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2524314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514881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3700870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2328" y="457200"/>
            <a:ext cx="3194943"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1707205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2328" y="457200"/>
            <a:ext cx="3194943"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80398BC-9220-4FF1-B436-7A9DF66C4BAD}" type="datetimeFigureOut">
              <a:rPr lang="ru-RU" smtClean="0"/>
              <a:pPr/>
              <a:t>28.02.2017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2483924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0398BC-9220-4FF1-B436-7A9DF66C4BAD}" type="datetimeFigureOut">
              <a:rPr lang="ru-RU" smtClean="0"/>
              <a:pPr/>
              <a:t>28.02.2017</a:t>
            </a:fld>
            <a:endParaRPr lang="ru-RU"/>
          </a:p>
        </p:txBody>
      </p:sp>
      <p:sp>
        <p:nvSpPr>
          <p:cNvPr id="5" name="Нижний колонтитул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731D55-B35F-4A34-B486-6E242C4A2D54}" type="slidenum">
              <a:rPr lang="ru-RU" smtClean="0"/>
              <a:pPr/>
              <a:t>‹#›</a:t>
            </a:fld>
            <a:endParaRPr lang="ru-RU"/>
          </a:p>
        </p:txBody>
      </p:sp>
    </p:spTree>
    <p:extLst>
      <p:ext uri="{BB962C8B-B14F-4D97-AF65-F5344CB8AC3E}">
        <p14:creationId xmlns:p14="http://schemas.microsoft.com/office/powerpoint/2010/main" xmlns="" val="23680576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history.com/topics/british-history/queen-victoria" TargetMode="External"/><Relationship Id="rId3" Type="http://schemas.openxmlformats.org/officeDocument/2006/relationships/hyperlink" Target="http://www.imdb.com/name/nm0703070/bio" TargetMode="External"/><Relationship Id="rId7" Type="http://schemas.openxmlformats.org/officeDocument/2006/relationships/hyperlink" Target="http://www.thefamouspeople.com/profiles/queen-victoria-2597.php" TargetMode="External"/><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hyperlink" Target="https://britishheritage.com/queen-elizabeth-i/" TargetMode="External"/><Relationship Id="rId5" Type="http://schemas.openxmlformats.org/officeDocument/2006/relationships/hyperlink" Target="http://www.biography.com/people/queen-elizabeth-i-9286133" TargetMode="External"/><Relationship Id="rId4" Type="http://schemas.openxmlformats.org/officeDocument/2006/relationships/hyperlink" Target="http://r.search.yahoo.com/_ylt=A9mSs3XCaaNYQGIAM.8zCQx.;_ylu=X3oDMTByaW11dnNvBGNvbG8DaXIyBHBvcwMxBHZ0aWQDBHNlYwNzcg--/RV=2/RE=1487133251/RO=10/RU=http:/www.biography.com/people/queen-elizabeth-ii-9286165/RK=0/RS=fs7id90xsWvoEWJDSUNrgWO_r0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gif"/><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3" cstate="email"/>
          <a:stretch>
            <a:fillRect/>
          </a:stretch>
        </p:blipFill>
        <p:spPr>
          <a:xfrm>
            <a:off x="-1" y="0"/>
            <a:ext cx="9906001" cy="6858000"/>
          </a:xfrm>
          <a:prstGeom prst="rect">
            <a:avLst/>
          </a:prstGeom>
        </p:spPr>
      </p:pic>
      <p:sp>
        <p:nvSpPr>
          <p:cNvPr id="2" name="Заголовок 1"/>
          <p:cNvSpPr>
            <a:spLocks noGrp="1"/>
          </p:cNvSpPr>
          <p:nvPr>
            <p:ph type="ctrTitle"/>
          </p:nvPr>
        </p:nvSpPr>
        <p:spPr/>
        <p:txBody>
          <a:bodyPr>
            <a:normAutofit fontScale="90000"/>
          </a:bodyPr>
          <a:lstStyle/>
          <a:p>
            <a:r>
              <a:rPr lang="de-DE" dirty="0" smtClean="0">
                <a:solidFill>
                  <a:srgbClr val="800000"/>
                </a:solidFill>
                <a:latin typeface="Algerian" pitchFamily="82" charset="0"/>
              </a:rPr>
              <a:t>Queens </a:t>
            </a:r>
            <a:r>
              <a:rPr lang="de-DE" dirty="0" err="1" smtClean="0">
                <a:solidFill>
                  <a:srgbClr val="800000"/>
                </a:solidFill>
                <a:latin typeface="Algerian" pitchFamily="82" charset="0"/>
              </a:rPr>
              <a:t>of</a:t>
            </a:r>
            <a:r>
              <a:rPr lang="de-DE" dirty="0" smtClean="0">
                <a:solidFill>
                  <a:srgbClr val="800000"/>
                </a:solidFill>
                <a:latin typeface="Algerian" pitchFamily="82" charset="0"/>
              </a:rPr>
              <a:t> England</a:t>
            </a:r>
            <a:br>
              <a:rPr lang="de-DE" dirty="0" smtClean="0">
                <a:solidFill>
                  <a:srgbClr val="800000"/>
                </a:solidFill>
                <a:latin typeface="Algerian" pitchFamily="82" charset="0"/>
              </a:rPr>
            </a:br>
            <a:r>
              <a:rPr lang="de-DE" dirty="0" smtClean="0">
                <a:solidFill>
                  <a:srgbClr val="800000"/>
                </a:solidFill>
                <a:latin typeface="Algerian" pitchFamily="82" charset="0"/>
              </a:rPr>
              <a:t>Key </a:t>
            </a:r>
            <a:r>
              <a:rPr lang="de-DE" dirty="0" err="1" smtClean="0">
                <a:solidFill>
                  <a:srgbClr val="800000"/>
                </a:solidFill>
                <a:latin typeface="Algerian" pitchFamily="82" charset="0"/>
              </a:rPr>
              <a:t>to</a:t>
            </a:r>
            <a:r>
              <a:rPr lang="de-DE" dirty="0" smtClean="0">
                <a:solidFill>
                  <a:srgbClr val="800000"/>
                </a:solidFill>
                <a:latin typeface="Algerian" pitchFamily="82" charset="0"/>
              </a:rPr>
              <a:t> </a:t>
            </a:r>
            <a:r>
              <a:rPr lang="de-DE" dirty="0" err="1" smtClean="0">
                <a:solidFill>
                  <a:srgbClr val="800000"/>
                </a:solidFill>
                <a:latin typeface="Algerian" pitchFamily="82" charset="0"/>
              </a:rPr>
              <a:t>Success</a:t>
            </a:r>
            <a:endParaRPr lang="ru-RU" dirty="0">
              <a:solidFill>
                <a:srgbClr val="800000"/>
              </a:solidFill>
            </a:endParaRPr>
          </a:p>
        </p:txBody>
      </p:sp>
      <p:sp>
        <p:nvSpPr>
          <p:cNvPr id="3" name="Подзаголовок 2"/>
          <p:cNvSpPr>
            <a:spLocks noGrp="1"/>
          </p:cNvSpPr>
          <p:nvPr>
            <p:ph type="subTitle" idx="1"/>
          </p:nvPr>
        </p:nvSpPr>
        <p:spPr>
          <a:xfrm>
            <a:off x="128464" y="4149080"/>
            <a:ext cx="7429500" cy="1655762"/>
          </a:xfrm>
        </p:spPr>
        <p:txBody>
          <a:bodyPr/>
          <a:lstStyle/>
          <a:p>
            <a:r>
              <a:rPr lang="en-US" dirty="0" smtClean="0"/>
              <a:t>Carried out by</a:t>
            </a:r>
            <a:r>
              <a:rPr lang="ru-RU" dirty="0" smtClean="0"/>
              <a:t>		</a:t>
            </a:r>
            <a:r>
              <a:rPr lang="en-US" dirty="0" smtClean="0"/>
              <a:t>		</a:t>
            </a:r>
            <a:r>
              <a:rPr lang="en-US" dirty="0" err="1" smtClean="0"/>
              <a:t>Peteshova</a:t>
            </a:r>
            <a:r>
              <a:rPr lang="en-US" dirty="0" smtClean="0"/>
              <a:t> Lidia</a:t>
            </a:r>
            <a:endParaRPr lang="ru-RU" dirty="0" smtClean="0"/>
          </a:p>
          <a:p>
            <a:r>
              <a:rPr lang="en-US" dirty="0" smtClean="0"/>
              <a:t>Supervisor </a:t>
            </a:r>
            <a:r>
              <a:rPr lang="ru-RU" dirty="0" smtClean="0"/>
              <a:t>		</a:t>
            </a:r>
            <a:r>
              <a:rPr lang="en-US" dirty="0" smtClean="0"/>
              <a:t>		</a:t>
            </a:r>
            <a:r>
              <a:rPr lang="en-US" dirty="0" err="1" smtClean="0"/>
              <a:t>Mamonova</a:t>
            </a:r>
            <a:r>
              <a:rPr lang="en-US" dirty="0" smtClean="0"/>
              <a:t> M.A.</a:t>
            </a:r>
            <a:r>
              <a:rPr lang="ru-RU" dirty="0" smtClean="0"/>
              <a:t>					 </a:t>
            </a:r>
            <a:r>
              <a:rPr lang="en-US" dirty="0" smtClean="0"/>
              <a:t>English Language 			</a:t>
            </a:r>
            <a:r>
              <a:rPr lang="ru-RU" smtClean="0"/>
              <a:t>           </a:t>
            </a:r>
            <a:r>
              <a:rPr lang="en-US" smtClean="0"/>
              <a:t>Teacher</a:t>
            </a:r>
            <a:endParaRPr lang="ru-RU" dirty="0"/>
          </a:p>
        </p:txBody>
      </p:sp>
      <p:sp>
        <p:nvSpPr>
          <p:cNvPr id="5" name="TextBox 4"/>
          <p:cNvSpPr txBox="1"/>
          <p:nvPr/>
        </p:nvSpPr>
        <p:spPr>
          <a:xfrm>
            <a:off x="1064568" y="5949280"/>
            <a:ext cx="7056784" cy="738664"/>
          </a:xfrm>
          <a:prstGeom prst="rect">
            <a:avLst/>
          </a:prstGeom>
          <a:noFill/>
        </p:spPr>
        <p:txBody>
          <a:bodyPr wrap="square" rtlCol="0">
            <a:spAutoFit/>
          </a:bodyPr>
          <a:lstStyle/>
          <a:p>
            <a:pPr algn="ctr"/>
            <a:r>
              <a:rPr lang="en-US" sz="1400" dirty="0" smtClean="0">
                <a:latin typeface="Times New Roman" pitchFamily="18" charset="0"/>
                <a:cs typeface="Times New Roman" pitchFamily="18" charset="0"/>
              </a:rPr>
              <a:t>Embassy School with advanced teaching of a foreign language</a:t>
            </a:r>
            <a:endParaRPr lang="ru-RU" sz="1400" dirty="0" smtClean="0">
              <a:latin typeface="Times New Roman" pitchFamily="18" charset="0"/>
              <a:cs typeface="Times New Roman" pitchFamily="18" charset="0"/>
            </a:endParaRPr>
          </a:p>
          <a:p>
            <a:endParaRPr lang="ru-RU" sz="1400" dirty="0" smtClean="0">
              <a:latin typeface="Times New Roman" pitchFamily="18" charset="0"/>
              <a:cs typeface="Times New Roman" pitchFamily="18" charset="0"/>
            </a:endParaRPr>
          </a:p>
          <a:p>
            <a:pPr algn="ctr"/>
            <a:r>
              <a:rPr lang="en-US" sz="1400" dirty="0" smtClean="0">
                <a:latin typeface="Times New Roman" pitchFamily="18" charset="0"/>
                <a:cs typeface="Times New Roman" pitchFamily="18" charset="0"/>
              </a:rPr>
              <a:t>BERLIN</a:t>
            </a:r>
            <a:r>
              <a:rPr lang="ru-RU" sz="1400" dirty="0" smtClean="0">
                <a:latin typeface="Times New Roman" pitchFamily="18" charset="0"/>
                <a:cs typeface="Times New Roman" pitchFamily="18" charset="0"/>
              </a:rPr>
              <a:t> 2017</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1278838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a:xfrm>
            <a:off x="560512" y="0"/>
            <a:ext cx="8543925" cy="1325563"/>
          </a:xfrm>
        </p:spPr>
        <p:txBody>
          <a:bodyPr/>
          <a:lstStyle/>
          <a:p>
            <a:r>
              <a:rPr lang="de-DE" dirty="0" err="1" smtClean="0">
                <a:latin typeface="Algerian" pitchFamily="82" charset="0"/>
              </a:rPr>
              <a:t>Victorian</a:t>
            </a:r>
            <a:r>
              <a:rPr lang="de-DE" dirty="0" smtClean="0">
                <a:latin typeface="Algerian" pitchFamily="82" charset="0"/>
              </a:rPr>
              <a:t> </a:t>
            </a:r>
            <a:r>
              <a:rPr lang="de-DE" dirty="0" err="1" smtClean="0">
                <a:latin typeface="Algerian" pitchFamily="82" charset="0"/>
              </a:rPr>
              <a:t>Era</a:t>
            </a:r>
            <a:endParaRPr lang="ru-RU" dirty="0">
              <a:latin typeface="Algerian" pitchFamily="82" charset="0"/>
            </a:endParaRPr>
          </a:p>
        </p:txBody>
      </p:sp>
      <p:sp>
        <p:nvSpPr>
          <p:cNvPr id="3" name="Объект 2"/>
          <p:cNvSpPr>
            <a:spLocks noGrp="1"/>
          </p:cNvSpPr>
          <p:nvPr>
            <p:ph idx="1"/>
          </p:nvPr>
        </p:nvSpPr>
        <p:spPr>
          <a:xfrm>
            <a:off x="128464" y="1268760"/>
            <a:ext cx="8543925" cy="5071418"/>
          </a:xfrm>
        </p:spPr>
        <p:txBody>
          <a:bodyPr/>
          <a:lstStyle/>
          <a:p>
            <a:pPr marL="0" indent="0">
              <a:buNone/>
            </a:pPr>
            <a:r>
              <a:rPr lang="en-US" sz="2400" dirty="0" smtClean="0"/>
              <a:t>The Victorian era in Great Britain was a time of great change and progress and is still considered the Birth of Modern Times.</a:t>
            </a:r>
            <a:endParaRPr lang="ru-RU" sz="2400" dirty="0" smtClean="0"/>
          </a:p>
          <a:p>
            <a:pPr marL="0" indent="0">
              <a:buNone/>
            </a:pPr>
            <a:endParaRPr lang="ru-RU" dirty="0"/>
          </a:p>
        </p:txBody>
      </p:sp>
      <p:pic>
        <p:nvPicPr>
          <p:cNvPr id="8" name="Рисунок 7" descr="queen victoria_2.jpg"/>
          <p:cNvPicPr>
            <a:picLocks noChangeAspect="1"/>
          </p:cNvPicPr>
          <p:nvPr/>
        </p:nvPicPr>
        <p:blipFill>
          <a:blip r:embed="rId3" cstate="email"/>
          <a:stretch>
            <a:fillRect/>
          </a:stretch>
        </p:blipFill>
        <p:spPr>
          <a:xfrm>
            <a:off x="2864768" y="2132856"/>
            <a:ext cx="4248472" cy="3186354"/>
          </a:xfrm>
          <a:prstGeom prst="rect">
            <a:avLst/>
          </a:prstGeom>
        </p:spPr>
      </p:pic>
      <p:sp>
        <p:nvSpPr>
          <p:cNvPr id="10" name="Прямоугольник 9"/>
          <p:cNvSpPr/>
          <p:nvPr/>
        </p:nvSpPr>
        <p:spPr>
          <a:xfrm>
            <a:off x="488504" y="5445224"/>
            <a:ext cx="7920880" cy="707886"/>
          </a:xfrm>
          <a:prstGeom prst="rect">
            <a:avLst/>
          </a:prstGeom>
        </p:spPr>
        <p:txBody>
          <a:bodyPr wrap="square">
            <a:spAutoFit/>
          </a:bodyPr>
          <a:lstStyle/>
          <a:p>
            <a:r>
              <a:rPr lang="en-US" sz="2000" dirty="0" smtClean="0"/>
              <a:t>The era is often characterized as a long period of peace, known as the </a:t>
            </a:r>
            <a:r>
              <a:rPr lang="en-US" sz="2000" i="1" dirty="0" err="1" smtClean="0"/>
              <a:t>Pax</a:t>
            </a:r>
            <a:r>
              <a:rPr lang="en-US" sz="2000" i="1" dirty="0" smtClean="0"/>
              <a:t> Britannica</a:t>
            </a:r>
            <a:r>
              <a:rPr lang="en-US" sz="2000" dirty="0" smtClean="0"/>
              <a:t>, and economic,</a:t>
            </a:r>
            <a:r>
              <a:rPr lang="ru-RU" sz="2000" dirty="0" smtClean="0"/>
              <a:t> </a:t>
            </a:r>
            <a:r>
              <a:rPr lang="en-US" sz="2000" dirty="0" smtClean="0"/>
              <a:t>colonial, and industrial consolidation</a:t>
            </a:r>
            <a:r>
              <a:rPr lang="ru-RU" sz="2000" dirty="0" smtClean="0"/>
              <a:t>.</a:t>
            </a:r>
            <a:endParaRPr lang="ru-RU" sz="2000" dirty="0"/>
          </a:p>
        </p:txBody>
      </p:sp>
    </p:spTree>
    <p:extLst>
      <p:ext uri="{BB962C8B-B14F-4D97-AF65-F5344CB8AC3E}">
        <p14:creationId xmlns:p14="http://schemas.microsoft.com/office/powerpoint/2010/main" xmlns="" val="1279155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ox(in)">
                                      <p:cBhvr>
                                        <p:cTn id="22"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a:xfrm>
            <a:off x="632520" y="0"/>
            <a:ext cx="8543925" cy="1325563"/>
          </a:xfrm>
        </p:spPr>
        <p:txBody>
          <a:bodyPr>
            <a:normAutofit/>
          </a:bodyPr>
          <a:lstStyle/>
          <a:p>
            <a:endParaRPr lang="ru-RU" dirty="0">
              <a:latin typeface="Algerian" pitchFamily="82" charset="0"/>
            </a:endParaRPr>
          </a:p>
        </p:txBody>
      </p:sp>
      <p:sp>
        <p:nvSpPr>
          <p:cNvPr id="3" name="Объект 2"/>
          <p:cNvSpPr>
            <a:spLocks noGrp="1"/>
          </p:cNvSpPr>
          <p:nvPr>
            <p:ph idx="1"/>
          </p:nvPr>
        </p:nvSpPr>
        <p:spPr>
          <a:xfrm>
            <a:off x="344488" y="908720"/>
            <a:ext cx="8831957" cy="5215434"/>
          </a:xfrm>
        </p:spPr>
        <p:txBody>
          <a:bodyPr/>
          <a:lstStyle/>
          <a:p>
            <a:pPr marL="85725" indent="-85725">
              <a:buNone/>
            </a:pPr>
            <a:r>
              <a:rPr lang="en-US" dirty="0" smtClean="0"/>
              <a:t>As the longest serving British monarch, Queen Victoria's glorious reign lasted some 64 years. During this period Britannia ruled the waves with the world’s largest navy</a:t>
            </a:r>
            <a:r>
              <a:rPr lang="ru-RU" dirty="0" smtClean="0"/>
              <a:t>.</a:t>
            </a:r>
          </a:p>
        </p:txBody>
      </p:sp>
      <p:sp>
        <p:nvSpPr>
          <p:cNvPr id="4" name="AutoShape 2" descr="Картинки по запросу rain of queen victoria"/>
          <p:cNvSpPr>
            <a:spLocks noChangeAspect="1" noChangeArrowheads="1"/>
          </p:cNvSpPr>
          <p:nvPr/>
        </p:nvSpPr>
        <p:spPr bwMode="auto">
          <a:xfrm>
            <a:off x="126405" y="-144463"/>
            <a:ext cx="24765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0" name="Picture 4" descr="http://www.angelpig.net/victorian/victoria_prince_albert_wedding3.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5817096" y="3429000"/>
            <a:ext cx="2768258" cy="3096344"/>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http://i4.manchestereveningnews.co.uk/incoming/article8735963.ece/ALTERNATES/s615/JS53427975.jpg"/>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848544" y="3761858"/>
            <a:ext cx="3600400" cy="24754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0197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circle(in)">
                                      <p:cBhvr>
                                        <p:cTn id="12" dur="2000"/>
                                        <p:tgtEl>
                                          <p:spTgt spid="410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circle(in)">
                                      <p:cBhvr>
                                        <p:cTn id="1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Содержимое 2"/>
          <p:cNvSpPr>
            <a:spLocks noGrp="1"/>
          </p:cNvSpPr>
          <p:nvPr>
            <p:ph idx="1"/>
          </p:nvPr>
        </p:nvSpPr>
        <p:spPr>
          <a:xfrm>
            <a:off x="1" y="1"/>
            <a:ext cx="8697416" cy="5661248"/>
          </a:xfrm>
        </p:spPr>
        <p:txBody>
          <a:bodyPr/>
          <a:lstStyle/>
          <a:p>
            <a:pPr marL="85725" indent="-85725">
              <a:buNone/>
            </a:pPr>
            <a:r>
              <a:rPr lang="en-US" dirty="0" smtClean="0"/>
              <a:t>Scientifically, the Victorian era also </a:t>
            </a:r>
            <a:endParaRPr lang="ru-RU" dirty="0" smtClean="0"/>
          </a:p>
          <a:p>
            <a:pPr marL="85725" indent="-85725">
              <a:buNone/>
            </a:pPr>
            <a:r>
              <a:rPr lang="en-US" dirty="0" smtClean="0"/>
              <a:t>saw huge success. </a:t>
            </a:r>
            <a:endParaRPr lang="ru-RU" dirty="0" smtClean="0"/>
          </a:p>
          <a:p>
            <a:pPr marL="85725" indent="-85725">
              <a:buNone/>
            </a:pPr>
            <a:r>
              <a:rPr lang="en-US" b="1" i="1" dirty="0" smtClean="0"/>
              <a:t>Darwin</a:t>
            </a:r>
            <a:r>
              <a:rPr lang="en-US" dirty="0" smtClean="0"/>
              <a:t> published his Theory of Evolution</a:t>
            </a:r>
            <a:endParaRPr lang="ru-RU" dirty="0" smtClean="0"/>
          </a:p>
          <a:p>
            <a:pPr marL="85725" indent="-85725">
              <a:buNone/>
            </a:pPr>
            <a:r>
              <a:rPr lang="en-US" dirty="0" smtClean="0"/>
              <a:t> and </a:t>
            </a:r>
            <a:r>
              <a:rPr lang="en-US" b="1" i="1" dirty="0" smtClean="0"/>
              <a:t>the Great Exhibition</a:t>
            </a:r>
            <a:r>
              <a:rPr lang="en-US" dirty="0" smtClean="0"/>
              <a:t> of 1851</a:t>
            </a:r>
            <a:r>
              <a:rPr lang="ru-RU" dirty="0" smtClean="0"/>
              <a:t>.</a:t>
            </a:r>
          </a:p>
          <a:p>
            <a:pPr marL="85725" indent="-85725">
              <a:buNone/>
            </a:pPr>
            <a:r>
              <a:rPr lang="en-US" dirty="0" smtClean="0"/>
              <a:t>.</a:t>
            </a:r>
            <a:endParaRPr lang="ru-RU" dirty="0"/>
          </a:p>
        </p:txBody>
      </p:sp>
      <p:pic>
        <p:nvPicPr>
          <p:cNvPr id="6" name="Рисунок 5" descr="The_Crystal_Palace_in_Hyde_Park_for_Grand_International_Exhibition_of_1851.jpg"/>
          <p:cNvPicPr>
            <a:picLocks noChangeAspect="1"/>
          </p:cNvPicPr>
          <p:nvPr/>
        </p:nvPicPr>
        <p:blipFill>
          <a:blip r:embed="rId3" cstate="email"/>
          <a:stretch>
            <a:fillRect/>
          </a:stretch>
        </p:blipFill>
        <p:spPr>
          <a:xfrm>
            <a:off x="4808984" y="2636912"/>
            <a:ext cx="3987311" cy="2641031"/>
          </a:xfrm>
          <a:prstGeom prst="rect">
            <a:avLst/>
          </a:prstGeom>
        </p:spPr>
      </p:pic>
      <p:sp>
        <p:nvSpPr>
          <p:cNvPr id="7" name="Прямоугольник 6"/>
          <p:cNvSpPr/>
          <p:nvPr/>
        </p:nvSpPr>
        <p:spPr>
          <a:xfrm>
            <a:off x="704528" y="5589240"/>
            <a:ext cx="8712968" cy="830997"/>
          </a:xfrm>
          <a:prstGeom prst="rect">
            <a:avLst/>
          </a:prstGeom>
        </p:spPr>
        <p:txBody>
          <a:bodyPr wrap="square">
            <a:spAutoFit/>
          </a:bodyPr>
          <a:lstStyle/>
          <a:p>
            <a:pPr>
              <a:buNone/>
            </a:pPr>
            <a:r>
              <a:rPr lang="en-US" sz="2400" dirty="0" smtClean="0"/>
              <a:t>Politically, during the Victoria era, the House of Commons had two main political parties: the Tories and the Whigs.</a:t>
            </a:r>
          </a:p>
        </p:txBody>
      </p:sp>
      <p:pic>
        <p:nvPicPr>
          <p:cNvPr id="8" name="Рисунок 7" descr="SOB-british-3.jpg"/>
          <p:cNvPicPr>
            <a:picLocks noChangeAspect="1"/>
          </p:cNvPicPr>
          <p:nvPr/>
        </p:nvPicPr>
        <p:blipFill>
          <a:blip r:embed="rId4" cstate="email"/>
          <a:stretch>
            <a:fillRect/>
          </a:stretch>
        </p:blipFill>
        <p:spPr>
          <a:xfrm>
            <a:off x="272480" y="2132856"/>
            <a:ext cx="2866566" cy="3384376"/>
          </a:xfrm>
          <a:prstGeom prst="rect">
            <a:avLst/>
          </a:prstGeom>
        </p:spPr>
      </p:pic>
      <p:pic>
        <p:nvPicPr>
          <p:cNvPr id="9" name="Рисунок 8" descr="Charles_Robert_Darwin_by_John_Collier_cropped.jpg"/>
          <p:cNvPicPr>
            <a:picLocks noChangeAspect="1"/>
          </p:cNvPicPr>
          <p:nvPr/>
        </p:nvPicPr>
        <p:blipFill>
          <a:blip r:embed="rId5" cstate="email"/>
          <a:stretch>
            <a:fillRect/>
          </a:stretch>
        </p:blipFill>
        <p:spPr>
          <a:xfrm>
            <a:off x="6393160" y="0"/>
            <a:ext cx="2088232" cy="25213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0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10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1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wipe(down)">
                                      <p:cBhvr>
                                        <p:cTn id="33" dur="1000"/>
                                        <p:tgtEl>
                                          <p:spTgt spid="7">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ircle(in)">
                                      <p:cBhvr>
                                        <p:cTn id="3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Содержимое 2"/>
          <p:cNvSpPr>
            <a:spLocks noGrp="1"/>
          </p:cNvSpPr>
          <p:nvPr>
            <p:ph idx="1"/>
          </p:nvPr>
        </p:nvSpPr>
        <p:spPr>
          <a:xfrm>
            <a:off x="200472" y="0"/>
            <a:ext cx="9024491" cy="6176963"/>
          </a:xfrm>
        </p:spPr>
        <p:txBody>
          <a:bodyPr>
            <a:normAutofit/>
          </a:bodyPr>
          <a:lstStyle/>
          <a:p>
            <a:pPr>
              <a:buNone/>
            </a:pPr>
            <a:r>
              <a:rPr lang="en-US" dirty="0" smtClean="0"/>
              <a:t>Poetry, literature and art flourished</a:t>
            </a:r>
            <a:endParaRPr lang="ru-RU" dirty="0" smtClean="0"/>
          </a:p>
          <a:p>
            <a:pPr>
              <a:buNone/>
            </a:pPr>
            <a:r>
              <a:rPr lang="en-US" dirty="0" smtClean="0"/>
              <a:t> with the </a:t>
            </a:r>
            <a:r>
              <a:rPr lang="en-US" b="1" i="1" dirty="0" smtClean="0"/>
              <a:t>Bronte</a:t>
            </a:r>
            <a:r>
              <a:rPr lang="en-US" dirty="0" smtClean="0"/>
              <a:t> sisters, </a:t>
            </a:r>
            <a:endParaRPr lang="ru-RU" dirty="0" smtClean="0"/>
          </a:p>
          <a:p>
            <a:pPr>
              <a:buNone/>
            </a:pPr>
            <a:r>
              <a:rPr lang="en-US" b="1" i="1" dirty="0" smtClean="0"/>
              <a:t>George Eliot</a:t>
            </a:r>
            <a:r>
              <a:rPr lang="en-US" dirty="0" smtClean="0"/>
              <a:t>,</a:t>
            </a:r>
            <a:endParaRPr lang="ru-RU" dirty="0" smtClean="0"/>
          </a:p>
          <a:p>
            <a:pPr>
              <a:buNone/>
            </a:pPr>
            <a:r>
              <a:rPr lang="en-US" dirty="0" smtClean="0"/>
              <a:t> </a:t>
            </a:r>
            <a:r>
              <a:rPr lang="en-US" b="1" i="1" dirty="0" smtClean="0"/>
              <a:t>Oscar Wilde</a:t>
            </a:r>
            <a:r>
              <a:rPr lang="en-US" dirty="0" smtClean="0"/>
              <a:t>, </a:t>
            </a:r>
            <a:endParaRPr lang="ru-RU" dirty="0" smtClean="0"/>
          </a:p>
          <a:p>
            <a:pPr>
              <a:buNone/>
            </a:pPr>
            <a:r>
              <a:rPr lang="en-US" b="1" i="1" dirty="0" smtClean="0"/>
              <a:t>Rudyard Kipling </a:t>
            </a:r>
            <a:r>
              <a:rPr lang="en-US" dirty="0" smtClean="0"/>
              <a:t>and  </a:t>
            </a:r>
            <a:endParaRPr lang="ru-RU" dirty="0" smtClean="0"/>
          </a:p>
          <a:p>
            <a:pPr>
              <a:buNone/>
            </a:pPr>
            <a:r>
              <a:rPr lang="en-US" b="1" i="1" dirty="0" smtClean="0"/>
              <a:t>Charles Dickens </a:t>
            </a:r>
            <a:endParaRPr lang="ru-RU" b="1" i="1" dirty="0" smtClean="0"/>
          </a:p>
          <a:p>
            <a:pPr>
              <a:buNone/>
            </a:pPr>
            <a:r>
              <a:rPr lang="en-US" dirty="0" smtClean="0"/>
              <a:t>publishing popular works.</a:t>
            </a:r>
          </a:p>
          <a:p>
            <a:pPr>
              <a:buNone/>
            </a:pPr>
            <a:endParaRPr lang="ru-RU" b="1" i="1" dirty="0"/>
          </a:p>
        </p:txBody>
      </p:sp>
      <p:pic>
        <p:nvPicPr>
          <p:cNvPr id="7" name="Рисунок 6" descr="bronte_2195646b.jpg"/>
          <p:cNvPicPr>
            <a:picLocks noChangeAspect="1"/>
          </p:cNvPicPr>
          <p:nvPr/>
        </p:nvPicPr>
        <p:blipFill>
          <a:blip r:embed="rId3" cstate="email"/>
          <a:stretch>
            <a:fillRect/>
          </a:stretch>
        </p:blipFill>
        <p:spPr>
          <a:xfrm>
            <a:off x="2504728" y="3501008"/>
            <a:ext cx="4032448" cy="2315406"/>
          </a:xfrm>
          <a:prstGeom prst="rect">
            <a:avLst/>
          </a:prstGeom>
        </p:spPr>
      </p:pic>
      <p:pic>
        <p:nvPicPr>
          <p:cNvPr id="8" name="Рисунок 7" descr="3565.jpg"/>
          <p:cNvPicPr>
            <a:picLocks noChangeAspect="1"/>
          </p:cNvPicPr>
          <p:nvPr/>
        </p:nvPicPr>
        <p:blipFill>
          <a:blip r:embed="rId4" cstate="email"/>
          <a:stretch>
            <a:fillRect/>
          </a:stretch>
        </p:blipFill>
        <p:spPr>
          <a:xfrm>
            <a:off x="4119852" y="476672"/>
            <a:ext cx="1841259" cy="2575554"/>
          </a:xfrm>
          <a:prstGeom prst="rect">
            <a:avLst/>
          </a:prstGeom>
        </p:spPr>
      </p:pic>
      <p:pic>
        <p:nvPicPr>
          <p:cNvPr id="9" name="Рисунок 8" descr="charles-dickens.jpg"/>
          <p:cNvPicPr>
            <a:picLocks noChangeAspect="1"/>
          </p:cNvPicPr>
          <p:nvPr/>
        </p:nvPicPr>
        <p:blipFill>
          <a:blip r:embed="rId5" cstate="email"/>
          <a:stretch>
            <a:fillRect/>
          </a:stretch>
        </p:blipFill>
        <p:spPr>
          <a:xfrm>
            <a:off x="416496" y="3429000"/>
            <a:ext cx="1872208" cy="2734501"/>
          </a:xfrm>
          <a:prstGeom prst="rect">
            <a:avLst/>
          </a:prstGeom>
        </p:spPr>
      </p:pic>
      <p:pic>
        <p:nvPicPr>
          <p:cNvPr id="10" name="Рисунок 9" descr="George_Eliot_at_30_by_François_D'Albert_Durade.jpg"/>
          <p:cNvPicPr>
            <a:picLocks noChangeAspect="1"/>
          </p:cNvPicPr>
          <p:nvPr/>
        </p:nvPicPr>
        <p:blipFill>
          <a:blip r:embed="rId6" cstate="email"/>
          <a:stretch>
            <a:fillRect/>
          </a:stretch>
        </p:blipFill>
        <p:spPr>
          <a:xfrm>
            <a:off x="6681192" y="2564904"/>
            <a:ext cx="2722248" cy="3287030"/>
          </a:xfrm>
          <a:prstGeom prst="rect">
            <a:avLst/>
          </a:prstGeom>
        </p:spPr>
      </p:pic>
      <p:pic>
        <p:nvPicPr>
          <p:cNvPr id="13" name="Рисунок 12" descr="rudyard-kipling3.jpg"/>
          <p:cNvPicPr>
            <a:picLocks noChangeAspect="1"/>
          </p:cNvPicPr>
          <p:nvPr/>
        </p:nvPicPr>
        <p:blipFill>
          <a:blip r:embed="rId7" cstate="email"/>
          <a:stretch>
            <a:fillRect/>
          </a:stretch>
        </p:blipFill>
        <p:spPr>
          <a:xfrm>
            <a:off x="6249144" y="188640"/>
            <a:ext cx="3062821" cy="1911793"/>
          </a:xfrm>
          <a:prstGeom prst="rect">
            <a:avLst/>
          </a:prstGeom>
        </p:spPr>
      </p:pic>
      <p:sp>
        <p:nvSpPr>
          <p:cNvPr id="14" name="TextBox 13"/>
          <p:cNvSpPr txBox="1"/>
          <p:nvPr/>
        </p:nvSpPr>
        <p:spPr>
          <a:xfrm>
            <a:off x="3296816" y="5805264"/>
            <a:ext cx="2232248" cy="338554"/>
          </a:xfrm>
          <a:prstGeom prst="rect">
            <a:avLst/>
          </a:prstGeom>
          <a:noFill/>
        </p:spPr>
        <p:txBody>
          <a:bodyPr wrap="square" rtlCol="0">
            <a:spAutoFit/>
          </a:bodyPr>
          <a:lstStyle/>
          <a:p>
            <a:r>
              <a:rPr lang="en-US" sz="1600" b="1" i="1" dirty="0" smtClean="0"/>
              <a:t>the Bronte sisters</a:t>
            </a:r>
            <a:endParaRPr lang="ru-RU" sz="1600" b="1" i="1" dirty="0"/>
          </a:p>
        </p:txBody>
      </p:sp>
      <p:sp>
        <p:nvSpPr>
          <p:cNvPr id="15" name="TextBox 14"/>
          <p:cNvSpPr txBox="1"/>
          <p:nvPr/>
        </p:nvSpPr>
        <p:spPr>
          <a:xfrm>
            <a:off x="6609184" y="2132856"/>
            <a:ext cx="2232248" cy="338554"/>
          </a:xfrm>
          <a:prstGeom prst="rect">
            <a:avLst/>
          </a:prstGeom>
          <a:noFill/>
        </p:spPr>
        <p:txBody>
          <a:bodyPr wrap="square" rtlCol="0">
            <a:spAutoFit/>
          </a:bodyPr>
          <a:lstStyle/>
          <a:p>
            <a:r>
              <a:rPr lang="en-US" sz="1600" b="1" i="1" dirty="0" smtClean="0"/>
              <a:t>Rudyard Kipling</a:t>
            </a:r>
            <a:endParaRPr lang="ru-RU" sz="1600" dirty="0"/>
          </a:p>
        </p:txBody>
      </p:sp>
      <p:sp>
        <p:nvSpPr>
          <p:cNvPr id="16" name="TextBox 15"/>
          <p:cNvSpPr txBox="1"/>
          <p:nvPr/>
        </p:nvSpPr>
        <p:spPr>
          <a:xfrm>
            <a:off x="416496" y="6093296"/>
            <a:ext cx="1944216" cy="615553"/>
          </a:xfrm>
          <a:prstGeom prst="rect">
            <a:avLst/>
          </a:prstGeom>
          <a:noFill/>
        </p:spPr>
        <p:txBody>
          <a:bodyPr wrap="square" rtlCol="0">
            <a:spAutoFit/>
          </a:bodyPr>
          <a:lstStyle/>
          <a:p>
            <a:r>
              <a:rPr lang="en-US" sz="1600" b="1" i="1" dirty="0" smtClean="0"/>
              <a:t>Charles Dickens </a:t>
            </a:r>
            <a:endParaRPr lang="ru-RU" sz="1600" b="1" i="1" dirty="0" smtClean="0"/>
          </a:p>
          <a:p>
            <a:endParaRPr lang="ru-RU" dirty="0"/>
          </a:p>
        </p:txBody>
      </p:sp>
      <p:sp>
        <p:nvSpPr>
          <p:cNvPr id="17" name="TextBox 16"/>
          <p:cNvSpPr txBox="1"/>
          <p:nvPr/>
        </p:nvSpPr>
        <p:spPr>
          <a:xfrm>
            <a:off x="4304928" y="3068960"/>
            <a:ext cx="1584176" cy="338554"/>
          </a:xfrm>
          <a:prstGeom prst="rect">
            <a:avLst/>
          </a:prstGeom>
          <a:noFill/>
        </p:spPr>
        <p:txBody>
          <a:bodyPr wrap="square" rtlCol="0">
            <a:spAutoFit/>
          </a:bodyPr>
          <a:lstStyle/>
          <a:p>
            <a:r>
              <a:rPr lang="en-US" sz="1600" b="1" i="1" dirty="0" smtClean="0"/>
              <a:t>Oscar Wilde</a:t>
            </a:r>
            <a:endParaRPr lang="ru-RU" sz="1600" dirty="0"/>
          </a:p>
        </p:txBody>
      </p:sp>
      <p:sp>
        <p:nvSpPr>
          <p:cNvPr id="18" name="TextBox 17"/>
          <p:cNvSpPr txBox="1"/>
          <p:nvPr/>
        </p:nvSpPr>
        <p:spPr>
          <a:xfrm>
            <a:off x="7113240" y="5877272"/>
            <a:ext cx="1728192" cy="338554"/>
          </a:xfrm>
          <a:prstGeom prst="rect">
            <a:avLst/>
          </a:prstGeom>
          <a:noFill/>
        </p:spPr>
        <p:txBody>
          <a:bodyPr wrap="square" rtlCol="0">
            <a:spAutoFit/>
          </a:bodyPr>
          <a:lstStyle/>
          <a:p>
            <a:r>
              <a:rPr lang="en-US" sz="1600" b="1" i="1" dirty="0" smtClean="0"/>
              <a:t>George Eliot</a:t>
            </a:r>
            <a:endParaRPr lang="ru-RU"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0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iterate type="lt">
                                    <p:tmPct val="5000"/>
                                  </p:iterate>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style.rotation</p:attrName>
                                        </p:attrNameLst>
                                      </p:cBhvr>
                                      <p:tavLst>
                                        <p:tav tm="0">
                                          <p:val>
                                            <p:fltVal val="90"/>
                                          </p:val>
                                        </p:tav>
                                        <p:tav tm="100000">
                                          <p:val>
                                            <p:fltVal val="0"/>
                                          </p:val>
                                        </p:tav>
                                      </p:tavLst>
                                    </p:anim>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iterate type="lt">
                                    <p:tmPct val="5000"/>
                                  </p:iterate>
                                  <p:childTnLst>
                                    <p:set>
                                      <p:cBhvr>
                                        <p:cTn id="37" dur="1" fill="hold">
                                          <p:stCondLst>
                                            <p:cond delay="0"/>
                                          </p:stCondLst>
                                        </p:cTn>
                                        <p:tgtEl>
                                          <p:spTgt spid="18"/>
                                        </p:tgtEl>
                                        <p:attrNameLst>
                                          <p:attrName>style.visibility</p:attrName>
                                        </p:attrNameLst>
                                      </p:cBhvr>
                                      <p:to>
                                        <p:strVal val="visible"/>
                                      </p:to>
                                    </p:set>
                                    <p:anim calcmode="lin" valueType="num">
                                      <p:cBhvr>
                                        <p:cTn id="38" dur="1000" fill="hold"/>
                                        <p:tgtEl>
                                          <p:spTgt spid="18"/>
                                        </p:tgtEl>
                                        <p:attrNameLst>
                                          <p:attrName>ppt_w</p:attrName>
                                        </p:attrNameLst>
                                      </p:cBhvr>
                                      <p:tavLst>
                                        <p:tav tm="0">
                                          <p:val>
                                            <p:fltVal val="0"/>
                                          </p:val>
                                        </p:tav>
                                        <p:tav tm="100000">
                                          <p:val>
                                            <p:strVal val="#ppt_w"/>
                                          </p:val>
                                        </p:tav>
                                      </p:tavLst>
                                    </p:anim>
                                    <p:anim calcmode="lin" valueType="num">
                                      <p:cBhvr>
                                        <p:cTn id="39" dur="1000" fill="hold"/>
                                        <p:tgtEl>
                                          <p:spTgt spid="18"/>
                                        </p:tgtEl>
                                        <p:attrNameLst>
                                          <p:attrName>ppt_h</p:attrName>
                                        </p:attrNameLst>
                                      </p:cBhvr>
                                      <p:tavLst>
                                        <p:tav tm="0">
                                          <p:val>
                                            <p:fltVal val="0"/>
                                          </p:val>
                                        </p:tav>
                                        <p:tav tm="100000">
                                          <p:val>
                                            <p:strVal val="#ppt_h"/>
                                          </p:val>
                                        </p:tav>
                                      </p:tavLst>
                                    </p:anim>
                                    <p:anim calcmode="lin" valueType="num">
                                      <p:cBhvr>
                                        <p:cTn id="40" dur="1000" fill="hold"/>
                                        <p:tgtEl>
                                          <p:spTgt spid="18"/>
                                        </p:tgtEl>
                                        <p:attrNameLst>
                                          <p:attrName>style.rotation</p:attrName>
                                        </p:attrNameLst>
                                      </p:cBhvr>
                                      <p:tavLst>
                                        <p:tav tm="0">
                                          <p:val>
                                            <p:fltVal val="90"/>
                                          </p:val>
                                        </p:tav>
                                        <p:tav tm="100000">
                                          <p:val>
                                            <p:fltVal val="0"/>
                                          </p:val>
                                        </p:tav>
                                      </p:tavLst>
                                    </p:anim>
                                    <p:animEffect transition="in" filter="fade">
                                      <p:cBhvr>
                                        <p:cTn id="41" dur="10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wipe(down)">
                                      <p:cBhvr>
                                        <p:cTn id="46" dur="500"/>
                                        <p:tgtEl>
                                          <p:spTgt spid="3">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circle(in)">
                                      <p:cBhvr>
                                        <p:cTn id="51" dur="2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iterate type="lt">
                                    <p:tmPct val="5000"/>
                                  </p:iterate>
                                  <p:childTnLst>
                                    <p:set>
                                      <p:cBhvr>
                                        <p:cTn id="55" dur="1" fill="hold">
                                          <p:stCondLst>
                                            <p:cond delay="0"/>
                                          </p:stCondLst>
                                        </p:cTn>
                                        <p:tgtEl>
                                          <p:spTgt spid="17"/>
                                        </p:tgtEl>
                                        <p:attrNameLst>
                                          <p:attrName>style.visibility</p:attrName>
                                        </p:attrNameLst>
                                      </p:cBhvr>
                                      <p:to>
                                        <p:strVal val="visible"/>
                                      </p:to>
                                    </p:set>
                                    <p:anim calcmode="lin" valueType="num">
                                      <p:cBhvr>
                                        <p:cTn id="56" dur="1000" fill="hold"/>
                                        <p:tgtEl>
                                          <p:spTgt spid="17"/>
                                        </p:tgtEl>
                                        <p:attrNameLst>
                                          <p:attrName>ppt_w</p:attrName>
                                        </p:attrNameLst>
                                      </p:cBhvr>
                                      <p:tavLst>
                                        <p:tav tm="0">
                                          <p:val>
                                            <p:fltVal val="0"/>
                                          </p:val>
                                        </p:tav>
                                        <p:tav tm="100000">
                                          <p:val>
                                            <p:strVal val="#ppt_w"/>
                                          </p:val>
                                        </p:tav>
                                      </p:tavLst>
                                    </p:anim>
                                    <p:anim calcmode="lin" valueType="num">
                                      <p:cBhvr>
                                        <p:cTn id="57" dur="1000" fill="hold"/>
                                        <p:tgtEl>
                                          <p:spTgt spid="17"/>
                                        </p:tgtEl>
                                        <p:attrNameLst>
                                          <p:attrName>ppt_h</p:attrName>
                                        </p:attrNameLst>
                                      </p:cBhvr>
                                      <p:tavLst>
                                        <p:tav tm="0">
                                          <p:val>
                                            <p:fltVal val="0"/>
                                          </p:val>
                                        </p:tav>
                                        <p:tav tm="100000">
                                          <p:val>
                                            <p:strVal val="#ppt_h"/>
                                          </p:val>
                                        </p:tav>
                                      </p:tavLst>
                                    </p:anim>
                                    <p:anim calcmode="lin" valueType="num">
                                      <p:cBhvr>
                                        <p:cTn id="58" dur="1000" fill="hold"/>
                                        <p:tgtEl>
                                          <p:spTgt spid="17"/>
                                        </p:tgtEl>
                                        <p:attrNameLst>
                                          <p:attrName>style.rotation</p:attrName>
                                        </p:attrNameLst>
                                      </p:cBhvr>
                                      <p:tavLst>
                                        <p:tav tm="0">
                                          <p:val>
                                            <p:fltVal val="90"/>
                                          </p:val>
                                        </p:tav>
                                        <p:tav tm="100000">
                                          <p:val>
                                            <p:fltVal val="0"/>
                                          </p:val>
                                        </p:tav>
                                      </p:tavLst>
                                    </p:anim>
                                    <p:animEffect transition="in" filter="fade">
                                      <p:cBhvr>
                                        <p:cTn id="59" dur="10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3">
                                            <p:txEl>
                                              <p:pRg st="4" end="4"/>
                                            </p:txEl>
                                          </p:spTgt>
                                        </p:tgtEl>
                                        <p:attrNameLst>
                                          <p:attrName>style.visibility</p:attrName>
                                        </p:attrNameLst>
                                      </p:cBhvr>
                                      <p:to>
                                        <p:strVal val="visible"/>
                                      </p:to>
                                    </p:set>
                                    <p:animEffect transition="in" filter="wipe(down)">
                                      <p:cBhvr>
                                        <p:cTn id="64" dur="500"/>
                                        <p:tgtEl>
                                          <p:spTgt spid="3">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circle(in)">
                                      <p:cBhvr>
                                        <p:cTn id="69" dur="2000"/>
                                        <p:tgtEl>
                                          <p:spTgt spid="13"/>
                                        </p:tgtEl>
                                      </p:cBhvr>
                                    </p:animEffect>
                                  </p:childTnLst>
                                </p:cTn>
                              </p:par>
                            </p:childTnLst>
                          </p:cTn>
                        </p:par>
                      </p:childTnLst>
                    </p:cTn>
                  </p:par>
                  <p:par>
                    <p:cTn id="70" fill="hold">
                      <p:stCondLst>
                        <p:cond delay="indefinite"/>
                      </p:stCondLst>
                      <p:childTnLst>
                        <p:par>
                          <p:cTn id="71" fill="hold">
                            <p:stCondLst>
                              <p:cond delay="0"/>
                            </p:stCondLst>
                            <p:childTnLst>
                              <p:par>
                                <p:cTn id="72" presetID="31" presetClass="entr" presetSubtype="0" fill="hold" grpId="0" nodeType="clickEffect">
                                  <p:stCondLst>
                                    <p:cond delay="0"/>
                                  </p:stCondLst>
                                  <p:iterate type="lt">
                                    <p:tmPct val="5000"/>
                                  </p:iterate>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style.rotation</p:attrName>
                                        </p:attrNameLst>
                                      </p:cBhvr>
                                      <p:tavLst>
                                        <p:tav tm="0">
                                          <p:val>
                                            <p:fltVal val="90"/>
                                          </p:val>
                                        </p:tav>
                                        <p:tav tm="100000">
                                          <p:val>
                                            <p:fltVal val="0"/>
                                          </p:val>
                                        </p:tav>
                                      </p:tavLst>
                                    </p:anim>
                                    <p:animEffect transition="in" filter="fade">
                                      <p:cBhvr>
                                        <p:cTn id="77" dur="10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3">
                                            <p:txEl>
                                              <p:pRg st="4" end="4"/>
                                            </p:txEl>
                                          </p:spTgt>
                                        </p:tgtEl>
                                        <p:attrNameLst>
                                          <p:attrName>style.visibility</p:attrName>
                                        </p:attrNameLst>
                                      </p:cBhvr>
                                      <p:to>
                                        <p:strVal val="visible"/>
                                      </p:to>
                                    </p:set>
                                    <p:animEffect transition="in" filter="wipe(down)">
                                      <p:cBhvr>
                                        <p:cTn id="82" dur="500"/>
                                        <p:tgtEl>
                                          <p:spTgt spid="3">
                                            <p:txEl>
                                              <p:pRg st="4" end="4"/>
                                            </p:txEl>
                                          </p:spTgt>
                                        </p:tgtEl>
                                      </p:cBhvr>
                                    </p:animEffect>
                                  </p:childTnLst>
                                </p:cTn>
                              </p:par>
                              <p:par>
                                <p:cTn id="83" presetID="22" presetClass="entr" presetSubtype="4" fill="hold" nodeType="withEffect">
                                  <p:stCondLst>
                                    <p:cond delay="0"/>
                                  </p:stCondLst>
                                  <p:childTnLst>
                                    <p:set>
                                      <p:cBhvr>
                                        <p:cTn id="84" dur="1" fill="hold">
                                          <p:stCondLst>
                                            <p:cond delay="0"/>
                                          </p:stCondLst>
                                        </p:cTn>
                                        <p:tgtEl>
                                          <p:spTgt spid="3">
                                            <p:txEl>
                                              <p:pRg st="5" end="5"/>
                                            </p:txEl>
                                          </p:spTgt>
                                        </p:tgtEl>
                                        <p:attrNameLst>
                                          <p:attrName>style.visibility</p:attrName>
                                        </p:attrNameLst>
                                      </p:cBhvr>
                                      <p:to>
                                        <p:strVal val="visible"/>
                                      </p:to>
                                    </p:set>
                                    <p:animEffect transition="in" filter="wipe(down)">
                                      <p:cBhvr>
                                        <p:cTn id="85" dur="500"/>
                                        <p:tgtEl>
                                          <p:spTgt spid="3">
                                            <p:txEl>
                                              <p:pRg st="5" end="5"/>
                                            </p:txEl>
                                          </p:spTgt>
                                        </p:tgtEl>
                                      </p:cBhvr>
                                    </p:animEffect>
                                  </p:childTnLst>
                                </p:cTn>
                              </p:par>
                              <p:par>
                                <p:cTn id="86" presetID="22" presetClass="entr" presetSubtype="4" fill="hold" nodeType="withEffect">
                                  <p:stCondLst>
                                    <p:cond delay="0"/>
                                  </p:stCondLst>
                                  <p:childTnLst>
                                    <p:set>
                                      <p:cBhvr>
                                        <p:cTn id="87" dur="1" fill="hold">
                                          <p:stCondLst>
                                            <p:cond delay="0"/>
                                          </p:stCondLst>
                                        </p:cTn>
                                        <p:tgtEl>
                                          <p:spTgt spid="3">
                                            <p:txEl>
                                              <p:pRg st="6" end="6"/>
                                            </p:txEl>
                                          </p:spTgt>
                                        </p:tgtEl>
                                        <p:attrNameLst>
                                          <p:attrName>style.visibility</p:attrName>
                                        </p:attrNameLst>
                                      </p:cBhvr>
                                      <p:to>
                                        <p:strVal val="visible"/>
                                      </p:to>
                                    </p:set>
                                    <p:animEffect transition="in" filter="wipe(down)">
                                      <p:cBhvr>
                                        <p:cTn id="88" dur="500"/>
                                        <p:tgtEl>
                                          <p:spTgt spid="3">
                                            <p:txEl>
                                              <p:pRg st="6" end="6"/>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6" presetClass="entr" presetSubtype="16" fill="hold" nodeType="click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circle(in)">
                                      <p:cBhvr>
                                        <p:cTn id="93" dur="2000"/>
                                        <p:tgtEl>
                                          <p:spTgt spid="9"/>
                                        </p:tgtEl>
                                      </p:cBhvr>
                                    </p:animEffect>
                                  </p:childTnLst>
                                </p:cTn>
                              </p:par>
                            </p:childTnLst>
                          </p:cTn>
                        </p:par>
                      </p:childTnLst>
                    </p:cTn>
                  </p:par>
                  <p:par>
                    <p:cTn id="94" fill="hold">
                      <p:stCondLst>
                        <p:cond delay="indefinite"/>
                      </p:stCondLst>
                      <p:childTnLst>
                        <p:par>
                          <p:cTn id="95" fill="hold">
                            <p:stCondLst>
                              <p:cond delay="0"/>
                            </p:stCondLst>
                            <p:childTnLst>
                              <p:par>
                                <p:cTn id="96" presetID="31" presetClass="entr" presetSubtype="0" fill="hold" grpId="0" nodeType="clickEffect">
                                  <p:stCondLst>
                                    <p:cond delay="0"/>
                                  </p:stCondLst>
                                  <p:iterate type="lt">
                                    <p:tmPct val="5000"/>
                                  </p:iterate>
                                  <p:childTnLst>
                                    <p:set>
                                      <p:cBhvr>
                                        <p:cTn id="97" dur="1" fill="hold">
                                          <p:stCondLst>
                                            <p:cond delay="0"/>
                                          </p:stCondLst>
                                        </p:cTn>
                                        <p:tgtEl>
                                          <p:spTgt spid="16"/>
                                        </p:tgtEl>
                                        <p:attrNameLst>
                                          <p:attrName>style.visibility</p:attrName>
                                        </p:attrNameLst>
                                      </p:cBhvr>
                                      <p:to>
                                        <p:strVal val="visible"/>
                                      </p:to>
                                    </p:set>
                                    <p:anim calcmode="lin" valueType="num">
                                      <p:cBhvr>
                                        <p:cTn id="98" dur="1000" fill="hold"/>
                                        <p:tgtEl>
                                          <p:spTgt spid="16"/>
                                        </p:tgtEl>
                                        <p:attrNameLst>
                                          <p:attrName>ppt_w</p:attrName>
                                        </p:attrNameLst>
                                      </p:cBhvr>
                                      <p:tavLst>
                                        <p:tav tm="0">
                                          <p:val>
                                            <p:fltVal val="0"/>
                                          </p:val>
                                        </p:tav>
                                        <p:tav tm="100000">
                                          <p:val>
                                            <p:strVal val="#ppt_w"/>
                                          </p:val>
                                        </p:tav>
                                      </p:tavLst>
                                    </p:anim>
                                    <p:anim calcmode="lin" valueType="num">
                                      <p:cBhvr>
                                        <p:cTn id="99" dur="1000" fill="hold"/>
                                        <p:tgtEl>
                                          <p:spTgt spid="16"/>
                                        </p:tgtEl>
                                        <p:attrNameLst>
                                          <p:attrName>ppt_h</p:attrName>
                                        </p:attrNameLst>
                                      </p:cBhvr>
                                      <p:tavLst>
                                        <p:tav tm="0">
                                          <p:val>
                                            <p:fltVal val="0"/>
                                          </p:val>
                                        </p:tav>
                                        <p:tav tm="100000">
                                          <p:val>
                                            <p:strVal val="#ppt_h"/>
                                          </p:val>
                                        </p:tav>
                                      </p:tavLst>
                                    </p:anim>
                                    <p:anim calcmode="lin" valueType="num">
                                      <p:cBhvr>
                                        <p:cTn id="100" dur="1000" fill="hold"/>
                                        <p:tgtEl>
                                          <p:spTgt spid="16"/>
                                        </p:tgtEl>
                                        <p:attrNameLst>
                                          <p:attrName>style.rotation</p:attrName>
                                        </p:attrNameLst>
                                      </p:cBhvr>
                                      <p:tavLst>
                                        <p:tav tm="0">
                                          <p:val>
                                            <p:fltVal val="90"/>
                                          </p:val>
                                        </p:tav>
                                        <p:tav tm="100000">
                                          <p:val>
                                            <p:fltVal val="0"/>
                                          </p:val>
                                        </p:tav>
                                      </p:tavLst>
                                    </p:anim>
                                    <p:animEffect transition="in" filter="fade">
                                      <p:cBhvr>
                                        <p:cTn id="10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pic>
        <p:nvPicPr>
          <p:cNvPr id="5" name="Рисунок 4" descr="Alexander_Graham_Telephone_in_Newyork.jpg"/>
          <p:cNvPicPr>
            <a:picLocks noChangeAspect="1"/>
          </p:cNvPicPr>
          <p:nvPr/>
        </p:nvPicPr>
        <p:blipFill>
          <a:blip r:embed="rId3" cstate="email"/>
          <a:stretch>
            <a:fillRect/>
          </a:stretch>
        </p:blipFill>
        <p:spPr>
          <a:xfrm>
            <a:off x="560512" y="2852936"/>
            <a:ext cx="2962356" cy="3861048"/>
          </a:xfrm>
          <a:prstGeom prst="rect">
            <a:avLst/>
          </a:prstGeom>
        </p:spPr>
      </p:pic>
      <p:sp>
        <p:nvSpPr>
          <p:cNvPr id="3" name="Содержимое 2"/>
          <p:cNvSpPr>
            <a:spLocks noGrp="1"/>
          </p:cNvSpPr>
          <p:nvPr>
            <p:ph idx="1"/>
          </p:nvPr>
        </p:nvSpPr>
        <p:spPr>
          <a:xfrm>
            <a:off x="344488" y="404664"/>
            <a:ext cx="8880475" cy="6453336"/>
          </a:xfrm>
        </p:spPr>
        <p:txBody>
          <a:bodyPr/>
          <a:lstStyle/>
          <a:p>
            <a:pPr>
              <a:buNone/>
            </a:pPr>
            <a:r>
              <a:rPr lang="en-US" dirty="0" smtClean="0"/>
              <a:t>A time of great change brought about through rapid progress, new inventions and modern trade and industry.</a:t>
            </a:r>
          </a:p>
          <a:p>
            <a:pPr>
              <a:buNone/>
            </a:pPr>
            <a:r>
              <a:rPr lang="en-US" b="1" i="1" dirty="0" smtClean="0"/>
              <a:t>Charles Babbage </a:t>
            </a:r>
            <a:r>
              <a:rPr lang="en-US" dirty="0" smtClean="0"/>
              <a:t>developed the first computer in 1835, </a:t>
            </a:r>
            <a:r>
              <a:rPr lang="en-US" b="1" i="1" dirty="0" smtClean="0"/>
              <a:t>Alexander Graham Bell</a:t>
            </a:r>
            <a:r>
              <a:rPr lang="en-US" dirty="0" smtClean="0"/>
              <a:t> invented the telephone in 1876</a:t>
            </a:r>
            <a:r>
              <a:rPr lang="ru-RU" dirty="0" smtClean="0"/>
              <a:t>…</a:t>
            </a:r>
            <a:endParaRPr lang="en-US" dirty="0" smtClean="0"/>
          </a:p>
          <a:p>
            <a:pPr>
              <a:buNone/>
            </a:pPr>
            <a:endParaRPr lang="ru-RU" dirty="0"/>
          </a:p>
        </p:txBody>
      </p:sp>
      <p:pic>
        <p:nvPicPr>
          <p:cNvPr id="4" name="Рисунок 3" descr="220px-Babbage_Difference_Engine.jpg"/>
          <p:cNvPicPr>
            <a:picLocks noChangeAspect="1"/>
          </p:cNvPicPr>
          <p:nvPr/>
        </p:nvPicPr>
        <p:blipFill>
          <a:blip r:embed="rId4" cstate="email"/>
          <a:stretch>
            <a:fillRect/>
          </a:stretch>
        </p:blipFill>
        <p:spPr>
          <a:xfrm>
            <a:off x="5385048" y="2996952"/>
            <a:ext cx="3535818" cy="25554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down)">
                                      <p:cBhvr>
                                        <p:cTn id="2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smtClean="0">
                <a:latin typeface="Algerian" pitchFamily="82" charset="0"/>
              </a:rPr>
              <a:t>Elizabeth</a:t>
            </a:r>
            <a:r>
              <a:rPr lang="de-DE" dirty="0" smtClean="0"/>
              <a:t> </a:t>
            </a:r>
            <a:r>
              <a:rPr lang="de-DE" dirty="0" smtClean="0">
                <a:latin typeface="Algerian" pitchFamily="82" charset="0"/>
              </a:rPr>
              <a:t>II</a:t>
            </a:r>
            <a:endParaRPr lang="ru-RU" dirty="0">
              <a:latin typeface="Algerian" pitchFamily="82" charset="0"/>
            </a:endParaRPr>
          </a:p>
        </p:txBody>
      </p:sp>
      <p:sp>
        <p:nvSpPr>
          <p:cNvPr id="3" name="Объект 2"/>
          <p:cNvSpPr>
            <a:spLocks noGrp="1"/>
          </p:cNvSpPr>
          <p:nvPr>
            <p:ph idx="1"/>
          </p:nvPr>
        </p:nvSpPr>
        <p:spPr/>
        <p:txBody>
          <a:bodyPr/>
          <a:lstStyle/>
          <a:p>
            <a:pPr marL="0" indent="0">
              <a:buNone/>
            </a:pPr>
            <a:r>
              <a:rPr lang="en-US" dirty="0" smtClean="0"/>
              <a:t>Elizabeth II has been Queen of the United Kingdom, Canada, Australia, and New Zealand since 1952. She is also Head of the Commonwealth and the queen of 12 countries.</a:t>
            </a:r>
            <a:endParaRPr lang="en-US" dirty="0"/>
          </a:p>
        </p:txBody>
      </p:sp>
      <p:pic>
        <p:nvPicPr>
          <p:cNvPr id="6146" name="Picture 2" descr="http://eutoday.net/assets/img/news/queen-elizabeth-ii-3-20150309100439.jpg"/>
          <p:cNvPicPr>
            <a:picLocks noChangeAspect="1" noChangeArrowheads="1"/>
          </p:cNvPicPr>
          <p:nvPr/>
        </p:nvPicPr>
        <p:blipFill>
          <a:blip r:embed="rId3" cstate="email"/>
          <a:srcRect/>
          <a:stretch>
            <a:fillRect/>
          </a:stretch>
        </p:blipFill>
        <p:spPr bwMode="auto">
          <a:xfrm>
            <a:off x="2864768" y="3212976"/>
            <a:ext cx="5602223" cy="3312368"/>
          </a:xfrm>
          <a:prstGeom prst="rect">
            <a:avLst/>
          </a:prstGeom>
          <a:noFill/>
        </p:spPr>
      </p:pic>
    </p:spTree>
    <p:extLst>
      <p:ext uri="{BB962C8B-B14F-4D97-AF65-F5344CB8AC3E}">
        <p14:creationId xmlns:p14="http://schemas.microsoft.com/office/powerpoint/2010/main" xmlns="" val="222321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in)">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en-US" dirty="0" smtClean="0">
                <a:latin typeface="Algerian" pitchFamily="82" charset="0"/>
              </a:rPr>
              <a:t>Family</a:t>
            </a:r>
            <a:endParaRPr lang="ru-RU" dirty="0">
              <a:latin typeface="Algerian" pitchFamily="82" charset="0"/>
            </a:endParaRPr>
          </a:p>
        </p:txBody>
      </p:sp>
      <p:sp>
        <p:nvSpPr>
          <p:cNvPr id="3" name="Содержимое 2"/>
          <p:cNvSpPr>
            <a:spLocks noGrp="1"/>
          </p:cNvSpPr>
          <p:nvPr>
            <p:ph idx="1"/>
          </p:nvPr>
        </p:nvSpPr>
        <p:spPr>
          <a:xfrm>
            <a:off x="565013" y="1412776"/>
            <a:ext cx="8659950" cy="4752529"/>
          </a:xfrm>
        </p:spPr>
        <p:txBody>
          <a:bodyPr/>
          <a:lstStyle/>
          <a:p>
            <a:pPr>
              <a:buNone/>
            </a:pPr>
            <a:r>
              <a:rPr lang="de-DE" dirty="0" smtClean="0"/>
              <a:t>   </a:t>
            </a:r>
            <a:r>
              <a:rPr lang="ru-RU" dirty="0" err="1" smtClean="0"/>
              <a:t>Her</a:t>
            </a:r>
            <a:r>
              <a:rPr lang="ru-RU" dirty="0" smtClean="0"/>
              <a:t> </a:t>
            </a:r>
            <a:r>
              <a:rPr lang="ru-RU" dirty="0" err="1" smtClean="0"/>
              <a:t>father</a:t>
            </a:r>
            <a:r>
              <a:rPr lang="ru-RU" dirty="0" smtClean="0"/>
              <a:t>, </a:t>
            </a:r>
            <a:r>
              <a:rPr lang="ru-RU" dirty="0" err="1" smtClean="0"/>
              <a:t>Prince</a:t>
            </a:r>
            <a:r>
              <a:rPr lang="ru-RU" dirty="0" smtClean="0"/>
              <a:t> </a:t>
            </a:r>
            <a:r>
              <a:rPr lang="ru-RU" dirty="0" err="1" smtClean="0"/>
              <a:t>Albert</a:t>
            </a:r>
            <a:r>
              <a:rPr lang="ru-RU" dirty="0" smtClean="0"/>
              <a:t>, </a:t>
            </a:r>
            <a:r>
              <a:rPr lang="ru-RU" dirty="0" err="1" smtClean="0"/>
              <a:t>Duke</a:t>
            </a:r>
            <a:r>
              <a:rPr lang="ru-RU" dirty="0" smtClean="0"/>
              <a:t> </a:t>
            </a:r>
            <a:r>
              <a:rPr lang="ru-RU" dirty="0" err="1" smtClean="0"/>
              <a:t>of</a:t>
            </a:r>
            <a:r>
              <a:rPr lang="ru-RU" dirty="0" smtClean="0"/>
              <a:t> </a:t>
            </a:r>
            <a:r>
              <a:rPr lang="ru-RU" dirty="0" err="1" smtClean="0"/>
              <a:t>York</a:t>
            </a:r>
            <a:r>
              <a:rPr lang="ru-RU" dirty="0" smtClean="0"/>
              <a:t>, </a:t>
            </a:r>
            <a:r>
              <a:rPr lang="ru-RU" dirty="0" err="1" smtClean="0"/>
              <a:t>was</a:t>
            </a:r>
            <a:r>
              <a:rPr lang="ru-RU" dirty="0" smtClean="0"/>
              <a:t> </a:t>
            </a:r>
            <a:r>
              <a:rPr lang="ru-RU" dirty="0" err="1" smtClean="0"/>
              <a:t>the</a:t>
            </a:r>
            <a:r>
              <a:rPr lang="ru-RU" dirty="0" smtClean="0"/>
              <a:t> </a:t>
            </a:r>
            <a:r>
              <a:rPr lang="ru-RU" dirty="0" err="1" smtClean="0"/>
              <a:t>second</a:t>
            </a:r>
            <a:r>
              <a:rPr lang="ru-RU" dirty="0" smtClean="0"/>
              <a:t> </a:t>
            </a:r>
            <a:r>
              <a:rPr lang="ru-RU" dirty="0" err="1" smtClean="0"/>
              <a:t>son</a:t>
            </a:r>
            <a:r>
              <a:rPr lang="de-DE" dirty="0" smtClean="0"/>
              <a:t> </a:t>
            </a:r>
            <a:r>
              <a:rPr lang="ru-RU" dirty="0" err="1" smtClean="0"/>
              <a:t>of</a:t>
            </a:r>
            <a:r>
              <a:rPr lang="ru-RU" dirty="0" smtClean="0"/>
              <a:t> </a:t>
            </a:r>
            <a:r>
              <a:rPr lang="ru-RU" dirty="0" err="1" smtClean="0"/>
              <a:t>the</a:t>
            </a:r>
            <a:r>
              <a:rPr lang="ru-RU" dirty="0" smtClean="0"/>
              <a:t> </a:t>
            </a:r>
            <a:r>
              <a:rPr lang="ru-RU" dirty="0" err="1" smtClean="0"/>
              <a:t>King</a:t>
            </a:r>
            <a:r>
              <a:rPr lang="ru-RU" dirty="0" smtClean="0"/>
              <a:t>. </a:t>
            </a:r>
            <a:r>
              <a:rPr lang="ru-RU" dirty="0" err="1" smtClean="0"/>
              <a:t>Her</a:t>
            </a:r>
            <a:r>
              <a:rPr lang="ru-RU" dirty="0" smtClean="0"/>
              <a:t> </a:t>
            </a:r>
            <a:r>
              <a:rPr lang="ru-RU" dirty="0" err="1" smtClean="0"/>
              <a:t>mother</a:t>
            </a:r>
            <a:r>
              <a:rPr lang="ru-RU" dirty="0" smtClean="0"/>
              <a:t>, </a:t>
            </a:r>
            <a:r>
              <a:rPr lang="ru-RU" dirty="0" err="1" smtClean="0"/>
              <a:t>Elizabeth</a:t>
            </a:r>
            <a:r>
              <a:rPr lang="ru-RU" dirty="0" smtClean="0"/>
              <a:t>, </a:t>
            </a:r>
            <a:r>
              <a:rPr lang="ru-RU" dirty="0" err="1" smtClean="0"/>
              <a:t>Duchess</a:t>
            </a:r>
            <a:r>
              <a:rPr lang="ru-RU" dirty="0" smtClean="0"/>
              <a:t> </a:t>
            </a:r>
            <a:r>
              <a:rPr lang="ru-RU" dirty="0" err="1" smtClean="0"/>
              <a:t>of</a:t>
            </a:r>
            <a:r>
              <a:rPr lang="ru-RU" dirty="0" smtClean="0"/>
              <a:t> </a:t>
            </a:r>
            <a:r>
              <a:rPr lang="ru-RU" dirty="0" err="1" smtClean="0"/>
              <a:t>York</a:t>
            </a:r>
            <a:r>
              <a:rPr lang="ru-RU" dirty="0" smtClean="0"/>
              <a:t> , </a:t>
            </a:r>
            <a:r>
              <a:rPr lang="ru-RU" dirty="0" err="1" smtClean="0"/>
              <a:t>was</a:t>
            </a:r>
            <a:r>
              <a:rPr lang="ru-RU" dirty="0" smtClean="0"/>
              <a:t> </a:t>
            </a:r>
            <a:r>
              <a:rPr lang="ru-RU" dirty="0" err="1" smtClean="0"/>
              <a:t>the</a:t>
            </a:r>
            <a:r>
              <a:rPr lang="ru-RU" dirty="0" smtClean="0"/>
              <a:t> </a:t>
            </a:r>
            <a:r>
              <a:rPr lang="ru-RU" dirty="0" err="1" smtClean="0"/>
              <a:t>youngest</a:t>
            </a:r>
            <a:r>
              <a:rPr lang="ru-RU" dirty="0" smtClean="0"/>
              <a:t> </a:t>
            </a:r>
            <a:r>
              <a:rPr lang="ru-RU" dirty="0" err="1" smtClean="0"/>
              <a:t>daughter</a:t>
            </a:r>
            <a:r>
              <a:rPr lang="ru-RU" dirty="0" smtClean="0"/>
              <a:t> </a:t>
            </a:r>
            <a:r>
              <a:rPr lang="ru-RU" dirty="0" err="1" smtClean="0"/>
              <a:t>of</a:t>
            </a:r>
            <a:r>
              <a:rPr lang="ru-RU" dirty="0" smtClean="0"/>
              <a:t> </a:t>
            </a:r>
            <a:r>
              <a:rPr lang="ru-RU" dirty="0" err="1" smtClean="0"/>
              <a:t>Scottish</a:t>
            </a:r>
            <a:r>
              <a:rPr lang="ru-RU" dirty="0" smtClean="0"/>
              <a:t> </a:t>
            </a:r>
            <a:r>
              <a:rPr lang="ru-RU" dirty="0" err="1" smtClean="0"/>
              <a:t>aristocrat</a:t>
            </a:r>
            <a:r>
              <a:rPr lang="ru-RU" dirty="0" smtClean="0"/>
              <a:t> </a:t>
            </a:r>
            <a:r>
              <a:rPr lang="ru-RU" dirty="0" err="1" smtClean="0"/>
              <a:t>Claude</a:t>
            </a:r>
            <a:r>
              <a:rPr lang="ru-RU" dirty="0" smtClean="0"/>
              <a:t> </a:t>
            </a:r>
            <a:r>
              <a:rPr lang="ru-RU" dirty="0" err="1" smtClean="0"/>
              <a:t>Bowes-Lyon</a:t>
            </a:r>
            <a:endParaRPr lang="ru-RU" dirty="0"/>
          </a:p>
        </p:txBody>
      </p:sp>
      <p:pic>
        <p:nvPicPr>
          <p:cNvPr id="6" name="Рисунок 5" descr="king-george-vi-1895-1952-king-everett.jpg"/>
          <p:cNvPicPr>
            <a:picLocks noChangeAspect="1"/>
          </p:cNvPicPr>
          <p:nvPr/>
        </p:nvPicPr>
        <p:blipFill>
          <a:blip r:embed="rId3" cstate="email"/>
          <a:stretch>
            <a:fillRect/>
          </a:stretch>
        </p:blipFill>
        <p:spPr>
          <a:xfrm>
            <a:off x="920553" y="3068960"/>
            <a:ext cx="2664296" cy="3103240"/>
          </a:xfrm>
          <a:prstGeom prst="rect">
            <a:avLst/>
          </a:prstGeom>
        </p:spPr>
      </p:pic>
      <p:pic>
        <p:nvPicPr>
          <p:cNvPr id="7" name="Рисунок 6" descr="жена георга.jpg"/>
          <p:cNvPicPr>
            <a:picLocks noChangeAspect="1"/>
          </p:cNvPicPr>
          <p:nvPr/>
        </p:nvPicPr>
        <p:blipFill>
          <a:blip r:embed="rId4" cstate="email"/>
          <a:stretch>
            <a:fillRect/>
          </a:stretch>
        </p:blipFill>
        <p:spPr>
          <a:xfrm>
            <a:off x="5961112" y="2852936"/>
            <a:ext cx="2333995" cy="3264024"/>
          </a:xfrm>
          <a:prstGeom prst="rect">
            <a:avLst/>
          </a:prstGeom>
        </p:spPr>
      </p:pic>
      <p:sp>
        <p:nvSpPr>
          <p:cNvPr id="8" name="TextBox 7"/>
          <p:cNvSpPr txBox="1"/>
          <p:nvPr/>
        </p:nvSpPr>
        <p:spPr>
          <a:xfrm>
            <a:off x="992560" y="6237312"/>
            <a:ext cx="2016224" cy="338554"/>
          </a:xfrm>
          <a:prstGeom prst="rect">
            <a:avLst/>
          </a:prstGeom>
          <a:noFill/>
        </p:spPr>
        <p:txBody>
          <a:bodyPr wrap="square" rtlCol="0">
            <a:spAutoFit/>
          </a:bodyPr>
          <a:lstStyle/>
          <a:p>
            <a:r>
              <a:rPr lang="en-US" sz="1600" b="1" i="1" dirty="0" smtClean="0"/>
              <a:t>King George VI</a:t>
            </a:r>
            <a:endParaRPr lang="ru-RU" sz="1600" b="1" i="1" dirty="0"/>
          </a:p>
        </p:txBody>
      </p:sp>
      <p:sp>
        <p:nvSpPr>
          <p:cNvPr id="9" name="TextBox 8"/>
          <p:cNvSpPr txBox="1"/>
          <p:nvPr/>
        </p:nvSpPr>
        <p:spPr>
          <a:xfrm>
            <a:off x="5961112" y="6237312"/>
            <a:ext cx="2592288" cy="338554"/>
          </a:xfrm>
          <a:prstGeom prst="rect">
            <a:avLst/>
          </a:prstGeom>
          <a:noFill/>
        </p:spPr>
        <p:txBody>
          <a:bodyPr wrap="square" rtlCol="0">
            <a:spAutoFit/>
          </a:bodyPr>
          <a:lstStyle/>
          <a:p>
            <a:r>
              <a:rPr lang="en-US" sz="1600" b="1" i="1" dirty="0" smtClean="0"/>
              <a:t>Elizabeth Queen’s mother</a:t>
            </a:r>
            <a:endParaRPr lang="ru-RU" sz="16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iterate type="lt">
                                    <p:tmPct val="5000"/>
                                  </p:iterate>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iterate type="lt">
                                    <p:tmPct val="5000"/>
                                  </p:iterate>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style.rotation</p:attrName>
                                        </p:attrNameLst>
                                      </p:cBhvr>
                                      <p:tavLst>
                                        <p:tav tm="0">
                                          <p:val>
                                            <p:fltVal val="90"/>
                                          </p:val>
                                        </p:tav>
                                        <p:tav tm="100000">
                                          <p:val>
                                            <p:fltVal val="0"/>
                                          </p:val>
                                        </p:tav>
                                      </p:tavLst>
                                    </p:anim>
                                    <p:animEffect transition="in" filter="fade">
                                      <p:cBhvr>
                                        <p:cTn id="3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en-US" dirty="0" smtClean="0">
                <a:latin typeface="Algerian" pitchFamily="82" charset="0"/>
              </a:rPr>
              <a:t>How</a:t>
            </a:r>
            <a:r>
              <a:rPr lang="en-US" dirty="0" smtClean="0"/>
              <a:t> </a:t>
            </a:r>
            <a:r>
              <a:rPr lang="en-US" dirty="0" smtClean="0">
                <a:latin typeface="Algerian" pitchFamily="82" charset="0"/>
              </a:rPr>
              <a:t>she</a:t>
            </a:r>
            <a:r>
              <a:rPr lang="en-US" dirty="0" smtClean="0"/>
              <a:t> </a:t>
            </a:r>
            <a:r>
              <a:rPr lang="en-US" dirty="0" smtClean="0">
                <a:latin typeface="Algerian" pitchFamily="82" charset="0"/>
              </a:rPr>
              <a:t>became</a:t>
            </a:r>
            <a:r>
              <a:rPr lang="en-US" dirty="0" smtClean="0"/>
              <a:t> </a:t>
            </a:r>
            <a:r>
              <a:rPr lang="en-US" dirty="0" smtClean="0">
                <a:latin typeface="Algerian" pitchFamily="82" charset="0"/>
              </a:rPr>
              <a:t>the</a:t>
            </a:r>
            <a:r>
              <a:rPr lang="en-US" dirty="0" smtClean="0"/>
              <a:t> </a:t>
            </a:r>
            <a:r>
              <a:rPr lang="en-US" dirty="0" smtClean="0">
                <a:latin typeface="Algerian" pitchFamily="82" charset="0"/>
              </a:rPr>
              <a:t>Queen</a:t>
            </a:r>
            <a:endParaRPr lang="ru-RU" dirty="0">
              <a:latin typeface="Algerian" pitchFamily="82" charset="0"/>
            </a:endParaRPr>
          </a:p>
        </p:txBody>
      </p:sp>
      <p:sp>
        <p:nvSpPr>
          <p:cNvPr id="3" name="Объект 2"/>
          <p:cNvSpPr>
            <a:spLocks noGrp="1"/>
          </p:cNvSpPr>
          <p:nvPr>
            <p:ph idx="1"/>
          </p:nvPr>
        </p:nvSpPr>
        <p:spPr/>
        <p:txBody>
          <a:bodyPr/>
          <a:lstStyle/>
          <a:p>
            <a:pPr marL="0" indent="0">
              <a:buNone/>
            </a:pPr>
            <a:r>
              <a:rPr lang="ru-RU" dirty="0" smtClean="0"/>
              <a:t> </a:t>
            </a:r>
            <a:r>
              <a:rPr lang="ru-RU" dirty="0" err="1"/>
              <a:t>Elizabeth</a:t>
            </a:r>
            <a:r>
              <a:rPr lang="ru-RU" dirty="0"/>
              <a:t> </a:t>
            </a:r>
            <a:r>
              <a:rPr lang="ru-RU" dirty="0" err="1"/>
              <a:t>was</a:t>
            </a:r>
            <a:r>
              <a:rPr lang="ru-RU" dirty="0"/>
              <a:t> </a:t>
            </a:r>
            <a:r>
              <a:rPr lang="ru-RU" dirty="0" err="1"/>
              <a:t>third</a:t>
            </a:r>
            <a:r>
              <a:rPr lang="ru-RU" dirty="0"/>
              <a:t> </a:t>
            </a:r>
            <a:r>
              <a:rPr lang="ru-RU" dirty="0" err="1"/>
              <a:t>in</a:t>
            </a:r>
            <a:r>
              <a:rPr lang="ru-RU" dirty="0"/>
              <a:t> </a:t>
            </a:r>
            <a:r>
              <a:rPr lang="ru-RU" dirty="0" err="1"/>
              <a:t>the</a:t>
            </a:r>
            <a:r>
              <a:rPr lang="ru-RU" dirty="0"/>
              <a:t> </a:t>
            </a:r>
            <a:r>
              <a:rPr lang="ru-RU" dirty="0" err="1"/>
              <a:t>line</a:t>
            </a:r>
            <a:r>
              <a:rPr lang="ru-RU" dirty="0"/>
              <a:t> </a:t>
            </a:r>
            <a:r>
              <a:rPr lang="ru-RU" dirty="0" err="1"/>
              <a:t>of</a:t>
            </a:r>
            <a:r>
              <a:rPr lang="ru-RU" dirty="0"/>
              <a:t> </a:t>
            </a:r>
            <a:r>
              <a:rPr lang="ru-RU" dirty="0" err="1"/>
              <a:t>succession</a:t>
            </a:r>
            <a:r>
              <a:rPr lang="ru-RU" dirty="0"/>
              <a:t> </a:t>
            </a:r>
            <a:r>
              <a:rPr lang="ru-RU" dirty="0" err="1"/>
              <a:t>to</a:t>
            </a:r>
            <a:r>
              <a:rPr lang="ru-RU" dirty="0"/>
              <a:t> </a:t>
            </a:r>
            <a:r>
              <a:rPr lang="ru-RU" dirty="0" err="1"/>
              <a:t>the</a:t>
            </a:r>
            <a:r>
              <a:rPr lang="ru-RU" dirty="0"/>
              <a:t> </a:t>
            </a:r>
            <a:r>
              <a:rPr lang="ru-RU" dirty="0" err="1"/>
              <a:t>throne</a:t>
            </a:r>
            <a:r>
              <a:rPr lang="ru-RU" dirty="0"/>
              <a:t>, </a:t>
            </a:r>
            <a:r>
              <a:rPr lang="ru-RU" dirty="0" err="1" smtClean="0"/>
              <a:t>she</a:t>
            </a:r>
            <a:r>
              <a:rPr lang="ru-RU" dirty="0" smtClean="0"/>
              <a:t> </a:t>
            </a:r>
            <a:r>
              <a:rPr lang="ru-RU" dirty="0" err="1"/>
              <a:t>was</a:t>
            </a:r>
            <a:r>
              <a:rPr lang="ru-RU" dirty="0"/>
              <a:t> </a:t>
            </a:r>
            <a:r>
              <a:rPr lang="ru-RU" dirty="0" err="1"/>
              <a:t>not</a:t>
            </a:r>
            <a:r>
              <a:rPr lang="ru-RU" dirty="0"/>
              <a:t> </a:t>
            </a:r>
            <a:r>
              <a:rPr lang="ru-RU" dirty="0" err="1"/>
              <a:t>expected</a:t>
            </a:r>
            <a:r>
              <a:rPr lang="ru-RU" dirty="0"/>
              <a:t> </a:t>
            </a:r>
            <a:r>
              <a:rPr lang="ru-RU" dirty="0" err="1"/>
              <a:t>to</a:t>
            </a:r>
            <a:r>
              <a:rPr lang="ru-RU" dirty="0"/>
              <a:t> </a:t>
            </a:r>
            <a:r>
              <a:rPr lang="ru-RU" dirty="0" err="1"/>
              <a:t>become</a:t>
            </a:r>
            <a:r>
              <a:rPr lang="ru-RU" dirty="0"/>
              <a:t> </a:t>
            </a:r>
            <a:r>
              <a:rPr lang="en-US" dirty="0" smtClean="0"/>
              <a:t>the </a:t>
            </a:r>
            <a:r>
              <a:rPr lang="en-US" dirty="0" err="1" smtClean="0"/>
              <a:t>Qu</a:t>
            </a:r>
            <a:r>
              <a:rPr lang="ru-RU" dirty="0" err="1" smtClean="0"/>
              <a:t>een</a:t>
            </a:r>
            <a:r>
              <a:rPr lang="en-US" dirty="0" smtClean="0"/>
              <a:t>…</a:t>
            </a:r>
            <a:endParaRPr lang="ru-RU" dirty="0"/>
          </a:p>
        </p:txBody>
      </p:sp>
      <p:sp>
        <p:nvSpPr>
          <p:cNvPr id="4" name="AutoShape 2" descr="Картинки по запросу elizabeth ii young"/>
          <p:cNvSpPr>
            <a:spLocks noChangeAspect="1" noChangeArrowheads="1"/>
          </p:cNvSpPr>
          <p:nvPr/>
        </p:nvSpPr>
        <p:spPr bwMode="auto">
          <a:xfrm>
            <a:off x="6825209" y="6914754"/>
            <a:ext cx="112332" cy="13825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220" name="Picture 4" descr="https://s-media-cache-ak0.pinimg.com/originals/20/0d/ed/200dede7be2fbdb82109746db168ad61.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208584" y="2564904"/>
            <a:ext cx="2880320" cy="3456384"/>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Рисунок 7" descr="elizabethII_young_1.jpg"/>
          <p:cNvPicPr>
            <a:picLocks noChangeAspect="1"/>
          </p:cNvPicPr>
          <p:nvPr/>
        </p:nvPicPr>
        <p:blipFill>
          <a:blip r:embed="rId4" cstate="email"/>
          <a:stretch>
            <a:fillRect/>
          </a:stretch>
        </p:blipFill>
        <p:spPr>
          <a:xfrm>
            <a:off x="5961112" y="2636912"/>
            <a:ext cx="2463924" cy="3657600"/>
          </a:xfrm>
          <a:prstGeom prst="rect">
            <a:avLst/>
          </a:prstGeom>
        </p:spPr>
      </p:pic>
    </p:spTree>
    <p:extLst>
      <p:ext uri="{BB962C8B-B14F-4D97-AF65-F5344CB8AC3E}">
        <p14:creationId xmlns:p14="http://schemas.microsoft.com/office/powerpoint/2010/main" xmlns="" val="128353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circle(in)">
                                      <p:cBhvr>
                                        <p:cTn id="12" dur="20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a:xfrm>
            <a:off x="632520" y="0"/>
            <a:ext cx="8543925" cy="1325563"/>
          </a:xfrm>
        </p:spPr>
        <p:txBody>
          <a:bodyPr>
            <a:normAutofit/>
          </a:bodyPr>
          <a:lstStyle/>
          <a:p>
            <a:r>
              <a:rPr lang="de-DE" dirty="0" err="1" smtClean="0">
                <a:latin typeface="Algerian" pitchFamily="82" charset="0"/>
              </a:rPr>
              <a:t>Marriage</a:t>
            </a:r>
            <a:endParaRPr lang="ru-RU" dirty="0">
              <a:latin typeface="Algerian" pitchFamily="82" charset="0"/>
            </a:endParaRPr>
          </a:p>
        </p:txBody>
      </p:sp>
      <p:sp>
        <p:nvSpPr>
          <p:cNvPr id="3" name="Объект 2"/>
          <p:cNvSpPr>
            <a:spLocks noGrp="1"/>
          </p:cNvSpPr>
          <p:nvPr>
            <p:ph idx="1"/>
          </p:nvPr>
        </p:nvSpPr>
        <p:spPr>
          <a:xfrm>
            <a:off x="681038" y="980728"/>
            <a:ext cx="8543925" cy="5196235"/>
          </a:xfrm>
        </p:spPr>
        <p:txBody>
          <a:bodyPr/>
          <a:lstStyle/>
          <a:p>
            <a:pPr marL="0" indent="0">
              <a:buNone/>
            </a:pPr>
            <a:r>
              <a:rPr lang="ru-RU" dirty="0" err="1"/>
              <a:t>Elizabeth</a:t>
            </a:r>
            <a:r>
              <a:rPr lang="ru-RU" dirty="0"/>
              <a:t> </a:t>
            </a:r>
            <a:r>
              <a:rPr lang="ru-RU" dirty="0" err="1"/>
              <a:t>met</a:t>
            </a:r>
            <a:r>
              <a:rPr lang="ru-RU" dirty="0"/>
              <a:t> </a:t>
            </a:r>
            <a:r>
              <a:rPr lang="ru-RU" dirty="0" err="1"/>
              <a:t>her</a:t>
            </a:r>
            <a:r>
              <a:rPr lang="ru-RU" dirty="0"/>
              <a:t> </a:t>
            </a:r>
            <a:r>
              <a:rPr lang="ru-RU" dirty="0" err="1"/>
              <a:t>future</a:t>
            </a:r>
            <a:r>
              <a:rPr lang="ru-RU" dirty="0"/>
              <a:t> </a:t>
            </a:r>
            <a:r>
              <a:rPr lang="ru-RU" dirty="0" err="1"/>
              <a:t>husband</a:t>
            </a:r>
            <a:r>
              <a:rPr lang="ru-RU" dirty="0"/>
              <a:t>, </a:t>
            </a:r>
            <a:endParaRPr lang="en-US" dirty="0" smtClean="0"/>
          </a:p>
          <a:p>
            <a:pPr marL="0" indent="0">
              <a:buNone/>
            </a:pPr>
            <a:r>
              <a:rPr lang="ru-RU" dirty="0" err="1" smtClean="0"/>
              <a:t>Prince</a:t>
            </a:r>
            <a:r>
              <a:rPr lang="ru-RU" dirty="0" smtClean="0"/>
              <a:t> </a:t>
            </a:r>
            <a:r>
              <a:rPr lang="ru-RU" dirty="0" err="1"/>
              <a:t>Philip</a:t>
            </a:r>
            <a:r>
              <a:rPr lang="ru-RU" dirty="0"/>
              <a:t> </a:t>
            </a:r>
            <a:r>
              <a:rPr lang="ru-RU" dirty="0" err="1"/>
              <a:t>of</a:t>
            </a:r>
            <a:r>
              <a:rPr lang="ru-RU" dirty="0"/>
              <a:t> </a:t>
            </a:r>
            <a:r>
              <a:rPr lang="ru-RU" dirty="0" err="1"/>
              <a:t>Greece</a:t>
            </a:r>
            <a:r>
              <a:rPr lang="ru-RU" dirty="0"/>
              <a:t> </a:t>
            </a:r>
            <a:r>
              <a:rPr lang="ru-RU" dirty="0" err="1"/>
              <a:t>and</a:t>
            </a:r>
            <a:r>
              <a:rPr lang="ru-RU" dirty="0"/>
              <a:t> </a:t>
            </a:r>
            <a:r>
              <a:rPr lang="ru-RU" dirty="0" err="1" smtClean="0"/>
              <a:t>Denmark</a:t>
            </a:r>
            <a:r>
              <a:rPr lang="ru-RU" dirty="0" smtClean="0"/>
              <a:t>,</a:t>
            </a:r>
            <a:endParaRPr lang="en-US" dirty="0" smtClean="0"/>
          </a:p>
          <a:p>
            <a:pPr marL="0" indent="0">
              <a:buNone/>
            </a:pPr>
            <a:r>
              <a:rPr lang="ru-RU" dirty="0" err="1" smtClean="0"/>
              <a:t>in</a:t>
            </a:r>
            <a:r>
              <a:rPr lang="ru-RU" dirty="0" smtClean="0"/>
              <a:t> </a:t>
            </a:r>
            <a:r>
              <a:rPr lang="ru-RU" dirty="0"/>
              <a:t>1934 </a:t>
            </a:r>
            <a:r>
              <a:rPr lang="ru-RU" dirty="0" err="1"/>
              <a:t>and</a:t>
            </a:r>
            <a:r>
              <a:rPr lang="ru-RU" dirty="0"/>
              <a:t> 1937</a:t>
            </a:r>
            <a:r>
              <a:rPr lang="ru-RU" dirty="0" smtClean="0"/>
              <a:t>.</a:t>
            </a:r>
            <a:endParaRPr lang="ru-RU" dirty="0"/>
          </a:p>
        </p:txBody>
      </p:sp>
      <p:pic>
        <p:nvPicPr>
          <p:cNvPr id="10242" name="Picture 2" descr="https://s-media-cache-ak0.pinimg.com/originals/96/13/8f/96138f14006d6a9b34485d4f48c06851.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249144" y="404664"/>
            <a:ext cx="3312368" cy="404668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Рисунок 7" descr="royal-couple--1338282887-view-0.jpg"/>
          <p:cNvPicPr>
            <a:picLocks noChangeAspect="1"/>
          </p:cNvPicPr>
          <p:nvPr/>
        </p:nvPicPr>
        <p:blipFill>
          <a:blip r:embed="rId4" cstate="email"/>
          <a:stretch>
            <a:fillRect/>
          </a:stretch>
        </p:blipFill>
        <p:spPr>
          <a:xfrm>
            <a:off x="776536" y="2852936"/>
            <a:ext cx="4255578" cy="3157364"/>
          </a:xfrm>
          <a:prstGeom prst="rect">
            <a:avLst/>
          </a:prstGeom>
        </p:spPr>
      </p:pic>
    </p:spTree>
    <p:extLst>
      <p:ext uri="{BB962C8B-B14F-4D97-AF65-F5344CB8AC3E}">
        <p14:creationId xmlns:p14="http://schemas.microsoft.com/office/powerpoint/2010/main" xmlns="" val="131970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ircle(in)">
                                      <p:cBhvr>
                                        <p:cTn id="12" dur="20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ipe(down)">
                                      <p:cBhvr>
                                        <p:cTn id="20" dur="500"/>
                                        <p:tgtEl>
                                          <p:spTgt spid="3">
                                            <p:txEl>
                                              <p:pRg st="1" end="1"/>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err="1" smtClean="0">
                <a:latin typeface="Algerian" pitchFamily="82" charset="0"/>
              </a:rPr>
              <a:t>Coronation</a:t>
            </a:r>
            <a:endParaRPr lang="ru-RU" dirty="0"/>
          </a:p>
        </p:txBody>
      </p:sp>
      <p:sp>
        <p:nvSpPr>
          <p:cNvPr id="3" name="Объект 2"/>
          <p:cNvSpPr>
            <a:spLocks noGrp="1"/>
          </p:cNvSpPr>
          <p:nvPr>
            <p:ph idx="1"/>
          </p:nvPr>
        </p:nvSpPr>
        <p:spPr>
          <a:xfrm>
            <a:off x="776536" y="1556792"/>
            <a:ext cx="8543925" cy="4968552"/>
          </a:xfrm>
        </p:spPr>
        <p:txBody>
          <a:bodyPr/>
          <a:lstStyle/>
          <a:p>
            <a:pPr marL="0" indent="0">
              <a:buNone/>
            </a:pPr>
            <a:r>
              <a:rPr lang="ru-RU" dirty="0"/>
              <a:t> </a:t>
            </a:r>
            <a:r>
              <a:rPr lang="ru-RU" dirty="0" err="1"/>
              <a:t>The</a:t>
            </a:r>
            <a:r>
              <a:rPr lang="ru-RU" dirty="0"/>
              <a:t> </a:t>
            </a:r>
            <a:r>
              <a:rPr lang="ru-RU" dirty="0" err="1"/>
              <a:t>ceremony</a:t>
            </a:r>
            <a:r>
              <a:rPr lang="ru-RU" dirty="0"/>
              <a:t> </a:t>
            </a:r>
            <a:r>
              <a:rPr lang="ru-RU" dirty="0" err="1"/>
              <a:t>in</a:t>
            </a:r>
            <a:r>
              <a:rPr lang="ru-RU" dirty="0"/>
              <a:t> </a:t>
            </a:r>
            <a:r>
              <a:rPr lang="ru-RU" dirty="0" err="1"/>
              <a:t>Westminster</a:t>
            </a:r>
            <a:r>
              <a:rPr lang="ru-RU" dirty="0"/>
              <a:t> </a:t>
            </a:r>
            <a:r>
              <a:rPr lang="ru-RU" dirty="0" err="1"/>
              <a:t>Abbey</a:t>
            </a:r>
            <a:r>
              <a:rPr lang="ru-RU" dirty="0"/>
              <a:t>, </a:t>
            </a:r>
            <a:r>
              <a:rPr lang="ru-RU" dirty="0" err="1" smtClean="0"/>
              <a:t>was</a:t>
            </a:r>
            <a:r>
              <a:rPr lang="ru-RU" dirty="0" smtClean="0"/>
              <a:t> </a:t>
            </a:r>
            <a:r>
              <a:rPr lang="ru-RU" dirty="0" err="1"/>
              <a:t>televised</a:t>
            </a:r>
            <a:r>
              <a:rPr lang="ru-RU" dirty="0"/>
              <a:t> </a:t>
            </a:r>
            <a:r>
              <a:rPr lang="ru-RU" dirty="0" err="1"/>
              <a:t>for</a:t>
            </a:r>
            <a:r>
              <a:rPr lang="ru-RU" dirty="0"/>
              <a:t> </a:t>
            </a:r>
            <a:r>
              <a:rPr lang="ru-RU" dirty="0" err="1"/>
              <a:t>the</a:t>
            </a:r>
            <a:r>
              <a:rPr lang="ru-RU" dirty="0"/>
              <a:t> </a:t>
            </a:r>
            <a:r>
              <a:rPr lang="ru-RU" dirty="0" err="1"/>
              <a:t>first</a:t>
            </a:r>
            <a:r>
              <a:rPr lang="ru-RU" dirty="0"/>
              <a:t> </a:t>
            </a:r>
            <a:r>
              <a:rPr lang="ru-RU" dirty="0" err="1" smtClean="0"/>
              <a:t>time</a:t>
            </a:r>
            <a:r>
              <a:rPr lang="en-US" dirty="0" smtClean="0"/>
              <a:t> in the history of the country</a:t>
            </a:r>
            <a:r>
              <a:rPr lang="ru-RU" dirty="0" smtClean="0"/>
              <a:t>.</a:t>
            </a:r>
            <a:r>
              <a:rPr lang="ru-RU" dirty="0"/>
              <a:t> </a:t>
            </a:r>
          </a:p>
        </p:txBody>
      </p:sp>
      <p:pic>
        <p:nvPicPr>
          <p:cNvPr id="11266" name="Picture 2" descr="http://moneyweek.com/wp-content/uploads/2015/06/160602-coronation-1200-1024x576.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568624" y="2636912"/>
            <a:ext cx="5976664" cy="3600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189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circle(in)">
                                      <p:cBhvr>
                                        <p:cTn id="12" dur="2000"/>
                                        <p:tgtEl>
                                          <p:spTgt spid="1126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i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Содержимое 2"/>
          <p:cNvSpPr>
            <a:spLocks noGrp="1"/>
          </p:cNvSpPr>
          <p:nvPr>
            <p:ph idx="1"/>
          </p:nvPr>
        </p:nvSpPr>
        <p:spPr>
          <a:xfrm>
            <a:off x="681039" y="1825625"/>
            <a:ext cx="8232402" cy="4351338"/>
          </a:xfrm>
        </p:spPr>
        <p:txBody>
          <a:bodyPr>
            <a:normAutofit/>
          </a:bodyPr>
          <a:lstStyle/>
          <a:p>
            <a:pPr>
              <a:buNone/>
            </a:pPr>
            <a:r>
              <a:rPr lang="en-US" sz="2000" b="1" dirty="0" smtClean="0"/>
              <a:t>Objectives: </a:t>
            </a:r>
            <a:endParaRPr lang="ru-RU" sz="2000" b="1" dirty="0" smtClean="0"/>
          </a:p>
          <a:p>
            <a:pPr lvl="0"/>
            <a:r>
              <a:rPr lang="en-US" sz="2000" dirty="0" smtClean="0"/>
              <a:t>To study the biographies of the Queens: Elizabeth </a:t>
            </a:r>
            <a:r>
              <a:rPr lang="de-DE" sz="2000" dirty="0" smtClean="0"/>
              <a:t>I</a:t>
            </a:r>
            <a:r>
              <a:rPr lang="ru-RU" sz="2000" dirty="0" smtClean="0"/>
              <a:t>, </a:t>
            </a:r>
            <a:r>
              <a:rPr lang="en-US" sz="2000" dirty="0" smtClean="0"/>
              <a:t>Victoria, Elizabeth</a:t>
            </a:r>
            <a:r>
              <a:rPr lang="ru-RU" sz="2000" dirty="0" smtClean="0"/>
              <a:t> </a:t>
            </a:r>
            <a:r>
              <a:rPr lang="de-DE" sz="2000" dirty="0" smtClean="0"/>
              <a:t>II</a:t>
            </a:r>
            <a:r>
              <a:rPr lang="ru-RU" sz="2000" dirty="0" smtClean="0"/>
              <a:t>;</a:t>
            </a:r>
          </a:p>
          <a:p>
            <a:pPr lvl="0"/>
            <a:r>
              <a:rPr lang="en-US" sz="2000" dirty="0" smtClean="0"/>
              <a:t>to look into the performance specify of women-monarchs as leaders of the state</a:t>
            </a:r>
            <a:r>
              <a:rPr lang="ru-RU" sz="2000" dirty="0" smtClean="0"/>
              <a:t>;</a:t>
            </a:r>
          </a:p>
          <a:p>
            <a:pPr lvl="0"/>
            <a:r>
              <a:rPr lang="en-US" sz="2000" dirty="0" smtClean="0"/>
              <a:t>To find out to what extent gender identity can influence political, economical and social activities of state leaders</a:t>
            </a:r>
            <a:r>
              <a:rPr lang="ru-RU" sz="2000" dirty="0" smtClean="0"/>
              <a:t>;</a:t>
            </a:r>
          </a:p>
          <a:p>
            <a:pPr lvl="0"/>
            <a:r>
              <a:rPr lang="en-US" sz="2000" dirty="0" smtClean="0"/>
              <a:t>To acquire the skills of searching, processing and </a:t>
            </a:r>
            <a:r>
              <a:rPr lang="en-US" sz="2000" dirty="0" err="1" smtClean="0"/>
              <a:t>analysing</a:t>
            </a:r>
            <a:r>
              <a:rPr lang="en-US" sz="2000" dirty="0" smtClean="0"/>
              <a:t> the information</a:t>
            </a:r>
            <a:r>
              <a:rPr lang="ru-RU" sz="2000" dirty="0" smtClean="0"/>
              <a:t>;</a:t>
            </a:r>
          </a:p>
          <a:p>
            <a:pPr lvl="0"/>
            <a:r>
              <a:rPr lang="en-US" sz="2000" dirty="0" smtClean="0"/>
              <a:t>To improve the skills </a:t>
            </a:r>
            <a:r>
              <a:rPr lang="ru-RU" sz="2000" dirty="0" smtClean="0"/>
              <a:t> </a:t>
            </a:r>
            <a:r>
              <a:rPr lang="en-US" sz="2000" dirty="0" smtClean="0"/>
              <a:t>of</a:t>
            </a:r>
            <a:r>
              <a:rPr lang="ru-RU" sz="2000" dirty="0" smtClean="0"/>
              <a:t> </a:t>
            </a:r>
            <a:r>
              <a:rPr lang="en-US" sz="2000" dirty="0" smtClean="0"/>
              <a:t>material supply on the computer</a:t>
            </a:r>
            <a:r>
              <a:rPr lang="ru-RU" sz="2000" dirty="0" smtClean="0"/>
              <a:t>-</a:t>
            </a:r>
            <a:r>
              <a:rPr lang="en-US" sz="2000" dirty="0" smtClean="0"/>
              <a:t>based presentation</a:t>
            </a:r>
            <a:r>
              <a:rPr lang="ru-RU" sz="2000" dirty="0" smtClean="0"/>
              <a:t>.</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0" y="0"/>
            <a:ext cx="9936426" cy="6858000"/>
          </a:xfrm>
          <a:prstGeom prst="rect">
            <a:avLst/>
          </a:prstGeom>
        </p:spPr>
      </p:pic>
      <p:sp>
        <p:nvSpPr>
          <p:cNvPr id="2" name="Заголовок 1"/>
          <p:cNvSpPr>
            <a:spLocks noGrp="1"/>
          </p:cNvSpPr>
          <p:nvPr>
            <p:ph type="title"/>
          </p:nvPr>
        </p:nvSpPr>
        <p:spPr/>
        <p:txBody>
          <a:bodyPr/>
          <a:lstStyle/>
          <a:p>
            <a:r>
              <a:rPr lang="de-DE" dirty="0" smtClean="0">
                <a:latin typeface="Algerian" pitchFamily="82" charset="0"/>
              </a:rPr>
              <a:t>Publicity</a:t>
            </a:r>
            <a:endParaRPr lang="ru-RU" dirty="0"/>
          </a:p>
        </p:txBody>
      </p:sp>
      <p:sp>
        <p:nvSpPr>
          <p:cNvPr id="3" name="Объект 2"/>
          <p:cNvSpPr>
            <a:spLocks noGrp="1"/>
          </p:cNvSpPr>
          <p:nvPr>
            <p:ph idx="1"/>
          </p:nvPr>
        </p:nvSpPr>
        <p:spPr>
          <a:xfrm>
            <a:off x="416496" y="1484784"/>
            <a:ext cx="6350206" cy="4711378"/>
          </a:xfrm>
        </p:spPr>
        <p:txBody>
          <a:bodyPr>
            <a:normAutofit/>
          </a:bodyPr>
          <a:lstStyle/>
          <a:p>
            <a:pPr marL="0" indent="0">
              <a:buNone/>
            </a:pPr>
            <a:r>
              <a:rPr lang="en-US" dirty="0" smtClean="0"/>
              <a:t>“We don’t know precisely when the British monarchy exchanged hard power for</a:t>
            </a:r>
            <a:r>
              <a:rPr lang="ru-RU" dirty="0" smtClean="0"/>
              <a:t> </a:t>
            </a:r>
            <a:r>
              <a:rPr lang="en-US" dirty="0" smtClean="0"/>
              <a:t>influence. But this is what happened,” </a:t>
            </a:r>
            <a:r>
              <a:rPr lang="en-US" b="1" i="1" dirty="0" smtClean="0"/>
              <a:t>Frank </a:t>
            </a:r>
            <a:r>
              <a:rPr lang="en-US" b="1" i="1" dirty="0" err="1" smtClean="0"/>
              <a:t>Prochaska</a:t>
            </a:r>
            <a:r>
              <a:rPr lang="en-US" b="1" i="1" dirty="0" smtClean="0"/>
              <a:t> </a:t>
            </a:r>
            <a:r>
              <a:rPr lang="en-US" dirty="0" smtClean="0"/>
              <a:t>explains. </a:t>
            </a:r>
            <a:endParaRPr lang="ru-RU" dirty="0" smtClean="0"/>
          </a:p>
          <a:p>
            <a:pPr marL="0" indent="0">
              <a:buNone/>
            </a:pPr>
            <a:r>
              <a:rPr lang="en-US" dirty="0" smtClean="0"/>
              <a:t>“The monarchy throughout </a:t>
            </a:r>
            <a:endParaRPr lang="ru-RU" dirty="0" smtClean="0"/>
          </a:p>
          <a:p>
            <a:pPr marL="0" indent="0">
              <a:buNone/>
            </a:pPr>
            <a:r>
              <a:rPr lang="en-US" dirty="0" smtClean="0"/>
              <a:t>the late 19th century and early 20th century, gradually lost executive power and the UK effectively became a crowned republic – as the Prime Minister’s power overtook the monarch’s.” </a:t>
            </a:r>
            <a:endParaRPr lang="ru-RU" dirty="0" smtClean="0"/>
          </a:p>
          <a:p>
            <a:pPr marL="0" indent="0">
              <a:buNone/>
            </a:pPr>
            <a:endParaRPr lang="ru-RU" dirty="0"/>
          </a:p>
        </p:txBody>
      </p:sp>
      <p:pic>
        <p:nvPicPr>
          <p:cNvPr id="6" name="Рисунок 5" descr="2016-05-18t115323z653562802lr1ec5i0x0onwrtrmadp3britain-_002.jpg"/>
          <p:cNvPicPr>
            <a:picLocks noChangeAspect="1"/>
          </p:cNvPicPr>
          <p:nvPr/>
        </p:nvPicPr>
        <p:blipFill>
          <a:blip r:embed="rId3" cstate="email"/>
          <a:stretch>
            <a:fillRect/>
          </a:stretch>
        </p:blipFill>
        <p:spPr>
          <a:xfrm>
            <a:off x="6105128" y="1988840"/>
            <a:ext cx="3312368" cy="2174409"/>
          </a:xfrm>
          <a:prstGeom prst="rect">
            <a:avLst/>
          </a:prstGeom>
        </p:spPr>
      </p:pic>
    </p:spTree>
    <p:extLst>
      <p:ext uri="{BB962C8B-B14F-4D97-AF65-F5344CB8AC3E}">
        <p14:creationId xmlns:p14="http://schemas.microsoft.com/office/powerpoint/2010/main" xmlns="" val="2012150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i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ox(in)">
                                      <p:cBhvr>
                                        <p:cTn id="22" dur="500"/>
                                        <p:tgtEl>
                                          <p:spTgt spid="3">
                                            <p:txEl>
                                              <p:pRg st="1" end="1"/>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ox(in)">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Содержимое 2"/>
          <p:cNvSpPr>
            <a:spLocks noGrp="1"/>
          </p:cNvSpPr>
          <p:nvPr>
            <p:ph idx="1"/>
          </p:nvPr>
        </p:nvSpPr>
        <p:spPr>
          <a:xfrm>
            <a:off x="416496" y="260648"/>
            <a:ext cx="8808467" cy="5916315"/>
          </a:xfrm>
        </p:spPr>
        <p:txBody>
          <a:bodyPr>
            <a:normAutofit/>
          </a:bodyPr>
          <a:lstStyle/>
          <a:p>
            <a:pPr>
              <a:buNone/>
            </a:pPr>
            <a:r>
              <a:rPr lang="en-US" sz="2400" dirty="0" smtClean="0"/>
              <a:t>She formally approves all government</a:t>
            </a:r>
          </a:p>
          <a:p>
            <a:pPr>
              <a:buNone/>
            </a:pPr>
            <a:r>
              <a:rPr lang="en-US" sz="2400" dirty="0" smtClean="0"/>
              <a:t> legislation, though she does this </a:t>
            </a:r>
          </a:p>
          <a:p>
            <a:pPr>
              <a:buNone/>
            </a:pPr>
            <a:r>
              <a:rPr lang="en-US" sz="2400" dirty="0" smtClean="0"/>
              <a:t>on the advice of the Prime Minister. </a:t>
            </a:r>
          </a:p>
          <a:p>
            <a:pPr>
              <a:buNone/>
            </a:pPr>
            <a:r>
              <a:rPr lang="en-US" sz="2400" dirty="0" smtClean="0"/>
              <a:t>It would create a massive crisis</a:t>
            </a:r>
          </a:p>
          <a:p>
            <a:pPr>
              <a:buNone/>
            </a:pPr>
            <a:r>
              <a:rPr lang="en-US" sz="2400" dirty="0" smtClean="0"/>
              <a:t> if she did not approve a piece of legislation.</a:t>
            </a:r>
          </a:p>
        </p:txBody>
      </p:sp>
      <p:pic>
        <p:nvPicPr>
          <p:cNvPr id="5" name="Picture 2" descr="https://upload.wikimedia.org/wikipedia/commons/3/30/Coronation_of_Queen_Elizabeth_II_Couronnement_de_la_Reine_Elizabeth_II.jpg"/>
          <p:cNvPicPr>
            <a:picLocks noChangeAspect="1" noChangeArrowheads="1"/>
          </p:cNvPicPr>
          <p:nvPr/>
        </p:nvPicPr>
        <p:blipFill>
          <a:blip r:embed="rId3" cstate="email"/>
          <a:srcRect/>
          <a:stretch>
            <a:fillRect/>
          </a:stretch>
        </p:blipFill>
        <p:spPr bwMode="auto">
          <a:xfrm>
            <a:off x="6033120" y="764704"/>
            <a:ext cx="2880320" cy="43734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0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1000"/>
                                        <p:tgtEl>
                                          <p:spTgt spid="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1000"/>
                                        <p:tgtEl>
                                          <p:spTgt spid="3">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1000"/>
                                        <p:tgtEl>
                                          <p:spTgt spid="3">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1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Содержимое 2"/>
          <p:cNvSpPr>
            <a:spLocks noGrp="1"/>
          </p:cNvSpPr>
          <p:nvPr>
            <p:ph idx="1"/>
          </p:nvPr>
        </p:nvSpPr>
        <p:spPr>
          <a:xfrm>
            <a:off x="128464" y="0"/>
            <a:ext cx="9096499" cy="6176963"/>
          </a:xfrm>
        </p:spPr>
        <p:txBody>
          <a:bodyPr/>
          <a:lstStyle/>
          <a:p>
            <a:pPr>
              <a:buNone/>
            </a:pPr>
            <a:r>
              <a:rPr lang="en-US" dirty="0" smtClean="0"/>
              <a:t>“The real secret of royal influence is saying nothing. And anything the Queen does say publicly, is pretty anodyne. The minute a monarch, or any of the royals say anything remotely political or opinionated, they alienate people and they lose some power. This silence played a large part in how the British monarchy survived post World War One, when other European royal families didn’t.” </a:t>
            </a:r>
            <a:r>
              <a:rPr lang="en-US" b="1" i="1" dirty="0" err="1" smtClean="0"/>
              <a:t>Prochaska</a:t>
            </a:r>
            <a:endParaRPr lang="ru-RU" b="1" i="1" dirty="0" smtClean="0"/>
          </a:p>
          <a:p>
            <a:pPr>
              <a:buNone/>
            </a:pPr>
            <a:endParaRPr lang="ru-RU" dirty="0"/>
          </a:p>
        </p:txBody>
      </p:sp>
      <p:pic>
        <p:nvPicPr>
          <p:cNvPr id="5" name="Содержимое 3" descr="queencoverforad.jpg"/>
          <p:cNvPicPr>
            <a:picLocks noChangeAspect="1"/>
          </p:cNvPicPr>
          <p:nvPr/>
        </p:nvPicPr>
        <p:blipFill>
          <a:blip r:embed="rId3" cstate="email"/>
          <a:stretch>
            <a:fillRect/>
          </a:stretch>
        </p:blipFill>
        <p:spPr>
          <a:xfrm>
            <a:off x="2936776" y="2780928"/>
            <a:ext cx="2881788" cy="37823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pic>
        <p:nvPicPr>
          <p:cNvPr id="4" name="Рисунок 3" descr="image1526318x_002.jpg"/>
          <p:cNvPicPr>
            <a:picLocks noChangeAspect="1"/>
          </p:cNvPicPr>
          <p:nvPr/>
        </p:nvPicPr>
        <p:blipFill>
          <a:blip r:embed="rId3" cstate="email"/>
          <a:stretch>
            <a:fillRect/>
          </a:stretch>
        </p:blipFill>
        <p:spPr>
          <a:xfrm>
            <a:off x="4592960" y="3284984"/>
            <a:ext cx="4320479" cy="3250846"/>
          </a:xfrm>
          <a:prstGeom prst="rect">
            <a:avLst/>
          </a:prstGeom>
        </p:spPr>
      </p:pic>
      <p:sp>
        <p:nvSpPr>
          <p:cNvPr id="3" name="Содержимое 2"/>
          <p:cNvSpPr>
            <a:spLocks noGrp="1"/>
          </p:cNvSpPr>
          <p:nvPr>
            <p:ph idx="1"/>
          </p:nvPr>
        </p:nvSpPr>
        <p:spPr>
          <a:xfrm>
            <a:off x="344488" y="548680"/>
            <a:ext cx="8880475" cy="5628283"/>
          </a:xfrm>
        </p:spPr>
        <p:txBody>
          <a:bodyPr/>
          <a:lstStyle/>
          <a:p>
            <a:pPr>
              <a:buNone/>
            </a:pPr>
            <a:r>
              <a:rPr lang="en-US" i="1" dirty="0" smtClean="0"/>
              <a:t>“My husband has quite simply been my strength and stay all these years, and I owe him a debt greater than he would ever claim.”</a:t>
            </a:r>
          </a:p>
          <a:p>
            <a:pPr>
              <a:buNone/>
            </a:pPr>
            <a:r>
              <a:rPr lang="en-US" dirty="0" smtClean="0"/>
              <a:t>“</a:t>
            </a:r>
            <a:r>
              <a:rPr lang="en-US" i="1" dirty="0" smtClean="0"/>
              <a:t>In tomorrow's world we must all work together as hard as ever, if we're truly to be United Nations.”</a:t>
            </a:r>
          </a:p>
          <a:p>
            <a:pPr>
              <a:buNone/>
            </a:pPr>
            <a:r>
              <a:rPr lang="en-US" i="1" dirty="0" smtClean="0"/>
              <a:t>“The right to change the government </a:t>
            </a:r>
          </a:p>
          <a:p>
            <a:pPr>
              <a:buNone/>
            </a:pPr>
            <a:r>
              <a:rPr lang="en-US" i="1" dirty="0" smtClean="0"/>
              <a:t>by the ballot box and </a:t>
            </a:r>
          </a:p>
          <a:p>
            <a:pPr>
              <a:buNone/>
            </a:pPr>
            <a:r>
              <a:rPr lang="en-US" i="1" dirty="0" smtClean="0"/>
              <a:t>not the barrel of a gun;</a:t>
            </a:r>
          </a:p>
          <a:p>
            <a:pPr>
              <a:buNone/>
            </a:pPr>
            <a:r>
              <a:rPr lang="en-US" i="1" dirty="0" smtClean="0"/>
              <a:t> perhaps the best definition</a:t>
            </a:r>
          </a:p>
          <a:p>
            <a:pPr>
              <a:buNone/>
            </a:pPr>
            <a:r>
              <a:rPr lang="en-US" i="1" dirty="0" smtClean="0"/>
              <a:t> of a democracy.”</a:t>
            </a:r>
            <a:endParaRPr lang="ru-RU" i="1" dirty="0" smtClean="0"/>
          </a:p>
          <a:p>
            <a:pPr>
              <a:buNone/>
            </a:pPr>
            <a:endParaRPr lang="ru-RU"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2" end="2"/>
                                            </p:txEl>
                                          </p:spTgt>
                                        </p:tgtEl>
                                      </p:cBhvr>
                                    </p:animEffect>
                                  </p:childTnLst>
                                </p:cTn>
                              </p:par>
                              <p:par>
                                <p:cTn id="30" presetID="41" presetClass="entr" presetSubtype="0" fill="hold" nodeType="withEffect">
                                  <p:stCondLst>
                                    <p:cond delay="0"/>
                                  </p:stCondLst>
                                  <p:iterate type="lt">
                                    <p:tmPct val="10000"/>
                                  </p:iterate>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4"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
                                            <p:txEl>
                                              <p:pRg st="3" end="3"/>
                                            </p:txEl>
                                          </p:spTgt>
                                        </p:tgtEl>
                                      </p:cBhvr>
                                    </p:animEffect>
                                  </p:childTnLst>
                                </p:cTn>
                              </p:par>
                              <p:par>
                                <p:cTn id="37" presetID="41" presetClass="entr" presetSubtype="0" fill="hold" nodeType="withEffect">
                                  <p:stCondLst>
                                    <p:cond delay="0"/>
                                  </p:stCondLst>
                                  <p:iterate type="lt">
                                    <p:tmPct val="10000"/>
                                  </p:iterate>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
                                            <p:txEl>
                                              <p:pRg st="4" end="4"/>
                                            </p:txEl>
                                          </p:spTgt>
                                        </p:tgtEl>
                                      </p:cBhvr>
                                    </p:animEffect>
                                  </p:childTnLst>
                                </p:cTn>
                              </p:par>
                              <p:par>
                                <p:cTn id="44" presetID="41" presetClass="entr" presetSubtype="0" fill="hold" nodeType="withEffect">
                                  <p:stCondLst>
                                    <p:cond delay="0"/>
                                  </p:stCondLst>
                                  <p:iterate type="lt">
                                    <p:tmPct val="10000"/>
                                  </p:iterate>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p:cTn id="46"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8"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
                                            <p:txEl>
                                              <p:pRg st="5" end="5"/>
                                            </p:txEl>
                                          </p:spTgt>
                                        </p:tgtEl>
                                      </p:cBhvr>
                                    </p:animEffect>
                                  </p:childTnLst>
                                </p:cTn>
                              </p:par>
                              <p:par>
                                <p:cTn id="51" presetID="41" presetClass="entr" presetSubtype="0" fill="hold" nodeType="withEffect">
                                  <p:stCondLst>
                                    <p:cond delay="0"/>
                                  </p:stCondLst>
                                  <p:iterate type="lt">
                                    <p:tmPct val="10000"/>
                                  </p:iterate>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5"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pPr algn="ctr"/>
            <a:r>
              <a:rPr lang="en-US" b="1" dirty="0" smtClean="0">
                <a:solidFill>
                  <a:schemeClr val="tx2">
                    <a:lumMod val="50000"/>
                  </a:schemeClr>
                </a:solidFill>
                <a:latin typeface="Algerian" pitchFamily="82" charset="0"/>
              </a:rPr>
              <a:t>Conclusion </a:t>
            </a:r>
            <a:endParaRPr lang="ru-RU" b="1" dirty="0">
              <a:solidFill>
                <a:schemeClr val="tx2">
                  <a:lumMod val="50000"/>
                </a:schemeClr>
              </a:solidFill>
            </a:endParaRPr>
          </a:p>
        </p:txBody>
      </p:sp>
      <p:sp>
        <p:nvSpPr>
          <p:cNvPr id="3" name="Содержимое 2"/>
          <p:cNvSpPr>
            <a:spLocks noGrp="1"/>
          </p:cNvSpPr>
          <p:nvPr>
            <p:ph idx="1"/>
          </p:nvPr>
        </p:nvSpPr>
        <p:spPr>
          <a:xfrm>
            <a:off x="272480" y="1412776"/>
            <a:ext cx="8952483" cy="4764187"/>
          </a:xfrm>
        </p:spPr>
        <p:txBody>
          <a:bodyPr>
            <a:normAutofit/>
          </a:bodyPr>
          <a:lstStyle/>
          <a:p>
            <a:pPr>
              <a:buNone/>
            </a:pPr>
            <a:r>
              <a:rPr lang="en-US" sz="2400" dirty="0" smtClean="0"/>
              <a:t>From the research work done we see that all the three Queens were quite successful during their reign. At the time the British Empire underwent lots of political, technological, economical and cultural changes. The country advanced in many fields of sciences.</a:t>
            </a:r>
          </a:p>
          <a:p>
            <a:pPr>
              <a:buNone/>
            </a:pPr>
            <a:r>
              <a:rPr lang="en-US" sz="2400" dirty="0" smtClean="0"/>
              <a:t>All of them came to power at the crucial point in the history of the country. On the one hand, they stood their grounds and proved to be determined; the features intrinsic to men. On the other hand, they were able to accept the compromise; to not throw sword into the scale; sometimes even wiliness instead of frontal attack -</a:t>
            </a:r>
            <a:r>
              <a:rPr lang="ru-RU" sz="2400" dirty="0" smtClean="0"/>
              <a:t> </a:t>
            </a:r>
            <a:r>
              <a:rPr lang="en-US" sz="2400" dirty="0" smtClean="0"/>
              <a:t>features</a:t>
            </a:r>
            <a:r>
              <a:rPr lang="ru-RU" sz="2400" dirty="0" smtClean="0"/>
              <a:t> </a:t>
            </a:r>
            <a:r>
              <a:rPr lang="en-US" sz="2400" dirty="0" smtClean="0"/>
              <a:t>predominantly women are </a:t>
            </a:r>
            <a:r>
              <a:rPr lang="en-US" sz="2400" dirty="0" err="1" smtClean="0"/>
              <a:t>characterised</a:t>
            </a:r>
            <a:r>
              <a:rPr lang="en-US" sz="2400" dirty="0" smtClean="0"/>
              <a:t> by.</a:t>
            </a:r>
          </a:p>
          <a:p>
            <a:pPr>
              <a:buNone/>
            </a:pPr>
            <a:r>
              <a:rPr lang="en-US" sz="2400" dirty="0" smtClean="0"/>
              <a:t>Presumably all things considered led all the three monarchs to success.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en-US" dirty="0" smtClean="0">
                <a:latin typeface="Algerian" pitchFamily="82" charset="0"/>
              </a:rPr>
              <a:t>References</a:t>
            </a:r>
            <a:r>
              <a:rPr lang="en-US" dirty="0" smtClean="0"/>
              <a:t> </a:t>
            </a:r>
            <a:endParaRPr lang="ru-RU" dirty="0"/>
          </a:p>
        </p:txBody>
      </p:sp>
      <p:sp>
        <p:nvSpPr>
          <p:cNvPr id="3" name="Содержимое 2"/>
          <p:cNvSpPr>
            <a:spLocks noGrp="1"/>
          </p:cNvSpPr>
          <p:nvPr>
            <p:ph idx="1"/>
          </p:nvPr>
        </p:nvSpPr>
        <p:spPr/>
        <p:txBody>
          <a:bodyPr>
            <a:normAutofit fontScale="92500" lnSpcReduction="10000"/>
          </a:bodyPr>
          <a:lstStyle/>
          <a:p>
            <a:pPr marL="457200" indent="-457200">
              <a:buFont typeface="+mj-lt"/>
              <a:buAutoNum type="arabicPeriod"/>
            </a:pPr>
            <a:r>
              <a:rPr lang="en-US" sz="2000" b="1" dirty="0" smtClean="0"/>
              <a:t>Frank </a:t>
            </a:r>
            <a:r>
              <a:rPr lang="en-US" sz="2000" b="1" dirty="0" err="1" smtClean="0"/>
              <a:t>Prochaska</a:t>
            </a:r>
            <a:r>
              <a:rPr lang="en-US" sz="2000" b="1" dirty="0" smtClean="0"/>
              <a:t> </a:t>
            </a:r>
            <a:r>
              <a:rPr lang="ru-RU" sz="2000" b="1" dirty="0" smtClean="0"/>
              <a:t>. </a:t>
            </a:r>
            <a:r>
              <a:rPr lang="en-US" sz="2000" b="1" dirty="0" smtClean="0"/>
              <a:t>The Republic of Britain. London:”Penguin”. 2001.</a:t>
            </a:r>
          </a:p>
          <a:p>
            <a:pPr marL="457200" indent="-457200">
              <a:buFont typeface="+mj-lt"/>
              <a:buAutoNum type="arabicPeriod"/>
            </a:pPr>
            <a:r>
              <a:rPr lang="en-US" sz="2000" b="1" dirty="0" smtClean="0"/>
              <a:t>David Johnson.  Queen Elizabeth II. London. 2002.</a:t>
            </a:r>
          </a:p>
          <a:p>
            <a:pPr marL="457200" indent="-457200">
              <a:buFont typeface="+mj-lt"/>
              <a:buAutoNum type="arabicPeriod"/>
            </a:pPr>
            <a:r>
              <a:rPr lang="en-US" sz="2000" b="1" dirty="0" smtClean="0"/>
              <a:t>William </a:t>
            </a:r>
            <a:r>
              <a:rPr lang="en-US" sz="2000" b="1" dirty="0" err="1" smtClean="0"/>
              <a:t>Shawcross</a:t>
            </a:r>
            <a:r>
              <a:rPr lang="en-US" sz="2000" b="1" dirty="0" smtClean="0"/>
              <a:t>.  Queen and Country: The Fifty-Year Reign of Elizabeth II. New York: ”Simon &amp; Schuster”. 2002. </a:t>
            </a:r>
          </a:p>
          <a:p>
            <a:pPr marL="457200" indent="-457200">
              <a:buFont typeface="+mj-lt"/>
              <a:buAutoNum type="arabicPeriod"/>
            </a:pPr>
            <a:r>
              <a:rPr lang="en-US" sz="2000" b="1" dirty="0" smtClean="0"/>
              <a:t> David </a:t>
            </a:r>
            <a:r>
              <a:rPr lang="en-US" sz="2000" b="1" dirty="0" err="1" smtClean="0"/>
              <a:t>Arscott</a:t>
            </a:r>
            <a:r>
              <a:rPr lang="en-US" sz="2000" b="1" dirty="0" smtClean="0"/>
              <a:t>. Queen Elizabeth II, a Very Peculiar History: Diamond Jubilee: 60 Years a Queen.</a:t>
            </a:r>
            <a:r>
              <a:rPr lang="en-US" sz="2000" dirty="0" smtClean="0"/>
              <a:t> </a:t>
            </a:r>
            <a:r>
              <a:rPr lang="en-US" sz="2000" b="1" dirty="0" smtClean="0"/>
              <a:t>Brighton:”</a:t>
            </a:r>
            <a:r>
              <a:rPr lang="en-US" sz="2000" b="1" dirty="0" err="1" smtClean="0"/>
              <a:t>Salariya</a:t>
            </a:r>
            <a:r>
              <a:rPr lang="en-US" sz="2000" b="1" dirty="0" smtClean="0"/>
              <a:t>”. 2012 .</a:t>
            </a:r>
          </a:p>
          <a:p>
            <a:pPr marL="457200" indent="-457200">
              <a:buFont typeface="+mj-lt"/>
              <a:buAutoNum type="arabicPeriod"/>
            </a:pPr>
            <a:r>
              <a:rPr lang="en-US" sz="2000" b="1" dirty="0" smtClean="0">
                <a:hlinkClick r:id="rId3"/>
              </a:rPr>
              <a:t>Queen Elizabeth II - Biography – </a:t>
            </a:r>
            <a:r>
              <a:rPr lang="en-US" sz="2000" b="1" dirty="0" err="1" smtClean="0">
                <a:hlinkClick r:id="rId3"/>
              </a:rPr>
              <a:t>IMDb</a:t>
            </a:r>
            <a:endParaRPr lang="en-US" sz="2000" b="1" dirty="0" smtClean="0"/>
          </a:p>
          <a:p>
            <a:pPr marL="457200" indent="-457200">
              <a:buFont typeface="+mj-lt"/>
              <a:buAutoNum type="arabicPeriod"/>
            </a:pPr>
            <a:r>
              <a:rPr lang="en-US" sz="2000" b="1" dirty="0" smtClean="0">
                <a:hlinkClick r:id="rId4"/>
              </a:rPr>
              <a:t>Queen Elizabeth II - Queen - Biography.com</a:t>
            </a:r>
            <a:endParaRPr lang="en-US" sz="2000" b="1" dirty="0" smtClean="0"/>
          </a:p>
          <a:p>
            <a:pPr marL="457200" indent="-457200">
              <a:buFont typeface="+mj-lt"/>
              <a:buAutoNum type="arabicPeriod"/>
            </a:pPr>
            <a:r>
              <a:rPr lang="en-US" sz="2000" b="1" dirty="0" smtClean="0">
                <a:hlinkClick r:id="rId5"/>
              </a:rPr>
              <a:t>Queen Elizabeth I - Queen - Biography.com</a:t>
            </a:r>
            <a:endParaRPr lang="en-US" sz="2000" b="1" dirty="0" smtClean="0"/>
          </a:p>
          <a:p>
            <a:pPr marL="457200" indent="-457200">
              <a:buFont typeface="+mj-lt"/>
              <a:buAutoNum type="arabicPeriod"/>
            </a:pPr>
            <a:r>
              <a:rPr lang="en-US" sz="2000" b="1" dirty="0" smtClean="0">
                <a:hlinkClick r:id="rId6"/>
              </a:rPr>
              <a:t>Queen Elizabeth I | Facts Summary Information</a:t>
            </a:r>
            <a:endParaRPr lang="en-US" sz="2000" b="1" dirty="0" smtClean="0"/>
          </a:p>
          <a:p>
            <a:pPr marL="457200" indent="-457200">
              <a:buFont typeface="+mj-lt"/>
              <a:buAutoNum type="arabicPeriod"/>
            </a:pPr>
            <a:r>
              <a:rPr lang="en-US" sz="2000" b="1" dirty="0" smtClean="0">
                <a:hlinkClick r:id="rId7"/>
              </a:rPr>
              <a:t>Queen Victoria Biography - Childhood, Life Achievements...</a:t>
            </a:r>
            <a:endParaRPr lang="en-US" sz="2000" b="1" dirty="0" smtClean="0"/>
          </a:p>
          <a:p>
            <a:pPr marL="457200" indent="-457200">
              <a:buFont typeface="+mj-lt"/>
              <a:buAutoNum type="arabicPeriod"/>
            </a:pPr>
            <a:r>
              <a:rPr lang="en-US" sz="2000" b="1" dirty="0" smtClean="0">
                <a:hlinkClick r:id="rId8"/>
              </a:rPr>
              <a:t>Queen Victoria - British History - HISTORY.com</a:t>
            </a:r>
            <a:endParaRPr lang="en-US" sz="2000" b="1" dirty="0" smtClean="0"/>
          </a:p>
          <a:p>
            <a:pPr>
              <a:buNone/>
            </a:pPr>
            <a:endParaRPr lang="en-US" sz="20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smtClean="0">
                <a:latin typeface="Algerian" pitchFamily="82" charset="0"/>
              </a:rPr>
              <a:t>Elizabeth I</a:t>
            </a:r>
            <a:endParaRPr lang="ru-RU" dirty="0"/>
          </a:p>
        </p:txBody>
      </p:sp>
      <p:sp>
        <p:nvSpPr>
          <p:cNvPr id="3" name="Объект 2"/>
          <p:cNvSpPr>
            <a:spLocks noGrp="1"/>
          </p:cNvSpPr>
          <p:nvPr>
            <p:ph idx="1"/>
          </p:nvPr>
        </p:nvSpPr>
        <p:spPr>
          <a:xfrm>
            <a:off x="704528" y="1412776"/>
            <a:ext cx="8543925" cy="5445224"/>
          </a:xfrm>
        </p:spPr>
        <p:txBody>
          <a:bodyPr>
            <a:normAutofit/>
          </a:bodyPr>
          <a:lstStyle/>
          <a:p>
            <a:pPr marL="0" indent="0">
              <a:buNone/>
            </a:pPr>
            <a:r>
              <a:rPr lang="en-US" dirty="0"/>
              <a:t>Queen Elizabeth I </a:t>
            </a:r>
            <a:r>
              <a:rPr lang="en-US" dirty="0" smtClean="0"/>
              <a:t>born </a:t>
            </a:r>
            <a:r>
              <a:rPr lang="en-US" dirty="0"/>
              <a:t>on the September 7, 1533 in Greenwich </a:t>
            </a:r>
            <a:r>
              <a:rPr lang="en-US" dirty="0" smtClean="0"/>
              <a:t>England was </a:t>
            </a:r>
            <a:r>
              <a:rPr lang="en-US" dirty="0"/>
              <a:t>a princess but declared </a:t>
            </a:r>
            <a:r>
              <a:rPr lang="en-US" dirty="0" smtClean="0"/>
              <a:t>illegitimate. </a:t>
            </a:r>
            <a:r>
              <a:rPr lang="en-US" dirty="0"/>
              <a:t>She </a:t>
            </a:r>
            <a:r>
              <a:rPr lang="en-US" dirty="0" smtClean="0"/>
              <a:t>claimed </a:t>
            </a:r>
            <a:r>
              <a:rPr lang="en-US" dirty="0"/>
              <a:t>the throne at the age of 25 and held it for 44 </a:t>
            </a:r>
            <a:r>
              <a:rPr lang="en-US" dirty="0" smtClean="0"/>
              <a:t>years. She died in 1603</a:t>
            </a:r>
            <a:r>
              <a:rPr lang="ru-RU" dirty="0" smtClean="0"/>
              <a:t>.</a:t>
            </a:r>
          </a:p>
          <a:p>
            <a:pPr marL="0" indent="0">
              <a:buNone/>
            </a:pPr>
            <a:endParaRPr lang="en-US" dirty="0" smtClean="0"/>
          </a:p>
        </p:txBody>
      </p:sp>
      <p:pic>
        <p:nvPicPr>
          <p:cNvPr id="5122" name="Picture 2" descr="http://www.dltk-kids.com/puzzles/jigsaw/2013/puzzle-images/1221.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5673080" y="3068960"/>
            <a:ext cx="2694993" cy="3316916"/>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http://vignette1.wikia.nocookie.net/disney/images/b/bf/Queen_Elizabeth_I_by_George_Gower.jpg/revision/latest?cb=20141130001204"/>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920552" y="3068960"/>
            <a:ext cx="2124562"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899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circle(in)">
                                      <p:cBhvr>
                                        <p:cTn id="12" dur="20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circle(in)">
                                      <p:cBhvr>
                                        <p:cTn id="24"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smtClean="0">
                <a:latin typeface="Algerian" pitchFamily="82" charset="0"/>
              </a:rPr>
              <a:t>Family</a:t>
            </a:r>
            <a:endParaRPr lang="ru-RU" dirty="0"/>
          </a:p>
        </p:txBody>
      </p:sp>
      <p:sp>
        <p:nvSpPr>
          <p:cNvPr id="3" name="Объект 2"/>
          <p:cNvSpPr>
            <a:spLocks noGrp="1"/>
          </p:cNvSpPr>
          <p:nvPr>
            <p:ph idx="1"/>
          </p:nvPr>
        </p:nvSpPr>
        <p:spPr/>
        <p:txBody>
          <a:bodyPr/>
          <a:lstStyle/>
          <a:p>
            <a:pPr marL="0" indent="0">
              <a:buNone/>
            </a:pPr>
            <a:r>
              <a:rPr lang="ru-RU" dirty="0" err="1"/>
              <a:t>Elizabeth</a:t>
            </a:r>
            <a:r>
              <a:rPr lang="ru-RU" dirty="0"/>
              <a:t> </a:t>
            </a:r>
            <a:r>
              <a:rPr lang="ru-RU" dirty="0" err="1"/>
              <a:t>was</a:t>
            </a:r>
            <a:r>
              <a:rPr lang="ru-RU" dirty="0"/>
              <a:t> </a:t>
            </a:r>
            <a:r>
              <a:rPr lang="ru-RU" dirty="0" err="1"/>
              <a:t>the</a:t>
            </a:r>
            <a:r>
              <a:rPr lang="ru-RU" dirty="0"/>
              <a:t> </a:t>
            </a:r>
            <a:r>
              <a:rPr lang="ru-RU" dirty="0" err="1"/>
              <a:t>daughter</a:t>
            </a:r>
            <a:r>
              <a:rPr lang="ru-RU" dirty="0"/>
              <a:t> </a:t>
            </a:r>
            <a:r>
              <a:rPr lang="ru-RU" dirty="0" err="1"/>
              <a:t>of</a:t>
            </a:r>
            <a:r>
              <a:rPr lang="ru-RU" dirty="0"/>
              <a:t> </a:t>
            </a:r>
            <a:r>
              <a:rPr lang="ru-RU" dirty="0" err="1"/>
              <a:t>Henry</a:t>
            </a:r>
            <a:r>
              <a:rPr lang="ru-RU" dirty="0"/>
              <a:t> VIII </a:t>
            </a:r>
            <a:r>
              <a:rPr lang="ru-RU" dirty="0" err="1"/>
              <a:t>and</a:t>
            </a:r>
            <a:r>
              <a:rPr lang="ru-RU" dirty="0"/>
              <a:t> </a:t>
            </a:r>
            <a:r>
              <a:rPr lang="ru-RU" dirty="0" err="1"/>
              <a:t>Anne</a:t>
            </a:r>
            <a:r>
              <a:rPr lang="ru-RU" dirty="0"/>
              <a:t> </a:t>
            </a:r>
            <a:r>
              <a:rPr lang="ru-RU" dirty="0" err="1"/>
              <a:t>Boleyn</a:t>
            </a:r>
            <a:r>
              <a:rPr lang="ru-RU" dirty="0"/>
              <a:t>, </a:t>
            </a:r>
            <a:r>
              <a:rPr lang="ru-RU" dirty="0" err="1"/>
              <a:t>his</a:t>
            </a:r>
            <a:r>
              <a:rPr lang="ru-RU" dirty="0"/>
              <a:t> </a:t>
            </a:r>
            <a:r>
              <a:rPr lang="ru-RU" dirty="0" err="1"/>
              <a:t>second</a:t>
            </a:r>
            <a:r>
              <a:rPr lang="ru-RU" dirty="0"/>
              <a:t> </a:t>
            </a:r>
            <a:r>
              <a:rPr lang="ru-RU" dirty="0" err="1"/>
              <a:t>wife</a:t>
            </a:r>
            <a:r>
              <a:rPr lang="ru-RU" dirty="0"/>
              <a:t>, </a:t>
            </a:r>
            <a:r>
              <a:rPr lang="ru-RU" dirty="0" err="1"/>
              <a:t>who</a:t>
            </a:r>
            <a:r>
              <a:rPr lang="ru-RU" dirty="0"/>
              <a:t> </a:t>
            </a:r>
            <a:r>
              <a:rPr lang="ru-RU" dirty="0" err="1"/>
              <a:t>was</a:t>
            </a:r>
            <a:r>
              <a:rPr lang="ru-RU" dirty="0"/>
              <a:t> </a:t>
            </a:r>
            <a:r>
              <a:rPr lang="ru-RU" dirty="0" err="1"/>
              <a:t>executed</a:t>
            </a:r>
            <a:r>
              <a:rPr lang="ru-RU" dirty="0"/>
              <a:t> </a:t>
            </a:r>
            <a:r>
              <a:rPr lang="ru-RU" dirty="0" err="1"/>
              <a:t>two</a:t>
            </a:r>
            <a:r>
              <a:rPr lang="ru-RU" dirty="0"/>
              <a:t> </a:t>
            </a:r>
            <a:r>
              <a:rPr lang="ru-RU" dirty="0" err="1"/>
              <a:t>and</a:t>
            </a:r>
            <a:r>
              <a:rPr lang="ru-RU" dirty="0"/>
              <a:t> a </a:t>
            </a:r>
            <a:r>
              <a:rPr lang="ru-RU" dirty="0" err="1"/>
              <a:t>half</a:t>
            </a:r>
            <a:r>
              <a:rPr lang="ru-RU" dirty="0"/>
              <a:t> </a:t>
            </a:r>
            <a:r>
              <a:rPr lang="ru-RU" dirty="0" err="1"/>
              <a:t>years</a:t>
            </a:r>
            <a:r>
              <a:rPr lang="ru-RU" dirty="0"/>
              <a:t> </a:t>
            </a:r>
            <a:r>
              <a:rPr lang="ru-RU" dirty="0" err="1"/>
              <a:t>after</a:t>
            </a:r>
            <a:r>
              <a:rPr lang="ru-RU" dirty="0"/>
              <a:t> </a:t>
            </a:r>
            <a:r>
              <a:rPr lang="ru-RU" dirty="0" err="1"/>
              <a:t>Elizabeth's</a:t>
            </a:r>
            <a:r>
              <a:rPr lang="ru-RU" dirty="0"/>
              <a:t> </a:t>
            </a:r>
            <a:r>
              <a:rPr lang="ru-RU" dirty="0" err="1"/>
              <a:t>birth</a:t>
            </a:r>
            <a:r>
              <a:rPr lang="ru-RU" dirty="0" smtClean="0"/>
              <a:t>. </a:t>
            </a:r>
            <a:endParaRPr lang="ru-RU" dirty="0"/>
          </a:p>
        </p:txBody>
      </p:sp>
      <p:pic>
        <p:nvPicPr>
          <p:cNvPr id="6146" name="Picture 2" descr="https://upload.wikimedia.org/wikipedia/commons/e/e6/Henry_VIII_and_Anne_Boleyn.pn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2000672" y="3212976"/>
            <a:ext cx="5760640" cy="34425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6271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ircle(in)">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in)">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a:xfrm>
            <a:off x="632520" y="188640"/>
            <a:ext cx="8543925" cy="1325563"/>
          </a:xfrm>
        </p:spPr>
        <p:txBody>
          <a:bodyPr/>
          <a:lstStyle/>
          <a:p>
            <a:r>
              <a:rPr lang="de-DE" dirty="0" smtClean="0">
                <a:latin typeface="Algerian" pitchFamily="82" charset="0"/>
              </a:rPr>
              <a:t>Elisabeth</a:t>
            </a:r>
            <a:r>
              <a:rPr lang="de-DE" dirty="0" smtClean="0"/>
              <a:t> </a:t>
            </a:r>
            <a:r>
              <a:rPr lang="en-US" dirty="0" smtClean="0">
                <a:latin typeface="Algerian" pitchFamily="82" charset="0"/>
              </a:rPr>
              <a:t>Era</a:t>
            </a:r>
            <a:endParaRPr lang="ru-RU" dirty="0">
              <a:latin typeface="Algerian" pitchFamily="82" charset="0"/>
            </a:endParaRPr>
          </a:p>
        </p:txBody>
      </p:sp>
      <p:sp>
        <p:nvSpPr>
          <p:cNvPr id="3" name="Объект 2"/>
          <p:cNvSpPr>
            <a:spLocks noGrp="1"/>
          </p:cNvSpPr>
          <p:nvPr>
            <p:ph idx="1"/>
          </p:nvPr>
        </p:nvSpPr>
        <p:spPr>
          <a:xfrm>
            <a:off x="344488" y="1196752"/>
            <a:ext cx="8880475" cy="4980211"/>
          </a:xfrm>
        </p:spPr>
        <p:txBody>
          <a:bodyPr/>
          <a:lstStyle/>
          <a:p>
            <a:pPr marL="0" indent="0">
              <a:buNone/>
            </a:pPr>
            <a:r>
              <a:rPr lang="en-US" b="1" dirty="0" smtClean="0"/>
              <a:t>Elizabethan Era</a:t>
            </a:r>
            <a:r>
              <a:rPr lang="en-US" dirty="0" smtClean="0"/>
              <a:t> is considered as a golden Era in English History.</a:t>
            </a:r>
            <a:endParaRPr lang="ru-RU" dirty="0" smtClean="0"/>
          </a:p>
          <a:p>
            <a:pPr marL="0" indent="0">
              <a:buNone/>
            </a:pPr>
            <a:r>
              <a:rPr lang="en-US" dirty="0" smtClean="0"/>
              <a:t>The Elizabethan Era is famous for </a:t>
            </a:r>
            <a:endParaRPr lang="ru-RU" dirty="0" smtClean="0"/>
          </a:p>
          <a:p>
            <a:pPr marL="0" indent="0">
              <a:buNone/>
            </a:pPr>
            <a:r>
              <a:rPr lang="en-US" dirty="0" smtClean="0"/>
              <a:t>its playwrights </a:t>
            </a:r>
            <a:r>
              <a:rPr lang="en-US" b="1" i="1" dirty="0" smtClean="0"/>
              <a:t>(William</a:t>
            </a:r>
            <a:r>
              <a:rPr lang="ru-RU" b="1" i="1" dirty="0" smtClean="0"/>
              <a:t> </a:t>
            </a:r>
            <a:r>
              <a:rPr lang="en-US" b="1" i="1" dirty="0" smtClean="0"/>
              <a:t>Shakespeare</a:t>
            </a:r>
            <a:r>
              <a:rPr lang="en-US" dirty="0" smtClean="0"/>
              <a:t>,</a:t>
            </a:r>
            <a:endParaRPr lang="ru-RU" dirty="0" smtClean="0"/>
          </a:p>
          <a:p>
            <a:pPr marL="0" indent="0">
              <a:buNone/>
            </a:pPr>
            <a:r>
              <a:rPr lang="en-US" dirty="0" smtClean="0"/>
              <a:t> </a:t>
            </a:r>
            <a:r>
              <a:rPr lang="en-US" b="1" i="1" dirty="0" smtClean="0"/>
              <a:t>Christopher </a:t>
            </a:r>
            <a:r>
              <a:rPr lang="en-US" b="1" i="1" dirty="0" err="1" smtClean="0"/>
              <a:t>Marlower</a:t>
            </a:r>
            <a:r>
              <a:rPr lang="en-US" dirty="0" smtClean="0"/>
              <a:t>, </a:t>
            </a:r>
            <a:endParaRPr lang="ru-RU" dirty="0" smtClean="0"/>
          </a:p>
          <a:p>
            <a:pPr marL="0" indent="0">
              <a:buNone/>
            </a:pPr>
            <a:r>
              <a:rPr lang="en-US" dirty="0" smtClean="0"/>
              <a:t>and  </a:t>
            </a:r>
            <a:r>
              <a:rPr lang="en-US" b="1" i="1" dirty="0" smtClean="0"/>
              <a:t>Ben Jonson</a:t>
            </a:r>
            <a:r>
              <a:rPr lang="en-US" dirty="0" smtClean="0"/>
              <a:t>)</a:t>
            </a:r>
          </a:p>
          <a:p>
            <a:pPr marL="0" indent="0">
              <a:buNone/>
            </a:pPr>
            <a:endParaRPr lang="ru-RU" dirty="0"/>
          </a:p>
        </p:txBody>
      </p:sp>
      <p:pic>
        <p:nvPicPr>
          <p:cNvPr id="26626" name="Picture 2" descr="http://2.bp.blogspot.com/-NQdeMx-0opk/TV0jxgmbuFI/AAAAAAAAD28/dE5gGhPIX2I/s320/william+shakespeare+image.jpg+%25282%2529.jpg"/>
          <p:cNvPicPr>
            <a:picLocks noChangeAspect="1" noChangeArrowheads="1"/>
          </p:cNvPicPr>
          <p:nvPr/>
        </p:nvPicPr>
        <p:blipFill>
          <a:blip r:embed="rId3" cstate="email"/>
          <a:srcRect/>
          <a:stretch>
            <a:fillRect/>
          </a:stretch>
        </p:blipFill>
        <p:spPr bwMode="auto">
          <a:xfrm>
            <a:off x="6681192" y="1772816"/>
            <a:ext cx="1870559" cy="2636912"/>
          </a:xfrm>
          <a:prstGeom prst="rect">
            <a:avLst/>
          </a:prstGeom>
          <a:noFill/>
        </p:spPr>
      </p:pic>
      <p:pic>
        <p:nvPicPr>
          <p:cNvPr id="8" name="Рисунок 7" descr="marlowe-corpuschristi.jpg"/>
          <p:cNvPicPr>
            <a:picLocks noChangeAspect="1"/>
          </p:cNvPicPr>
          <p:nvPr/>
        </p:nvPicPr>
        <p:blipFill>
          <a:blip r:embed="rId4" cstate="email"/>
          <a:stretch>
            <a:fillRect/>
          </a:stretch>
        </p:blipFill>
        <p:spPr>
          <a:xfrm>
            <a:off x="4160912" y="3212976"/>
            <a:ext cx="2304256" cy="3038258"/>
          </a:xfrm>
          <a:prstGeom prst="rect">
            <a:avLst/>
          </a:prstGeom>
        </p:spPr>
      </p:pic>
      <p:pic>
        <p:nvPicPr>
          <p:cNvPr id="9" name="Рисунок 8" descr="Benjamin_Jonson_by_Abraham_van_Blyenberch.jpg"/>
          <p:cNvPicPr>
            <a:picLocks noChangeAspect="1"/>
          </p:cNvPicPr>
          <p:nvPr/>
        </p:nvPicPr>
        <p:blipFill>
          <a:blip r:embed="rId5" cstate="email"/>
          <a:stretch>
            <a:fillRect/>
          </a:stretch>
        </p:blipFill>
        <p:spPr>
          <a:xfrm>
            <a:off x="1136576" y="4005064"/>
            <a:ext cx="2118251" cy="2393504"/>
          </a:xfrm>
          <a:prstGeom prst="rect">
            <a:avLst/>
          </a:prstGeom>
        </p:spPr>
      </p:pic>
      <p:sp>
        <p:nvSpPr>
          <p:cNvPr id="12" name="TextBox 11"/>
          <p:cNvSpPr txBox="1"/>
          <p:nvPr/>
        </p:nvSpPr>
        <p:spPr>
          <a:xfrm>
            <a:off x="6681192" y="4365104"/>
            <a:ext cx="2088232" cy="338554"/>
          </a:xfrm>
          <a:prstGeom prst="rect">
            <a:avLst/>
          </a:prstGeom>
          <a:noFill/>
        </p:spPr>
        <p:txBody>
          <a:bodyPr wrap="square" rtlCol="0">
            <a:spAutoFit/>
          </a:bodyPr>
          <a:lstStyle/>
          <a:p>
            <a:r>
              <a:rPr lang="en-US" sz="1600" b="1" i="1" dirty="0" smtClean="0"/>
              <a:t>William</a:t>
            </a:r>
            <a:r>
              <a:rPr lang="ru-RU" sz="1600" b="1" i="1" dirty="0" smtClean="0"/>
              <a:t> </a:t>
            </a:r>
            <a:r>
              <a:rPr lang="en-US" sz="1600" b="1" i="1" dirty="0" smtClean="0"/>
              <a:t>Shakespeare</a:t>
            </a:r>
            <a:endParaRPr lang="ru-RU" sz="1600" dirty="0"/>
          </a:p>
        </p:txBody>
      </p:sp>
      <p:sp>
        <p:nvSpPr>
          <p:cNvPr id="13" name="TextBox 12"/>
          <p:cNvSpPr txBox="1"/>
          <p:nvPr/>
        </p:nvSpPr>
        <p:spPr>
          <a:xfrm>
            <a:off x="4160912" y="6237312"/>
            <a:ext cx="2232248" cy="338554"/>
          </a:xfrm>
          <a:prstGeom prst="rect">
            <a:avLst/>
          </a:prstGeom>
          <a:noFill/>
        </p:spPr>
        <p:txBody>
          <a:bodyPr wrap="square" rtlCol="0">
            <a:spAutoFit/>
          </a:bodyPr>
          <a:lstStyle/>
          <a:p>
            <a:r>
              <a:rPr lang="en-US" sz="1600" b="1" i="1" dirty="0" smtClean="0"/>
              <a:t>Christopher </a:t>
            </a:r>
            <a:r>
              <a:rPr lang="en-US" sz="1600" b="1" i="1" dirty="0" err="1" smtClean="0"/>
              <a:t>Marlower</a:t>
            </a:r>
            <a:endParaRPr lang="ru-RU" sz="1600" dirty="0"/>
          </a:p>
        </p:txBody>
      </p:sp>
      <p:sp>
        <p:nvSpPr>
          <p:cNvPr id="14" name="TextBox 13"/>
          <p:cNvSpPr txBox="1"/>
          <p:nvPr/>
        </p:nvSpPr>
        <p:spPr>
          <a:xfrm>
            <a:off x="1424608" y="6381328"/>
            <a:ext cx="1368152" cy="338554"/>
          </a:xfrm>
          <a:prstGeom prst="rect">
            <a:avLst/>
          </a:prstGeom>
          <a:noFill/>
        </p:spPr>
        <p:txBody>
          <a:bodyPr wrap="square" rtlCol="0">
            <a:spAutoFit/>
          </a:bodyPr>
          <a:lstStyle/>
          <a:p>
            <a:r>
              <a:rPr lang="en-US" sz="1600" b="1" i="1" dirty="0" smtClean="0"/>
              <a:t>Ben Jonson</a:t>
            </a:r>
            <a:endParaRPr lang="ru-RU" sz="1600" dirty="0"/>
          </a:p>
        </p:txBody>
      </p:sp>
    </p:spTree>
    <p:extLst>
      <p:ext uri="{BB962C8B-B14F-4D97-AF65-F5344CB8AC3E}">
        <p14:creationId xmlns:p14="http://schemas.microsoft.com/office/powerpoint/2010/main" xmlns="" val="27184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1000"/>
                                        <p:tgtEl>
                                          <p:spTgt spid="3">
                                            <p:txEl>
                                              <p:pRg st="1" end="1"/>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ox(in)">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26626"/>
                                        </p:tgtEl>
                                        <p:attrNameLst>
                                          <p:attrName>style.visibility</p:attrName>
                                        </p:attrNameLst>
                                      </p:cBhvr>
                                      <p:to>
                                        <p:strVal val="visible"/>
                                      </p:to>
                                    </p:set>
                                    <p:animEffect transition="in" filter="circle(in)">
                                      <p:cBhvr>
                                        <p:cTn id="25" dur="2000"/>
                                        <p:tgtEl>
                                          <p:spTgt spid="2662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down)">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ircle(in)">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wipe(down)">
                                      <p:cBhvr>
                                        <p:cTn id="40" dur="1000"/>
                                        <p:tgtEl>
                                          <p:spTgt spid="3">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circle(in)">
                                      <p:cBhvr>
                                        <p:cTn id="4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фон для презентации.gif"/>
          <p:cNvPicPr>
            <a:picLocks noChangeAspect="1"/>
          </p:cNvPicPr>
          <p:nvPr/>
        </p:nvPicPr>
        <p:blipFill>
          <a:blip r:embed="rId3" cstate="email"/>
          <a:stretch>
            <a:fillRect/>
          </a:stretch>
        </p:blipFill>
        <p:spPr>
          <a:xfrm>
            <a:off x="-1" y="0"/>
            <a:ext cx="9906001" cy="6858000"/>
          </a:xfrm>
          <a:prstGeom prst="rect">
            <a:avLst/>
          </a:prstGeom>
        </p:spPr>
      </p:pic>
      <p:sp>
        <p:nvSpPr>
          <p:cNvPr id="3" name="Объект 2"/>
          <p:cNvSpPr>
            <a:spLocks noGrp="1"/>
          </p:cNvSpPr>
          <p:nvPr>
            <p:ph idx="1"/>
          </p:nvPr>
        </p:nvSpPr>
        <p:spPr>
          <a:xfrm>
            <a:off x="488504" y="1844824"/>
            <a:ext cx="8543925" cy="4351338"/>
          </a:xfrm>
        </p:spPr>
        <p:txBody>
          <a:bodyPr/>
          <a:lstStyle/>
          <a:p>
            <a:pPr marL="0" indent="0">
              <a:buNone/>
            </a:pPr>
            <a:r>
              <a:rPr lang="ru-RU" dirty="0"/>
              <a:t> </a:t>
            </a:r>
          </a:p>
        </p:txBody>
      </p:sp>
      <p:sp>
        <p:nvSpPr>
          <p:cNvPr id="6" name="Прямоугольник 5"/>
          <p:cNvSpPr/>
          <p:nvPr/>
        </p:nvSpPr>
        <p:spPr>
          <a:xfrm>
            <a:off x="704528" y="620688"/>
            <a:ext cx="6480720" cy="1569660"/>
          </a:xfrm>
          <a:prstGeom prst="rect">
            <a:avLst/>
          </a:prstGeom>
        </p:spPr>
        <p:txBody>
          <a:bodyPr wrap="square">
            <a:spAutoFit/>
          </a:bodyPr>
          <a:lstStyle/>
          <a:p>
            <a:r>
              <a:rPr lang="en-US" sz="2400" dirty="0" smtClean="0"/>
              <a:t>Elizabethan age was a golden period for explorers and sailors. Some of the famous Elizabethan explorers were: </a:t>
            </a:r>
            <a:r>
              <a:rPr lang="en-US" sz="2400" b="1" i="1" dirty="0" smtClean="0"/>
              <a:t>Sir Francis Drake</a:t>
            </a:r>
            <a:r>
              <a:rPr lang="en-US" sz="2400" dirty="0" smtClean="0"/>
              <a:t>, </a:t>
            </a:r>
            <a:endParaRPr lang="ru-RU" sz="2400" dirty="0" smtClean="0"/>
          </a:p>
          <a:p>
            <a:r>
              <a:rPr lang="en-US" sz="2400" dirty="0" smtClean="0"/>
              <a:t> </a:t>
            </a:r>
            <a:r>
              <a:rPr lang="en-US" sz="2400" b="1" i="1" dirty="0" smtClean="0"/>
              <a:t>Sir Humphrey</a:t>
            </a:r>
            <a:r>
              <a:rPr lang="ru-RU" sz="2400" b="1" i="1" dirty="0" smtClean="0"/>
              <a:t> </a:t>
            </a:r>
            <a:r>
              <a:rPr lang="en-US" sz="2400" b="1" i="1" dirty="0" smtClean="0"/>
              <a:t>Gilbert</a:t>
            </a:r>
            <a:endParaRPr lang="ru-RU" sz="2400" dirty="0"/>
          </a:p>
        </p:txBody>
      </p:sp>
      <p:pic>
        <p:nvPicPr>
          <p:cNvPr id="7" name="Рисунок 6" descr="Sir-Francis-Drake.jpg"/>
          <p:cNvPicPr>
            <a:picLocks noChangeAspect="1"/>
          </p:cNvPicPr>
          <p:nvPr/>
        </p:nvPicPr>
        <p:blipFill>
          <a:blip r:embed="rId4" cstate="email"/>
          <a:stretch>
            <a:fillRect/>
          </a:stretch>
        </p:blipFill>
        <p:spPr>
          <a:xfrm>
            <a:off x="5529064" y="1484784"/>
            <a:ext cx="3313809" cy="3456384"/>
          </a:xfrm>
          <a:prstGeom prst="rect">
            <a:avLst/>
          </a:prstGeom>
        </p:spPr>
      </p:pic>
      <p:pic>
        <p:nvPicPr>
          <p:cNvPr id="8" name="Рисунок 7" descr="gilbert_14742_sm.gif"/>
          <p:cNvPicPr>
            <a:picLocks noChangeAspect="1"/>
          </p:cNvPicPr>
          <p:nvPr/>
        </p:nvPicPr>
        <p:blipFill>
          <a:blip r:embed="rId5" cstate="email"/>
          <a:stretch>
            <a:fillRect/>
          </a:stretch>
        </p:blipFill>
        <p:spPr>
          <a:xfrm>
            <a:off x="992560" y="3284984"/>
            <a:ext cx="2647950" cy="3048000"/>
          </a:xfrm>
          <a:prstGeom prst="rect">
            <a:avLst/>
          </a:prstGeom>
        </p:spPr>
      </p:pic>
      <p:sp>
        <p:nvSpPr>
          <p:cNvPr id="10" name="TextBox 9"/>
          <p:cNvSpPr txBox="1"/>
          <p:nvPr/>
        </p:nvSpPr>
        <p:spPr>
          <a:xfrm>
            <a:off x="6105128" y="4941168"/>
            <a:ext cx="1800200" cy="338554"/>
          </a:xfrm>
          <a:prstGeom prst="rect">
            <a:avLst/>
          </a:prstGeom>
          <a:noFill/>
        </p:spPr>
        <p:txBody>
          <a:bodyPr wrap="square" rtlCol="0">
            <a:spAutoFit/>
          </a:bodyPr>
          <a:lstStyle/>
          <a:p>
            <a:r>
              <a:rPr lang="en-US" sz="1600" b="1" i="1" dirty="0" smtClean="0"/>
              <a:t>Sir Francis Drake</a:t>
            </a:r>
            <a:endParaRPr lang="ru-RU" sz="1600" dirty="0"/>
          </a:p>
        </p:txBody>
      </p:sp>
      <p:sp>
        <p:nvSpPr>
          <p:cNvPr id="11" name="TextBox 10"/>
          <p:cNvSpPr txBox="1"/>
          <p:nvPr/>
        </p:nvSpPr>
        <p:spPr>
          <a:xfrm>
            <a:off x="1208584" y="6309320"/>
            <a:ext cx="2376264" cy="338554"/>
          </a:xfrm>
          <a:prstGeom prst="rect">
            <a:avLst/>
          </a:prstGeom>
          <a:noFill/>
        </p:spPr>
        <p:txBody>
          <a:bodyPr wrap="square" rtlCol="0">
            <a:spAutoFit/>
          </a:bodyPr>
          <a:lstStyle/>
          <a:p>
            <a:r>
              <a:rPr lang="en-US" sz="1600" b="1" i="1" dirty="0" smtClean="0"/>
              <a:t>Sir Humphrey</a:t>
            </a:r>
            <a:r>
              <a:rPr lang="ru-RU" sz="1600" b="1" i="1" dirty="0" smtClean="0"/>
              <a:t> </a:t>
            </a:r>
            <a:r>
              <a:rPr lang="en-US" sz="1600" b="1" i="1" dirty="0" smtClean="0"/>
              <a:t>Gilbert</a:t>
            </a:r>
            <a:endParaRPr lang="ru-RU" sz="1600" dirty="0"/>
          </a:p>
        </p:txBody>
      </p:sp>
    </p:spTree>
    <p:extLst>
      <p:ext uri="{BB962C8B-B14F-4D97-AF65-F5344CB8AC3E}">
        <p14:creationId xmlns:p14="http://schemas.microsoft.com/office/powerpoint/2010/main" xmlns="" val="389544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iterate type="lt">
                                    <p:tmPct val="5000"/>
                                  </p:iterate>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down)">
                                      <p:cBhvr>
                                        <p:cTn id="25" dur="10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iterate type="lt">
                                    <p:tmPct val="5000"/>
                                  </p:iterate>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3" name="Объект 2"/>
          <p:cNvSpPr>
            <a:spLocks noGrp="1"/>
          </p:cNvSpPr>
          <p:nvPr>
            <p:ph idx="1"/>
          </p:nvPr>
        </p:nvSpPr>
        <p:spPr>
          <a:xfrm>
            <a:off x="344488" y="260648"/>
            <a:ext cx="8880475" cy="5916315"/>
          </a:xfrm>
        </p:spPr>
        <p:txBody>
          <a:bodyPr>
            <a:normAutofit/>
          </a:bodyPr>
          <a:lstStyle/>
          <a:p>
            <a:pPr marL="0" indent="0">
              <a:buNone/>
            </a:pPr>
            <a:r>
              <a:rPr lang="en-US" dirty="0" smtClean="0"/>
              <a:t>Elizabeth is considered by many to be one of England’s best monarchs. She was wise and just, chose good advisers and wasn’t dominated by them, dealt with the stubbornly resistant Parliaments without being tyrannous, and was skilled at compromising in both religious and political matters. She ruled for 45 years and was the sixth and last of the Tudor dynasty.</a:t>
            </a:r>
            <a:endParaRPr lang="ru-RU" dirty="0" smtClean="0"/>
          </a:p>
          <a:p>
            <a:pPr marL="0" indent="0">
              <a:buNone/>
            </a:pPr>
            <a:endParaRPr lang="ru-RU" dirty="0"/>
          </a:p>
        </p:txBody>
      </p:sp>
      <p:pic>
        <p:nvPicPr>
          <p:cNvPr id="6" name="Picture 2" descr="E:\Планета МИД (Лидия)\elizabethan-age-1.jpg"/>
          <p:cNvPicPr>
            <a:picLocks noChangeAspect="1" noChangeArrowheads="1"/>
          </p:cNvPicPr>
          <p:nvPr/>
        </p:nvPicPr>
        <p:blipFill>
          <a:blip r:embed="rId3" cstate="email"/>
          <a:srcRect/>
          <a:stretch>
            <a:fillRect/>
          </a:stretch>
        </p:blipFill>
        <p:spPr bwMode="auto">
          <a:xfrm>
            <a:off x="3584848" y="2708920"/>
            <a:ext cx="2808312" cy="3899971"/>
          </a:xfrm>
          <a:prstGeom prst="rect">
            <a:avLst/>
          </a:prstGeom>
          <a:noFill/>
        </p:spPr>
      </p:pic>
    </p:spTree>
    <p:extLst>
      <p:ext uri="{BB962C8B-B14F-4D97-AF65-F5344CB8AC3E}">
        <p14:creationId xmlns:p14="http://schemas.microsoft.com/office/powerpoint/2010/main" xmlns="" val="16181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smtClean="0"/>
              <a:t> </a:t>
            </a:r>
            <a:r>
              <a:rPr lang="de-DE" dirty="0" smtClean="0">
                <a:latin typeface="Algerian" pitchFamily="82" charset="0"/>
              </a:rPr>
              <a:t>Victoria</a:t>
            </a:r>
            <a:r>
              <a:rPr lang="de-DE" dirty="0" smtClean="0"/>
              <a:t> </a:t>
            </a:r>
            <a:r>
              <a:rPr lang="de-DE" dirty="0" smtClean="0">
                <a:latin typeface="Algerian" pitchFamily="82" charset="0"/>
              </a:rPr>
              <a:t>I</a:t>
            </a:r>
            <a:endParaRPr lang="ru-RU" dirty="0">
              <a:latin typeface="Algerian" pitchFamily="82" charset="0"/>
            </a:endParaRPr>
          </a:p>
        </p:txBody>
      </p:sp>
      <p:sp>
        <p:nvSpPr>
          <p:cNvPr id="3" name="Объект 2"/>
          <p:cNvSpPr>
            <a:spLocks noGrp="1"/>
          </p:cNvSpPr>
          <p:nvPr>
            <p:ph idx="1"/>
          </p:nvPr>
        </p:nvSpPr>
        <p:spPr>
          <a:xfrm>
            <a:off x="678620" y="1268760"/>
            <a:ext cx="8543925" cy="4855394"/>
          </a:xfrm>
        </p:spPr>
        <p:txBody>
          <a:bodyPr/>
          <a:lstStyle/>
          <a:p>
            <a:pPr marL="0" indent="0">
              <a:buNone/>
            </a:pPr>
            <a:r>
              <a:rPr lang="ru-RU" dirty="0"/>
              <a:t>Victoria </a:t>
            </a:r>
            <a:r>
              <a:rPr lang="ru-RU" dirty="0" err="1" smtClean="0"/>
              <a:t>was</a:t>
            </a:r>
            <a:r>
              <a:rPr lang="ru-RU" dirty="0" smtClean="0"/>
              <a:t> </a:t>
            </a:r>
            <a:r>
              <a:rPr lang="ru-RU" dirty="0" err="1"/>
              <a:t>Queen</a:t>
            </a:r>
            <a:r>
              <a:rPr lang="ru-RU" dirty="0"/>
              <a:t> </a:t>
            </a:r>
            <a:r>
              <a:rPr lang="ru-RU" dirty="0" err="1"/>
              <a:t>of</a:t>
            </a:r>
            <a:r>
              <a:rPr lang="ru-RU" dirty="0"/>
              <a:t> </a:t>
            </a:r>
            <a:r>
              <a:rPr lang="ru-RU" dirty="0" err="1"/>
              <a:t>the</a:t>
            </a:r>
            <a:r>
              <a:rPr lang="ru-RU" dirty="0"/>
              <a:t> </a:t>
            </a:r>
            <a:r>
              <a:rPr lang="en-US" dirty="0" smtClean="0"/>
              <a:t> United Kingdom of Great Britain and Ireland </a:t>
            </a:r>
            <a:r>
              <a:rPr lang="ru-RU" dirty="0"/>
              <a:t> </a:t>
            </a:r>
            <a:r>
              <a:rPr lang="ru-RU" dirty="0" err="1"/>
              <a:t>from</a:t>
            </a:r>
            <a:r>
              <a:rPr lang="ru-RU" dirty="0"/>
              <a:t> 20 </a:t>
            </a:r>
            <a:r>
              <a:rPr lang="ru-RU" dirty="0" err="1"/>
              <a:t>June</a:t>
            </a:r>
            <a:r>
              <a:rPr lang="ru-RU" dirty="0"/>
              <a:t> </a:t>
            </a:r>
            <a:r>
              <a:rPr lang="ru-RU" dirty="0" smtClean="0"/>
              <a:t>1837 </a:t>
            </a:r>
            <a:r>
              <a:rPr lang="ru-RU" dirty="0" err="1"/>
              <a:t>until</a:t>
            </a:r>
            <a:r>
              <a:rPr lang="ru-RU" dirty="0"/>
              <a:t> </a:t>
            </a:r>
            <a:r>
              <a:rPr lang="ru-RU" dirty="0" err="1"/>
              <a:t>her</a:t>
            </a:r>
            <a:r>
              <a:rPr lang="ru-RU" dirty="0"/>
              <a:t> </a:t>
            </a:r>
            <a:r>
              <a:rPr lang="ru-RU" dirty="0" err="1" smtClean="0"/>
              <a:t>death</a:t>
            </a:r>
            <a:r>
              <a:rPr lang="en-US" dirty="0" smtClean="0"/>
              <a:t> in January 1901 </a:t>
            </a:r>
            <a:r>
              <a:rPr lang="ru-RU" dirty="0" smtClean="0"/>
              <a:t>.</a:t>
            </a:r>
          </a:p>
        </p:txBody>
      </p:sp>
      <p:pic>
        <p:nvPicPr>
          <p:cNvPr id="1030" name="Picture 6" descr="http://cdn.thedailybeast.com/content/dailybeast/articles/2014/08/17/queen-victoria-s-secret-scottish-sex-castle/jcr:content/image.img.2000.jpg/1408360884466.cached.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560512" y="2708920"/>
            <a:ext cx="4608512" cy="3501903"/>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Рисунок 6" descr="queen-victoria.jpg"/>
          <p:cNvPicPr>
            <a:picLocks noChangeAspect="1"/>
          </p:cNvPicPr>
          <p:nvPr/>
        </p:nvPicPr>
        <p:blipFill>
          <a:blip r:embed="rId4" cstate="email"/>
          <a:stretch>
            <a:fillRect/>
          </a:stretch>
        </p:blipFill>
        <p:spPr>
          <a:xfrm>
            <a:off x="5457056" y="3068960"/>
            <a:ext cx="3312368" cy="2602575"/>
          </a:xfrm>
          <a:prstGeom prst="rect">
            <a:avLst/>
          </a:prstGeom>
        </p:spPr>
      </p:pic>
    </p:spTree>
    <p:extLst>
      <p:ext uri="{BB962C8B-B14F-4D97-AF65-F5344CB8AC3E}">
        <p14:creationId xmlns:p14="http://schemas.microsoft.com/office/powerpoint/2010/main" xmlns="" val="126374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circle(in)">
                                      <p:cBhvr>
                                        <p:cTn id="12" dur="20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фон для презентации.gif"/>
          <p:cNvPicPr>
            <a:picLocks noChangeAspect="1"/>
          </p:cNvPicPr>
          <p:nvPr/>
        </p:nvPicPr>
        <p:blipFill>
          <a:blip r:embed="rId2" cstate="email"/>
          <a:stretch>
            <a:fillRect/>
          </a:stretch>
        </p:blipFill>
        <p:spPr>
          <a:xfrm>
            <a:off x="-1" y="0"/>
            <a:ext cx="9906001" cy="6858000"/>
          </a:xfrm>
          <a:prstGeom prst="rect">
            <a:avLst/>
          </a:prstGeom>
        </p:spPr>
      </p:pic>
      <p:sp>
        <p:nvSpPr>
          <p:cNvPr id="2" name="Заголовок 1"/>
          <p:cNvSpPr>
            <a:spLocks noGrp="1"/>
          </p:cNvSpPr>
          <p:nvPr>
            <p:ph type="title"/>
          </p:nvPr>
        </p:nvSpPr>
        <p:spPr/>
        <p:txBody>
          <a:bodyPr/>
          <a:lstStyle/>
          <a:p>
            <a:r>
              <a:rPr lang="de-DE" dirty="0" err="1" smtClean="0">
                <a:latin typeface="Algerian" pitchFamily="82" charset="0"/>
              </a:rPr>
              <a:t>Parents</a:t>
            </a:r>
            <a:endParaRPr lang="ru-RU" dirty="0">
              <a:latin typeface="Algerian" pitchFamily="82" charset="0"/>
            </a:endParaRPr>
          </a:p>
        </p:txBody>
      </p:sp>
      <p:sp>
        <p:nvSpPr>
          <p:cNvPr id="3" name="Объект 2"/>
          <p:cNvSpPr>
            <a:spLocks noGrp="1"/>
          </p:cNvSpPr>
          <p:nvPr>
            <p:ph idx="1"/>
          </p:nvPr>
        </p:nvSpPr>
        <p:spPr>
          <a:xfrm>
            <a:off x="0" y="1700808"/>
            <a:ext cx="8543925" cy="4351338"/>
          </a:xfrm>
        </p:spPr>
        <p:txBody>
          <a:bodyPr/>
          <a:lstStyle/>
          <a:p>
            <a:pPr marL="0" indent="0">
              <a:buNone/>
            </a:pPr>
            <a:r>
              <a:rPr lang="ru-RU" dirty="0" smtClean="0"/>
              <a:t>Victoria </a:t>
            </a:r>
            <a:r>
              <a:rPr lang="ru-RU" dirty="0" err="1" smtClean="0"/>
              <a:t>was</a:t>
            </a:r>
            <a:r>
              <a:rPr lang="ru-RU" dirty="0" smtClean="0"/>
              <a:t> </a:t>
            </a:r>
            <a:r>
              <a:rPr lang="ru-RU" dirty="0" err="1" smtClean="0"/>
              <a:t>the</a:t>
            </a:r>
            <a:r>
              <a:rPr lang="ru-RU" dirty="0" smtClean="0"/>
              <a:t> </a:t>
            </a:r>
            <a:r>
              <a:rPr lang="ru-RU" dirty="0" err="1" smtClean="0"/>
              <a:t>daughter</a:t>
            </a:r>
            <a:r>
              <a:rPr lang="ru-RU" dirty="0" smtClean="0"/>
              <a:t> </a:t>
            </a:r>
            <a:r>
              <a:rPr lang="ru-RU" dirty="0" err="1" smtClean="0"/>
              <a:t>of</a:t>
            </a:r>
            <a:r>
              <a:rPr lang="ru-RU" dirty="0" smtClean="0"/>
              <a:t> </a:t>
            </a:r>
            <a:r>
              <a:rPr lang="en-US" dirty="0" smtClean="0"/>
              <a:t> Prince Edward, Duke of Kent and </a:t>
            </a:r>
            <a:r>
              <a:rPr lang="en-US" dirty="0" err="1" smtClean="0"/>
              <a:t>Strathearn</a:t>
            </a:r>
            <a:r>
              <a:rPr lang="ru-RU" dirty="0" smtClean="0"/>
              <a:t> </a:t>
            </a:r>
            <a:r>
              <a:rPr lang="de-DE" dirty="0" err="1" smtClean="0"/>
              <a:t>and</a:t>
            </a:r>
            <a:r>
              <a:rPr lang="de-DE" dirty="0" smtClean="0"/>
              <a:t> </a:t>
            </a:r>
            <a:r>
              <a:rPr lang="et-EE" dirty="0" smtClean="0"/>
              <a:t>and Princess Victoria of Saxe-Coburg. </a:t>
            </a:r>
            <a:br>
              <a:rPr lang="et-EE" dirty="0" smtClean="0"/>
            </a:br>
            <a:endParaRPr lang="ru-RU" dirty="0" smtClean="0"/>
          </a:p>
          <a:p>
            <a:endParaRPr lang="ru-RU" dirty="0"/>
          </a:p>
        </p:txBody>
      </p:sp>
      <p:pic>
        <p:nvPicPr>
          <p:cNvPr id="2050" name="Picture 2" descr="https://upload.wikimedia.org/wikipedia/commons/thumb/2/2d/Edward,_Duke_of_Kent_and_Strathearn_by_Sir_William_Beechey.jpg/220px-Edward,_Duke_of_Kent_and_Strathearn_by_Sir_William_Beechey.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064568" y="2708919"/>
            <a:ext cx="2664296" cy="333432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AutoShape 4" descr="Картинки по запросу Prince Edward, Duke of Kent and Strathearn, the fourth son of  King George III."/>
          <p:cNvSpPr>
            <a:spLocks noChangeAspect="1" noChangeArrowheads="1"/>
          </p:cNvSpPr>
          <p:nvPr/>
        </p:nvSpPr>
        <p:spPr bwMode="auto">
          <a:xfrm>
            <a:off x="126405" y="-144463"/>
            <a:ext cx="24765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1352600" y="6093296"/>
            <a:ext cx="1402692" cy="338554"/>
          </a:xfrm>
          <a:prstGeom prst="rect">
            <a:avLst/>
          </a:prstGeom>
        </p:spPr>
        <p:txBody>
          <a:bodyPr wrap="none">
            <a:spAutoFit/>
          </a:bodyPr>
          <a:lstStyle/>
          <a:p>
            <a:r>
              <a:rPr lang="ru-RU" sz="1600" b="1" i="1" dirty="0" err="1" smtClean="0"/>
              <a:t>Prince</a:t>
            </a:r>
            <a:r>
              <a:rPr lang="ru-RU" sz="1600" b="1" i="1" dirty="0" smtClean="0"/>
              <a:t> </a:t>
            </a:r>
            <a:r>
              <a:rPr lang="ru-RU" sz="1600" b="1" i="1" dirty="0" err="1" smtClean="0"/>
              <a:t>Edward</a:t>
            </a:r>
            <a:endParaRPr lang="ru-RU" sz="1600" b="1" i="1" dirty="0"/>
          </a:p>
        </p:txBody>
      </p:sp>
      <p:pic>
        <p:nvPicPr>
          <p:cNvPr id="9" name="Picture 4"/>
          <p:cNvPicPr>
            <a:picLocks noChangeAspect="1" noChangeArrowheads="1"/>
          </p:cNvPicPr>
          <p:nvPr/>
        </p:nvPicPr>
        <p:blipFill>
          <a:blip r:embed="rId4" cstate="email"/>
          <a:srcRect/>
          <a:stretch>
            <a:fillRect/>
          </a:stretch>
        </p:blipFill>
        <p:spPr bwMode="auto">
          <a:xfrm>
            <a:off x="5169024" y="2708920"/>
            <a:ext cx="2576612" cy="3349106"/>
          </a:xfrm>
          <a:prstGeom prst="rect">
            <a:avLst/>
          </a:prstGeom>
          <a:noFill/>
          <a:ln w="9525">
            <a:noFill/>
            <a:round/>
            <a:headEnd/>
            <a:tailEnd/>
          </a:ln>
        </p:spPr>
      </p:pic>
      <p:sp>
        <p:nvSpPr>
          <p:cNvPr id="12" name="Прямоугольник 11"/>
          <p:cNvSpPr/>
          <p:nvPr/>
        </p:nvSpPr>
        <p:spPr>
          <a:xfrm>
            <a:off x="5457056" y="6021288"/>
            <a:ext cx="2736304" cy="584775"/>
          </a:xfrm>
          <a:prstGeom prst="rect">
            <a:avLst/>
          </a:prstGeom>
        </p:spPr>
        <p:txBody>
          <a:bodyPr wrap="square">
            <a:spAutoFit/>
          </a:bodyPr>
          <a:lstStyle/>
          <a:p>
            <a:r>
              <a:rPr lang="et-EE" sz="1600" b="1" i="1" dirty="0" smtClean="0"/>
              <a:t>Princess Victoria of Saxe-Coburg. </a:t>
            </a:r>
            <a:endParaRPr lang="ru-RU" sz="1600" b="1" i="1" dirty="0"/>
          </a:p>
        </p:txBody>
      </p:sp>
    </p:spTree>
    <p:extLst>
      <p:ext uri="{BB962C8B-B14F-4D97-AF65-F5344CB8AC3E}">
        <p14:creationId xmlns:p14="http://schemas.microsoft.com/office/powerpoint/2010/main" xmlns="" val="167125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circle(in)">
                                      <p:cBhvr>
                                        <p:cTn id="22" dur="2000"/>
                                        <p:tgtEl>
                                          <p:spTgt spid="2050"/>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iterate type="lt">
                                    <p:tmPct val="5000"/>
                                  </p:iterate>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iterate type="lt">
                                    <p:tmPct val="5000"/>
                                  </p:iterate>
                                  <p:childTnLst>
                                    <p:set>
                                      <p:cBhvr>
                                        <p:cTn id="39" dur="1" fill="hold">
                                          <p:stCondLst>
                                            <p:cond delay="0"/>
                                          </p:stCondLst>
                                        </p:cTn>
                                        <p:tgtEl>
                                          <p:spTgt spid="12"/>
                                        </p:tgtEl>
                                        <p:attrNameLst>
                                          <p:attrName>style.visibility</p:attrName>
                                        </p:attrNameLst>
                                      </p:cBhvr>
                                      <p:to>
                                        <p:strVal val="visible"/>
                                      </p:to>
                                    </p:set>
                                    <p:anim calcmode="lin" valueType="num">
                                      <p:cBhvr>
                                        <p:cTn id="40" dur="1000" fill="hold"/>
                                        <p:tgtEl>
                                          <p:spTgt spid="12"/>
                                        </p:tgtEl>
                                        <p:attrNameLst>
                                          <p:attrName>ppt_w</p:attrName>
                                        </p:attrNameLst>
                                      </p:cBhvr>
                                      <p:tavLst>
                                        <p:tav tm="0">
                                          <p:val>
                                            <p:fltVal val="0"/>
                                          </p:val>
                                        </p:tav>
                                        <p:tav tm="100000">
                                          <p:val>
                                            <p:strVal val="#ppt_w"/>
                                          </p:val>
                                        </p:tav>
                                      </p:tavLst>
                                    </p:anim>
                                    <p:anim calcmode="lin" valueType="num">
                                      <p:cBhvr>
                                        <p:cTn id="41" dur="1000" fill="hold"/>
                                        <p:tgtEl>
                                          <p:spTgt spid="12"/>
                                        </p:tgtEl>
                                        <p:attrNameLst>
                                          <p:attrName>ppt_h</p:attrName>
                                        </p:attrNameLst>
                                      </p:cBhvr>
                                      <p:tavLst>
                                        <p:tav tm="0">
                                          <p:val>
                                            <p:fltVal val="0"/>
                                          </p:val>
                                        </p:tav>
                                        <p:tav tm="100000">
                                          <p:val>
                                            <p:strVal val="#ppt_h"/>
                                          </p:val>
                                        </p:tav>
                                      </p:tavLst>
                                    </p:anim>
                                    <p:anim calcmode="lin" valueType="num">
                                      <p:cBhvr>
                                        <p:cTn id="42" dur="1000" fill="hold"/>
                                        <p:tgtEl>
                                          <p:spTgt spid="12"/>
                                        </p:tgtEl>
                                        <p:attrNameLst>
                                          <p:attrName>style.rotation</p:attrName>
                                        </p:attrNameLst>
                                      </p:cBhvr>
                                      <p:tavLst>
                                        <p:tav tm="0">
                                          <p:val>
                                            <p:fltVal val="90"/>
                                          </p:val>
                                        </p:tav>
                                        <p:tav tm="100000">
                                          <p:val>
                                            <p:fltVal val="0"/>
                                          </p:val>
                                        </p:tav>
                                      </p:tavLst>
                                    </p:anim>
                                    <p:animEffect transition="in" filter="fade">
                                      <p:cBhvr>
                                        <p:cTn id="4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873</TotalTime>
  <Words>1081</Words>
  <Application>Microsoft Office PowerPoint</Application>
  <PresentationFormat>Лист A4 (210x297 мм)</PresentationFormat>
  <Paragraphs>109</Paragraphs>
  <Slides>25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Queens of England Key to Success</vt:lpstr>
      <vt:lpstr>Слайд 2</vt:lpstr>
      <vt:lpstr>Elizabeth I</vt:lpstr>
      <vt:lpstr>Family</vt:lpstr>
      <vt:lpstr>Elisabeth Era</vt:lpstr>
      <vt:lpstr>Слайд 6</vt:lpstr>
      <vt:lpstr>Слайд 7</vt:lpstr>
      <vt:lpstr> Victoria I</vt:lpstr>
      <vt:lpstr>Parents</vt:lpstr>
      <vt:lpstr>Victorian Era</vt:lpstr>
      <vt:lpstr>Слайд 11</vt:lpstr>
      <vt:lpstr>Слайд 12</vt:lpstr>
      <vt:lpstr>Слайд 13</vt:lpstr>
      <vt:lpstr>Слайд 14</vt:lpstr>
      <vt:lpstr>Elizabeth II</vt:lpstr>
      <vt:lpstr>Family</vt:lpstr>
      <vt:lpstr>How she became the Queen</vt:lpstr>
      <vt:lpstr>Marriage</vt:lpstr>
      <vt:lpstr>Coronation</vt:lpstr>
      <vt:lpstr>Publicity</vt:lpstr>
      <vt:lpstr>Слайд 21</vt:lpstr>
      <vt:lpstr>Слайд 22</vt:lpstr>
      <vt:lpstr>Слайд 23</vt:lpstr>
      <vt:lpstr>Conclusion </vt:lpstr>
      <vt:lpstr>References </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Директор</cp:lastModifiedBy>
  <cp:revision>90</cp:revision>
  <dcterms:created xsi:type="dcterms:W3CDTF">2016-11-10T15:00:37Z</dcterms:created>
  <dcterms:modified xsi:type="dcterms:W3CDTF">2017-02-28T15:28:21Z</dcterms:modified>
</cp:coreProperties>
</file>