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76" r:id="rId2"/>
    <p:sldId id="256" r:id="rId3"/>
    <p:sldId id="257" r:id="rId4"/>
    <p:sldId id="274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5" r:id="rId22"/>
  </p:sldIdLst>
  <p:sldSz cx="9144000" cy="6858000" type="screen4x3"/>
  <p:notesSz cx="6858000" cy="9144000"/>
  <p:custDataLst>
    <p:tags r:id="rId24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FFCC99"/>
    <a:srgbClr val="FDEBDA"/>
    <a:srgbClr val="FDE6DA"/>
    <a:srgbClr val="FCE0C8"/>
    <a:srgbClr val="FFD7A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34" autoAdjust="0"/>
    <p:restoredTop sz="94569" autoAdjust="0"/>
  </p:normalViewPr>
  <p:slideViewPr>
    <p:cSldViewPr>
      <p:cViewPr>
        <p:scale>
          <a:sx n="66" d="100"/>
          <a:sy n="66" d="100"/>
        </p:scale>
        <p:origin x="-1608" y="-4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DF537-16B5-4523-91E3-3D34281946E9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400C66-E8B6-4CB6-BCE7-C118F4C2177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400C66-E8B6-4CB6-BCE7-C118F4C2177D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400C66-E8B6-4CB6-BCE7-C118F4C2177D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400C66-E8B6-4CB6-BCE7-C118F4C2177D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400C66-E8B6-4CB6-BCE7-C118F4C2177D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400C66-E8B6-4CB6-BCE7-C118F4C2177D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400C66-E8B6-4CB6-BCE7-C118F4C2177D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400C66-E8B6-4CB6-BCE7-C118F4C2177D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400C66-E8B6-4CB6-BCE7-C118F4C2177D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400C66-E8B6-4CB6-BCE7-C118F4C2177D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400C66-E8B6-4CB6-BCE7-C118F4C2177D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400C66-E8B6-4CB6-BCE7-C118F4C2177D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400C66-E8B6-4CB6-BCE7-C118F4C2177D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400C66-E8B6-4CB6-BCE7-C118F4C2177D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6F4DD-953D-45BC-8FA5-090974E06F6A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50E9C-CD5A-4F40-8A95-A3B9870126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6F4DD-953D-45BC-8FA5-090974E06F6A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50E9C-CD5A-4F40-8A95-A3B9870126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6F4DD-953D-45BC-8FA5-090974E06F6A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50E9C-CD5A-4F40-8A95-A3B9870126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6F4DD-953D-45BC-8FA5-090974E06F6A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50E9C-CD5A-4F40-8A95-A3B9870126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6F4DD-953D-45BC-8FA5-090974E06F6A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50E9C-CD5A-4F40-8A95-A3B9870126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6F4DD-953D-45BC-8FA5-090974E06F6A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50E9C-CD5A-4F40-8A95-A3B9870126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6F4DD-953D-45BC-8FA5-090974E06F6A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50E9C-CD5A-4F40-8A95-A3B9870126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6F4DD-953D-45BC-8FA5-090974E06F6A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50E9C-CD5A-4F40-8A95-A3B9870126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6F4DD-953D-45BC-8FA5-090974E06F6A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50E9C-CD5A-4F40-8A95-A3B9870126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6F4DD-953D-45BC-8FA5-090974E06F6A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50E9C-CD5A-4F40-8A95-A3B9870126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6F4DD-953D-45BC-8FA5-090974E06F6A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50E9C-CD5A-4F40-8A95-A3B9870126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06F4DD-953D-45BC-8FA5-090974E06F6A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650E9C-CD5A-4F40-8A95-A3B9870126E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berlinschool.edusite.ru/planeta-2017/topon.swf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Z:\&#1057;&#1086;&#1094;&#1082;&#1086;&#1074;%20&#1040;.&#1042;\&#1055;&#1083;&#1072;&#1085;&#1077;&#1090;&#1072;.%20&#1048;&#1090;&#1086;&#1075;.%20&#1086;&#1090;&#1087;&#1088;&#1072;&#1074;&#1082;&#1072;\&#1058;&#1086;&#1087;&#1086;&#1085;&#1080;&#1084;&#1080;&#1082;&#1072;%20&#1075;&#1086;&#1088;&#1086;&#1076;&#1086;&#1074;%20&#1043;&#1077;&#1088;&#1084;&#1072;&#1085;&#1080;&#1080;\&#1090;&#1077;&#1082;&#1089;&#1090;.mp3" TargetMode="External"/><Relationship Id="rId1" Type="http://schemas.openxmlformats.org/officeDocument/2006/relationships/tags" Target="../tags/tag2.xml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65000"/>
              </a:schemeClr>
            </a:gs>
            <a:gs pos="53000">
              <a:schemeClr val="bg1">
                <a:lumMod val="85000"/>
              </a:schemeClr>
            </a:gs>
            <a:gs pos="83000">
              <a:srgbClr val="D4DEFF"/>
            </a:gs>
            <a:gs pos="100000">
              <a:schemeClr val="bg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9057" y="1530324"/>
            <a:ext cx="8397990" cy="1762156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2800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/>
            </a:r>
            <a:br>
              <a:rPr lang="ru-RU" sz="2800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ru-RU" sz="2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/>
            </a:r>
            <a:br>
              <a:rPr lang="ru-RU" sz="2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</a:br>
            <a:r>
              <a:rPr lang="ru-RU" sz="2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Для корректной работы звуковых фрагментов в презентации необходимо извлечь данные из архива в одну папку.</a:t>
            </a:r>
            <a:br>
              <a:rPr lang="ru-RU" sz="2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</a:br>
            <a:endParaRPr lang="ru-RU" sz="2800" dirty="0"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28" y="3714752"/>
            <a:ext cx="6705600" cy="1095385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sz="2800" dirty="0" smtClean="0">
                <a:solidFill>
                  <a:schemeClr val="tx1"/>
                </a:solidFill>
                <a:latin typeface="Comic Sans MS" pitchFamily="66" charset="0"/>
              </a:rPr>
              <a:t>Переход по слайдам происходит </a:t>
            </a:r>
            <a:r>
              <a:rPr lang="ru-RU" sz="2800" dirty="0" smtClean="0">
                <a:solidFill>
                  <a:schemeClr val="tx1"/>
                </a:solidFill>
                <a:latin typeface="Comic Sans MS" pitchFamily="66" charset="0"/>
              </a:rPr>
              <a:t>автоматически.</a:t>
            </a:r>
            <a:endParaRPr lang="ru-RU" sz="2800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0" y="288925"/>
            <a:ext cx="9144000" cy="949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ru-RU" sz="4000" kern="0" dirty="0">
                <a:solidFill>
                  <a:srgbClr val="C00000"/>
                </a:solidFill>
                <a:latin typeface="Comic Sans MS" pitchFamily="66" charset="0"/>
                <a:ea typeface="+mj-ea"/>
                <a:cs typeface="+mj-cs"/>
              </a:rPr>
              <a:t>Внимание!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1103313" y="4633913"/>
            <a:ext cx="77724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ru-RU" sz="3200" kern="0" dirty="0">
                <a:solidFill>
                  <a:srgbClr val="C00000"/>
                </a:solidFill>
                <a:latin typeface="Comic Sans MS" pitchFamily="66" charset="0"/>
                <a:ea typeface="+mj-ea"/>
                <a:cs typeface="+mj-cs"/>
              </a:rPr>
              <a:t>Желаем приятного просмотра!</a:t>
            </a:r>
          </a:p>
        </p:txBody>
      </p:sp>
      <p:sp>
        <p:nvSpPr>
          <p:cNvPr id="6" name="Стрелка вправо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535488" y="5984875"/>
            <a:ext cx="803275" cy="511175"/>
          </a:xfrm>
          <a:prstGeom prst="rightArrow">
            <a:avLst>
              <a:gd name="adj1" fmla="val 50000"/>
              <a:gd name="adj2" fmla="val 50002"/>
            </a:avLst>
          </a:prstGeom>
          <a:solidFill>
            <a:srgbClr val="C00000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endParaRPr lang="ru-RU"/>
          </a:p>
        </p:txBody>
      </p:sp>
      <p:sp>
        <p:nvSpPr>
          <p:cNvPr id="7" name="TextBox 6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3330575" y="6413500"/>
            <a:ext cx="310356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dirty="0">
                <a:solidFill>
                  <a:srgbClr val="C00000"/>
                </a:solidFill>
                <a:latin typeface="Comic Sans MS" pitchFamily="66" charset="0"/>
              </a:rPr>
              <a:t>нажмите для продолжения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деревня2.gif"/>
          <p:cNvPicPr>
            <a:picLocks noChangeAspect="1"/>
          </p:cNvPicPr>
          <p:nvPr/>
        </p:nvPicPr>
        <p:blipFill>
          <a:blip r:embed="rId3" cstate="email">
            <a:duotone>
              <a:prstClr val="black"/>
              <a:srgbClr val="D9C3A5">
                <a:tint val="50000"/>
                <a:satMod val="180000"/>
              </a:srgbClr>
            </a:duotone>
            <a:lum bright="3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-</a:t>
            </a:r>
            <a:r>
              <a:rPr lang="ru-RU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born</a:t>
            </a:r>
            <a:r>
              <a:rPr lang="ru-RU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-</a:t>
            </a:r>
            <a:r>
              <a:rPr lang="ru-RU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bronn</a:t>
            </a:r>
            <a:r>
              <a:rPr lang="ru-RU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etc</a:t>
            </a:r>
            <a:r>
              <a:rPr lang="ru-RU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.: поселение вблизи ручейков;</a:t>
            </a:r>
          </a:p>
          <a:p>
            <a:pPr>
              <a:buNone/>
            </a:pPr>
            <a:r>
              <a:rPr lang="ru-RU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-</a:t>
            </a:r>
            <a:r>
              <a:rPr lang="en-US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dorf</a:t>
            </a:r>
            <a:r>
              <a:rPr lang="ru-RU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-</a:t>
            </a:r>
            <a:r>
              <a:rPr lang="en-US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torf</a:t>
            </a:r>
            <a:r>
              <a:rPr lang="ru-RU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-</a:t>
            </a:r>
            <a:r>
              <a:rPr lang="en-US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troff</a:t>
            </a:r>
            <a:r>
              <a:rPr lang="ru-RU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-</a:t>
            </a:r>
            <a:r>
              <a:rPr lang="en-US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druf</a:t>
            </a:r>
            <a:r>
              <a:rPr lang="ru-RU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-</a:t>
            </a:r>
            <a:r>
              <a:rPr lang="en-US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dorp</a:t>
            </a:r>
            <a:r>
              <a:rPr lang="ru-RU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-</a:t>
            </a:r>
            <a:r>
              <a:rPr lang="en-US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torp</a:t>
            </a:r>
            <a:r>
              <a:rPr lang="ru-RU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-</a:t>
            </a:r>
            <a:r>
              <a:rPr lang="en-US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trop</a:t>
            </a:r>
            <a:r>
              <a:rPr lang="ru-RU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-</a:t>
            </a:r>
            <a:r>
              <a:rPr lang="en-US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trup</a:t>
            </a:r>
            <a:r>
              <a:rPr lang="ru-RU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: поселения, имевшие изначально статус деревни – </a:t>
            </a:r>
            <a:r>
              <a:rPr lang="de-DE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Hartmannsdorf</a:t>
            </a:r>
            <a:r>
              <a:rPr lang="ru-RU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;</a:t>
            </a:r>
          </a:p>
          <a:p>
            <a:pPr>
              <a:buNone/>
            </a:pPr>
            <a:r>
              <a:rPr lang="ru-RU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-</a:t>
            </a:r>
            <a:r>
              <a:rPr lang="ru-RU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feld</a:t>
            </a:r>
            <a:r>
              <a:rPr lang="ru-RU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- </a:t>
            </a:r>
            <a:r>
              <a:rPr lang="ru-RU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felde</a:t>
            </a:r>
            <a:r>
              <a:rPr lang="ru-RU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: поселения, возникшие на полях (при отсутствии леса в непосредственной близости)</a:t>
            </a:r>
          </a:p>
          <a:p>
            <a:pPr>
              <a:buNone/>
            </a:pPr>
            <a:r>
              <a:rPr lang="ru-RU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-</a:t>
            </a:r>
            <a:r>
              <a:rPr lang="ru-RU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fels</a:t>
            </a:r>
            <a:r>
              <a:rPr lang="ru-RU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: </a:t>
            </a:r>
            <a:r>
              <a:rPr lang="de-DE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Felsenburg</a:t>
            </a:r>
            <a:r>
              <a:rPr lang="ru-RU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– поселение вблизи скал</a:t>
            </a:r>
          </a:p>
          <a:p>
            <a:pPr>
              <a:buNone/>
            </a:pPr>
            <a:r>
              <a:rPr lang="ru-RU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- </a:t>
            </a:r>
            <a:r>
              <a:rPr lang="en-US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furt</a:t>
            </a:r>
            <a:r>
              <a:rPr lang="ru-RU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-</a:t>
            </a:r>
            <a:r>
              <a:rPr lang="en-US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furth</a:t>
            </a:r>
            <a:r>
              <a:rPr lang="ru-RU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-</a:t>
            </a:r>
            <a:r>
              <a:rPr lang="en-US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ford</a:t>
            </a:r>
            <a:r>
              <a:rPr lang="en-US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etc</a:t>
            </a:r>
            <a:r>
              <a:rPr lang="ru-RU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.: поселения вблизи брода — </a:t>
            </a:r>
            <a:r>
              <a:rPr lang="de-DE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Frankfurt </a:t>
            </a:r>
            <a:r>
              <a:rPr lang="ru-RU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(переправа франков).</a:t>
            </a:r>
            <a:endParaRPr lang="ru-RU" b="1" dirty="0" smtClean="0">
              <a:ln w="12700">
                <a:solidFill>
                  <a:schemeClr val="tx1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>
              <a:buNone/>
            </a:pPr>
            <a:r>
              <a:rPr lang="ru-RU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-</a:t>
            </a:r>
            <a:r>
              <a:rPr lang="ru-RU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harrdt</a:t>
            </a:r>
            <a:r>
              <a:rPr lang="ru-RU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-</a:t>
            </a:r>
            <a:r>
              <a:rPr lang="ru-RU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haard</a:t>
            </a:r>
            <a:r>
              <a:rPr lang="ru-RU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(</a:t>
            </a:r>
            <a:r>
              <a:rPr lang="ru-RU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</a:t>
            </a:r>
            <a:r>
              <a:rPr lang="ru-RU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), -</a:t>
            </a:r>
            <a:r>
              <a:rPr lang="ru-RU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hart</a:t>
            </a:r>
            <a:r>
              <a:rPr lang="ru-RU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(</a:t>
            </a:r>
            <a:r>
              <a:rPr lang="ru-RU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</a:t>
            </a:r>
            <a:r>
              <a:rPr lang="ru-RU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)</a:t>
            </a:r>
            <a:r>
              <a:rPr lang="ru-RU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etc</a:t>
            </a:r>
            <a:r>
              <a:rPr lang="ru-RU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: поселения вблизи горных лесов;</a:t>
            </a:r>
          </a:p>
          <a:p>
            <a:pPr>
              <a:buNone/>
            </a:pPr>
            <a:r>
              <a:rPr lang="ru-RU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-</a:t>
            </a:r>
            <a:r>
              <a:rPr lang="ru-RU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heim</a:t>
            </a:r>
            <a:r>
              <a:rPr lang="ru-RU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(-</a:t>
            </a:r>
            <a:r>
              <a:rPr lang="ru-RU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en</a:t>
            </a:r>
            <a:r>
              <a:rPr lang="ru-RU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), -</a:t>
            </a:r>
            <a:r>
              <a:rPr lang="ru-RU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ham</a:t>
            </a:r>
            <a:r>
              <a:rPr lang="ru-RU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-</a:t>
            </a:r>
            <a:r>
              <a:rPr lang="ru-RU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am</a:t>
            </a:r>
            <a:r>
              <a:rPr lang="ru-RU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-</a:t>
            </a:r>
            <a:r>
              <a:rPr lang="ru-RU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hem</a:t>
            </a:r>
            <a:r>
              <a:rPr lang="ru-RU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-</a:t>
            </a:r>
            <a:r>
              <a:rPr lang="ru-RU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em</a:t>
            </a:r>
            <a:r>
              <a:rPr lang="ru-RU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-</a:t>
            </a:r>
            <a:r>
              <a:rPr lang="ru-RU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um</a:t>
            </a:r>
            <a:r>
              <a:rPr lang="ru-RU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: поселения, место обитания;</a:t>
            </a:r>
          </a:p>
          <a:p>
            <a:endParaRPr lang="ru-RU" dirty="0"/>
          </a:p>
        </p:txBody>
      </p:sp>
    </p:spTree>
  </p:cSld>
  <p:clrMapOvr>
    <a:masterClrMapping/>
  </p:clrMapOvr>
  <p:transition advTm="1457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адрианов-вал.jpg"/>
          <p:cNvPicPr>
            <a:picLocks noChangeAspect="1"/>
          </p:cNvPicPr>
          <p:nvPr/>
        </p:nvPicPr>
        <p:blipFill>
          <a:blip r:embed="rId3" cstate="email">
            <a:lum bright="30000" contrast="-10000"/>
          </a:blip>
          <a:stretch>
            <a:fillRect/>
          </a:stretch>
        </p:blipFill>
        <p:spPr>
          <a:xfrm>
            <a:off x="-71122" y="-1"/>
            <a:ext cx="9215122" cy="6935763"/>
          </a:xfrm>
          <a:prstGeom prst="rect">
            <a:avLst/>
          </a:prstGeom>
          <a:effectLst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prstMaterial="matte">
            <a:bevelT w="63500" h="63500" prst="artDeco"/>
            <a:contourClr>
              <a:srgbClr val="FFFFFF"/>
            </a:contourClr>
          </a:sp3d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-</a:t>
            </a:r>
            <a:r>
              <a:rPr lang="ru-RU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hof</a:t>
            </a:r>
            <a:r>
              <a:rPr lang="ru-RU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-</a:t>
            </a:r>
            <a:r>
              <a:rPr lang="ru-RU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hofen</a:t>
            </a:r>
            <a:r>
              <a:rPr lang="ru-RU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: поселения, в которых к каждому дому принадлежит участок;</a:t>
            </a:r>
          </a:p>
          <a:p>
            <a:pPr>
              <a:buNone/>
            </a:pPr>
            <a:r>
              <a:rPr lang="ru-RU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· -</a:t>
            </a:r>
            <a:r>
              <a:rPr lang="ru-RU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mar</a:t>
            </a:r>
            <a:r>
              <a:rPr lang="ru-RU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: поселения вблизи стоячих водоемов;</a:t>
            </a:r>
          </a:p>
          <a:p>
            <a:pPr>
              <a:buNone/>
            </a:pPr>
            <a:r>
              <a:rPr lang="ru-RU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· -</a:t>
            </a:r>
            <a:r>
              <a:rPr lang="ru-RU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mund</a:t>
            </a:r>
            <a:r>
              <a:rPr lang="ru-RU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-</a:t>
            </a:r>
            <a:r>
              <a:rPr lang="ru-RU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münde</a:t>
            </a:r>
            <a:r>
              <a:rPr lang="ru-RU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-</a:t>
            </a:r>
            <a:r>
              <a:rPr lang="ru-RU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müde</a:t>
            </a:r>
            <a:r>
              <a:rPr lang="ru-RU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(</a:t>
            </a:r>
            <a:r>
              <a:rPr lang="ru-RU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</a:t>
            </a:r>
            <a:r>
              <a:rPr lang="ru-RU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), -</a:t>
            </a:r>
            <a:r>
              <a:rPr lang="ru-RU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muid</a:t>
            </a:r>
            <a:r>
              <a:rPr lang="ru-RU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(</a:t>
            </a:r>
            <a:r>
              <a:rPr lang="ru-RU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</a:t>
            </a:r>
            <a:r>
              <a:rPr lang="ru-RU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)</a:t>
            </a:r>
            <a:r>
              <a:rPr lang="ru-RU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: поселения вблизи устья рек — </a:t>
            </a:r>
            <a:r>
              <a:rPr lang="de-DE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Throtmanni</a:t>
            </a:r>
            <a:r>
              <a:rPr lang="de-DE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</a:t>
            </a:r>
            <a:r>
              <a:rPr lang="de-DE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Truthmenni</a:t>
            </a:r>
            <a:r>
              <a:rPr lang="ru-RU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</a:t>
            </a:r>
            <a:r>
              <a:rPr lang="de-DE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Dortmund</a:t>
            </a:r>
            <a:r>
              <a:rPr lang="ru-RU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;</a:t>
            </a:r>
          </a:p>
          <a:p>
            <a:pPr>
              <a:buNone/>
            </a:pPr>
            <a:r>
              <a:rPr lang="ru-RU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· -</a:t>
            </a:r>
            <a:r>
              <a:rPr lang="ru-RU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ruhe</a:t>
            </a:r>
            <a:r>
              <a:rPr lang="ru-RU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: поселения, связанные с могилами правителей;</a:t>
            </a:r>
          </a:p>
          <a:p>
            <a:pPr>
              <a:buNone/>
            </a:pPr>
            <a:r>
              <a:rPr lang="ru-RU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· -</a:t>
            </a:r>
            <a:r>
              <a:rPr lang="ru-RU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stadt</a:t>
            </a:r>
            <a:r>
              <a:rPr lang="ru-RU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-</a:t>
            </a:r>
            <a:r>
              <a:rPr lang="ru-RU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statt</a:t>
            </a:r>
            <a:r>
              <a:rPr lang="ru-RU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-</a:t>
            </a:r>
            <a:r>
              <a:rPr lang="ru-RU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stetten</a:t>
            </a:r>
            <a:r>
              <a:rPr lang="ru-RU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-</a:t>
            </a:r>
            <a:r>
              <a:rPr lang="ru-RU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stedt</a:t>
            </a:r>
            <a:r>
              <a:rPr lang="ru-RU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-</a:t>
            </a:r>
            <a:r>
              <a:rPr lang="ru-RU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stede</a:t>
            </a:r>
            <a:r>
              <a:rPr lang="ru-RU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(</a:t>
            </a:r>
            <a:r>
              <a:rPr lang="ru-RU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</a:t>
            </a:r>
            <a:r>
              <a:rPr lang="ru-RU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): историческое значение – место, местность;</a:t>
            </a:r>
          </a:p>
          <a:p>
            <a:pPr>
              <a:buNone/>
            </a:pPr>
            <a:r>
              <a:rPr lang="ru-RU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· -</a:t>
            </a:r>
            <a:r>
              <a:rPr lang="ru-RU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stein</a:t>
            </a:r>
            <a:r>
              <a:rPr lang="ru-RU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: поселение вблизи скал;</a:t>
            </a:r>
          </a:p>
          <a:p>
            <a:pPr>
              <a:buNone/>
            </a:pPr>
            <a:r>
              <a:rPr lang="ru-RU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· -</a:t>
            </a:r>
            <a:r>
              <a:rPr lang="ru-RU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wald</a:t>
            </a:r>
            <a:r>
              <a:rPr lang="ru-RU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-</a:t>
            </a:r>
            <a:r>
              <a:rPr lang="ru-RU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walde</a:t>
            </a:r>
            <a:r>
              <a:rPr lang="ru-RU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-</a:t>
            </a:r>
            <a:r>
              <a:rPr lang="ru-RU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wohld</a:t>
            </a:r>
            <a:r>
              <a:rPr lang="ru-RU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-</a:t>
            </a:r>
            <a:r>
              <a:rPr lang="ru-RU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wohle</a:t>
            </a:r>
            <a:r>
              <a:rPr lang="ru-RU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-</a:t>
            </a:r>
            <a:r>
              <a:rPr lang="ru-RU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wold</a:t>
            </a:r>
            <a:r>
              <a:rPr lang="ru-RU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: поселения в/или возле леса;</a:t>
            </a:r>
          </a:p>
          <a:p>
            <a:pPr>
              <a:buNone/>
            </a:pPr>
            <a:r>
              <a:rPr lang="ru-RU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-</a:t>
            </a:r>
            <a:r>
              <a:rPr lang="ru-RU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see</a:t>
            </a:r>
            <a:r>
              <a:rPr lang="ru-RU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: у озера </a:t>
            </a:r>
            <a:r>
              <a:rPr lang="ru-RU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Westensee</a:t>
            </a:r>
            <a:r>
              <a:rPr lang="ru-RU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— к западу от озера.</a:t>
            </a:r>
            <a:endParaRPr lang="ru-RU" b="1" dirty="0">
              <a:ln w="12700">
                <a:solidFill>
                  <a:schemeClr val="tx1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Tm="1476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odezhda_drevnih_slavyan.gif"/>
          <p:cNvPicPr>
            <a:picLocks noGrp="1" noChangeAspect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>
          <a:xfrm>
            <a:off x="4283968" y="-17780"/>
            <a:ext cx="4860031" cy="673924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5904656" cy="6597352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prstMaterial="matte">
            <a:bevelT w="63500" h="63500" prst="artDeco"/>
            <a:contourClr>
              <a:srgbClr val="FFFFFF"/>
            </a:contourClr>
          </a:sp3d>
        </p:spPr>
        <p:txBody>
          <a:bodyPr>
            <a:normAutofit/>
          </a:bodyPr>
          <a:lstStyle/>
          <a:p>
            <a:r>
              <a:rPr lang="ru-RU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Значительное число </a:t>
            </a:r>
            <a:r>
              <a:rPr lang="ru-RU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астионимов</a:t>
            </a:r>
            <a:r>
              <a:rPr lang="ru-RU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Германии обязано своим происхождением славянам </a:t>
            </a:r>
            <a:endParaRPr lang="ru-RU" b="1" dirty="0">
              <a:ln w="12700">
                <a:solidFill>
                  <a:schemeClr val="tx1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Tm="20125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славянск.jpg"/>
          <p:cNvPicPr>
            <a:picLocks noGrp="1" noChangeAspect="1"/>
          </p:cNvPicPr>
          <p:nvPr>
            <p:ph idx="1"/>
          </p:nvPr>
        </p:nvPicPr>
        <p:blipFill>
          <a:blip r:embed="rId3" cstate="email">
            <a:lum bright="10000"/>
          </a:blip>
          <a:stretch>
            <a:fillRect/>
          </a:stretch>
        </p:blipFill>
        <p:spPr>
          <a:xfrm>
            <a:off x="0" y="0"/>
            <a:ext cx="9131283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583362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prstMaterial="matte">
            <a:bevelT w="63500" h="63500" prst="artDeco"/>
            <a:contourClr>
              <a:srgbClr val="FFFFFF"/>
            </a:contourClr>
          </a:sp3d>
        </p:spPr>
        <p:txBody>
          <a:bodyPr>
            <a:normAutofit/>
          </a:bodyPr>
          <a:lstStyle/>
          <a:p>
            <a:pPr algn="l"/>
            <a:r>
              <a:rPr lang="ru-RU" sz="31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Бо́льшая</a:t>
            </a:r>
            <a:r>
              <a:rPr lang="ru-RU" sz="31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часть славянских топонимов образована при помощи следующих суффиксов:</a:t>
            </a:r>
            <a:br>
              <a:rPr lang="ru-RU" sz="31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1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1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31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‑ин (‑</a:t>
            </a:r>
            <a:r>
              <a:rPr lang="en-US" sz="31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in</a:t>
            </a:r>
            <a:r>
              <a:rPr lang="ru-RU" sz="31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)‑</a:t>
            </a:r>
            <a:r>
              <a:rPr lang="ru-RU" sz="31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sz="31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Berlin</a:t>
            </a:r>
            <a:r>
              <a:rPr lang="ru-RU" sz="31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</a:t>
            </a:r>
            <a:r>
              <a:rPr lang="en-US" sz="31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Schwerin</a:t>
            </a:r>
            <a:r>
              <a:rPr lang="ru-RU" sz="31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31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31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31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31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‑</a:t>
            </a:r>
            <a:r>
              <a:rPr lang="ru-RU" sz="3100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ен</a:t>
            </a:r>
            <a:r>
              <a:rPr lang="ru-RU" sz="31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(‑</a:t>
            </a:r>
            <a:r>
              <a:rPr lang="ru-RU" sz="3100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en</a:t>
            </a:r>
            <a:r>
              <a:rPr lang="ru-RU" sz="31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) ‑ </a:t>
            </a:r>
            <a:r>
              <a:rPr lang="en-US" sz="31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Bremen</a:t>
            </a:r>
            <a:r>
              <a:rPr lang="ru-RU" sz="31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31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31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31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31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‑</a:t>
            </a:r>
            <a:r>
              <a:rPr lang="ru-RU" sz="3100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иц</a:t>
            </a:r>
            <a:r>
              <a:rPr lang="ru-RU" sz="31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(–</a:t>
            </a:r>
            <a:r>
              <a:rPr lang="ru-RU" sz="3100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itz</a:t>
            </a:r>
            <a:r>
              <a:rPr lang="ru-RU" sz="31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)</a:t>
            </a:r>
            <a:r>
              <a:rPr lang="ru-RU" sz="31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– </a:t>
            </a:r>
            <a:r>
              <a:rPr lang="de-DE" sz="31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Lausitz</a:t>
            </a:r>
            <a:r>
              <a:rPr lang="de-DE" sz="31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31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( Лужица )</a:t>
            </a:r>
            <a:br>
              <a:rPr lang="ru-RU" sz="31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31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31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31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‑ау (‑</a:t>
            </a:r>
            <a:r>
              <a:rPr lang="ru-RU" sz="3100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au</a:t>
            </a:r>
            <a:r>
              <a:rPr lang="ru-RU" sz="31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)</a:t>
            </a:r>
            <a:r>
              <a:rPr lang="ru-RU" sz="31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на востоке Германии –  </a:t>
            </a:r>
            <a:r>
              <a:rPr lang="de-DE" sz="31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Lübbenau, Spandau, Torgau</a:t>
            </a:r>
            <a:r>
              <a:rPr lang="de-DE" sz="31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  <a:r>
              <a:rPr lang="ru-RU" sz="31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31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36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36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ru-RU" b="1" dirty="0">
              <a:ln w="12700">
                <a:solidFill>
                  <a:schemeClr val="tx1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Tm="1261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Eero-Järnefelt.gif"/>
          <p:cNvPicPr>
            <a:picLocks noGrp="1" noChangeAspect="1"/>
          </p:cNvPicPr>
          <p:nvPr>
            <p:ph idx="1"/>
          </p:nvPr>
        </p:nvPicPr>
        <p:blipFill>
          <a:blip r:embed="rId3" cstate="email">
            <a:lum bright="10000"/>
          </a:blip>
          <a:stretch>
            <a:fillRect/>
          </a:stretch>
        </p:blipFill>
        <p:spPr>
          <a:xfrm>
            <a:off x="0" y="0"/>
            <a:ext cx="9144000" cy="734568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348880"/>
            <a:ext cx="8229600" cy="1143000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prstMaterial="matte">
            <a:bevelT w="63500" h="63500" prst="artDeco"/>
            <a:contourClr>
              <a:srgbClr val="FFFFFF"/>
            </a:contourClr>
          </a:sp3d>
        </p:spPr>
        <p:txBody>
          <a:bodyPr>
            <a:noAutofit/>
          </a:bodyPr>
          <a:lstStyle/>
          <a:p>
            <a:pPr algn="l"/>
            <a:r>
              <a:rPr lang="ru-RU" sz="24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Хозяйственная деятельность людей также отложила свой отпечаток на названия населенных пунктов.</a:t>
            </a:r>
            <a:br>
              <a:rPr lang="ru-RU" sz="24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4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24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4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24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4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24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4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br>
              <a:rPr lang="ru-RU" sz="24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4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24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4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24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4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24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4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Элементы с различными вариантами корня </a:t>
            </a:r>
            <a:r>
              <a:rPr lang="ru-RU" sz="24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"</a:t>
            </a:r>
            <a:r>
              <a:rPr lang="de-DE" sz="2400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rod</a:t>
            </a:r>
            <a:r>
              <a:rPr lang="ru-RU" sz="24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": "‑</a:t>
            </a:r>
            <a:r>
              <a:rPr lang="de-DE" sz="2400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rade</a:t>
            </a:r>
            <a:r>
              <a:rPr lang="de-DE" sz="24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/</a:t>
            </a:r>
            <a:r>
              <a:rPr lang="ru-RU" sz="24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‑</a:t>
            </a:r>
            <a:r>
              <a:rPr lang="de-DE" sz="24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rode/</a:t>
            </a:r>
            <a:r>
              <a:rPr lang="ru-RU" sz="24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‑</a:t>
            </a:r>
            <a:r>
              <a:rPr lang="de-DE" sz="24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reut</a:t>
            </a:r>
            <a:r>
              <a:rPr lang="ru-RU" sz="24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" —</a:t>
            </a:r>
            <a:r>
              <a:rPr lang="ru-RU" sz="24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4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Bayreuth</a:t>
            </a:r>
            <a:r>
              <a:rPr lang="de-DE" sz="24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(баварская вырубка), </a:t>
            </a:r>
            <a:r>
              <a:rPr lang="de-DE" sz="24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Rodgau</a:t>
            </a:r>
            <a:r>
              <a:rPr lang="ru-RU" sz="24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</a:t>
            </a:r>
            <a:r>
              <a:rPr lang="de-DE" sz="24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Rottach‑Egern</a:t>
            </a:r>
            <a:r>
              <a:rPr lang="ru-RU" sz="24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</a:t>
            </a:r>
            <a:r>
              <a:rPr lang="ru-RU" sz="24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связаны с подсечно-огневым земледелием.</a:t>
            </a:r>
            <a:br>
              <a:rPr lang="ru-RU" sz="24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ru-RU" sz="2400" b="1" dirty="0">
              <a:ln w="12700">
                <a:solidFill>
                  <a:schemeClr val="tx1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Tm="1242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millerovka-2014-12.gif"/>
          <p:cNvPicPr>
            <a:picLocks noGrp="1" noChangeAspect="1"/>
          </p:cNvPicPr>
          <p:nvPr>
            <p:ph idx="1"/>
          </p:nvPr>
        </p:nvPicPr>
        <p:blipFill>
          <a:blip r:embed="rId3" cstate="email">
            <a:duotone>
              <a:prstClr val="black"/>
              <a:srgbClr val="D9C3A5">
                <a:tint val="50000"/>
                <a:satMod val="180000"/>
              </a:srgbClr>
            </a:duotone>
            <a:lum bright="20000"/>
          </a:blip>
          <a:stretch>
            <a:fillRect/>
          </a:stretch>
        </p:blipFill>
        <p:spPr>
          <a:xfrm>
            <a:off x="-1" y="0"/>
            <a:ext cx="9167505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628800"/>
            <a:ext cx="9144000" cy="3816424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prstMaterial="matte">
            <a:bevelT w="63500" h="63500" prst="artDeco"/>
            <a:contourClr>
              <a:srgbClr val="FFFFFF"/>
            </a:contourClr>
          </a:sp3d>
        </p:spPr>
        <p:txBody>
          <a:bodyPr>
            <a:noAutofit/>
          </a:bodyPr>
          <a:lstStyle/>
          <a:p>
            <a:r>
              <a:rPr lang="ru-RU" sz="4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Названия периода классического феодализма</a:t>
            </a:r>
            <a:br>
              <a:rPr lang="ru-RU" sz="4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32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32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32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32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32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32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32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32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32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32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Специфически церковные отношения часто видятся как самостоятельные или интегрированные части топонима, как </a:t>
            </a:r>
            <a:r>
              <a:rPr lang="ru-RU" sz="2800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Pfarre</a:t>
            </a:r>
            <a:r>
              <a:rPr lang="ru-RU" sz="28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‑</a:t>
            </a:r>
            <a:r>
              <a:rPr lang="ru-RU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или </a:t>
            </a:r>
            <a:r>
              <a:rPr lang="ru-RU" sz="2800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Pfarr</a:t>
            </a:r>
            <a:r>
              <a:rPr lang="ru-RU" sz="28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‑</a:t>
            </a:r>
            <a:r>
              <a:rPr lang="ru-RU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(приход), например, </a:t>
            </a:r>
            <a:r>
              <a:rPr lang="ru-RU" sz="2800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Pfarrkirchen</a:t>
            </a:r>
            <a:r>
              <a:rPr lang="ru-RU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(приходские церкви). </a:t>
            </a:r>
            <a:endParaRPr lang="ru-RU" sz="3200" b="1" dirty="0">
              <a:ln w="12700">
                <a:solidFill>
                  <a:schemeClr val="tx1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Tm="3673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Bebenhausen6.gif"/>
          <p:cNvPicPr>
            <a:picLocks noGrp="1" noChangeAspect="1"/>
          </p:cNvPicPr>
          <p:nvPr>
            <p:ph idx="1"/>
          </p:nvPr>
        </p:nvPicPr>
        <p:blipFill>
          <a:blip r:embed="rId2" cstate="email">
            <a:duotone>
              <a:prstClr val="black"/>
              <a:srgbClr val="D9C3A5">
                <a:tint val="50000"/>
                <a:satMod val="180000"/>
              </a:srgbClr>
            </a:duotone>
            <a:lum bright="20000"/>
          </a:blip>
          <a:stretch>
            <a:fillRect/>
          </a:stretch>
        </p:blipFill>
        <p:spPr>
          <a:xfrm>
            <a:off x="-40985" y="1484784"/>
            <a:ext cx="9184985" cy="5373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068960"/>
            <a:ext cx="9144000" cy="1143000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prstMaterial="matte">
            <a:bevelT w="63500" h="63500" prst="artDeco"/>
            <a:contourClr>
              <a:srgbClr val="FFFFFF"/>
            </a:contourClr>
          </a:sp3d>
        </p:spPr>
        <p:txBody>
          <a:bodyPr>
            <a:noAutofit/>
          </a:bodyPr>
          <a:lstStyle/>
          <a:p>
            <a:r>
              <a:rPr lang="ru-RU" sz="32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Еще одна довольно обширная категория названий, связанных с христианством, имеет в составе слова, обозначающие культовые сооружения или их части:</a:t>
            </a:r>
            <a:br>
              <a:rPr lang="ru-RU" sz="32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32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32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8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-</a:t>
            </a:r>
            <a:r>
              <a:rPr lang="ru-RU" sz="2800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kirch</a:t>
            </a:r>
            <a:r>
              <a:rPr lang="ru-RU" sz="28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-</a:t>
            </a:r>
            <a:r>
              <a:rPr lang="ru-RU" sz="2800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kirchen</a:t>
            </a:r>
            <a:r>
              <a:rPr lang="ru-RU" sz="28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-</a:t>
            </a:r>
            <a:r>
              <a:rPr lang="ru-RU" sz="2800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kark</a:t>
            </a:r>
            <a:r>
              <a:rPr lang="ru-RU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— названия, связанные с церквями;</a:t>
            </a:r>
            <a:br>
              <a:rPr lang="ru-RU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8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‑</a:t>
            </a:r>
            <a:r>
              <a:rPr lang="ru-RU" sz="2800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kloster</a:t>
            </a:r>
            <a:r>
              <a:rPr lang="ru-RU" sz="28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‑</a:t>
            </a:r>
            <a:r>
              <a:rPr lang="de-DE" sz="2800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münster</a:t>
            </a:r>
            <a:r>
              <a:rPr lang="de-DE" sz="28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–</a:t>
            </a:r>
            <a:r>
              <a:rPr lang="ru-RU" sz="28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монастырь: </a:t>
            </a:r>
            <a:r>
              <a:rPr lang="ru-RU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г.Мюнстер</a:t>
            </a:r>
            <a:r>
              <a:rPr lang="ru-RU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(</a:t>
            </a:r>
            <a:r>
              <a:rPr lang="de-DE" sz="28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Münster</a:t>
            </a:r>
            <a:r>
              <a:rPr lang="ru-RU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);</a:t>
            </a:r>
            <a:br>
              <a:rPr lang="ru-RU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8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‑</a:t>
            </a:r>
            <a:r>
              <a:rPr lang="ru-RU" sz="2800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zell</a:t>
            </a:r>
            <a:r>
              <a:rPr lang="ru-RU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– уборная, келья.</a:t>
            </a:r>
            <a:br>
              <a:rPr lang="ru-RU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ru-RU" sz="3200" b="1" dirty="0">
              <a:ln w="12700">
                <a:solidFill>
                  <a:schemeClr val="tx1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Tm="868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4627.gif"/>
          <p:cNvPicPr>
            <a:picLocks noGrp="1" noChangeAspect="1"/>
          </p:cNvPicPr>
          <p:nvPr>
            <p:ph idx="1"/>
          </p:nvPr>
        </p:nvPicPr>
        <p:blipFill>
          <a:blip r:embed="rId2" cstate="email">
            <a:lum bright="10000"/>
          </a:blip>
          <a:stretch>
            <a:fillRect/>
          </a:stretch>
        </p:blipFill>
        <p:spPr>
          <a:xfrm>
            <a:off x="0" y="1124744"/>
            <a:ext cx="9173209" cy="5733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772816"/>
            <a:ext cx="8229600" cy="3888432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prstMaterial="matte">
            <a:bevelT w="63500" h="63500" prst="artDeco"/>
            <a:contourClr>
              <a:srgbClr val="FFFFFF"/>
            </a:contourClr>
          </a:sp3d>
        </p:spPr>
        <p:txBody>
          <a:bodyPr>
            <a:noAutofit/>
          </a:bodyPr>
          <a:lstStyle/>
          <a:p>
            <a:r>
              <a:rPr lang="ru-RU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Названия же, содержащие лексемы</a:t>
            </a:r>
            <a:r>
              <a:rPr lang="ru-RU" sz="28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-</a:t>
            </a:r>
            <a:r>
              <a:rPr lang="ru-RU" sz="2800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burg</a:t>
            </a:r>
            <a:r>
              <a:rPr lang="ru-RU" sz="28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-</a:t>
            </a:r>
            <a:r>
              <a:rPr lang="ru-RU" sz="2800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borg</a:t>
            </a:r>
            <a:r>
              <a:rPr lang="ru-RU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– </a:t>
            </a:r>
            <a:r>
              <a:rPr lang="ru-RU" sz="2800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Duisburg</a:t>
            </a:r>
            <a:r>
              <a:rPr lang="ru-RU" sz="28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</a:t>
            </a:r>
            <a:r>
              <a:rPr lang="ru-RU" sz="2800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Hamburg</a:t>
            </a:r>
            <a:r>
              <a:rPr lang="ru-RU" sz="28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</a:t>
            </a:r>
            <a:r>
              <a:rPr lang="ru-RU" sz="2800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Regensburg</a:t>
            </a:r>
            <a:r>
              <a:rPr lang="ru-RU" sz="28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</a:t>
            </a:r>
            <a:r>
              <a:rPr lang="ru-RU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получили поселения, связанные с крепостями, </a:t>
            </a:r>
            <a:r>
              <a:rPr lang="ru-RU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за́мками</a:t>
            </a:r>
            <a:r>
              <a:rPr lang="ru-RU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  <a:br>
              <a:rPr lang="ru-RU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Некоторые названия оканчиваются на</a:t>
            </a:r>
            <a:r>
              <a:rPr lang="ru-RU" sz="28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‑</a:t>
            </a:r>
            <a:r>
              <a:rPr lang="de-DE" sz="2800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pfort</a:t>
            </a:r>
            <a:r>
              <a:rPr lang="de-DE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– врата (города) –</a:t>
            </a:r>
            <a:r>
              <a:rPr lang="ru-RU" sz="28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Pforzheim</a:t>
            </a:r>
            <a:r>
              <a:rPr lang="ru-RU" sz="28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  <a:br>
              <a:rPr lang="ru-RU" sz="28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8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28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8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28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Названия поселений, связанных с мостами, оканчиваются на </a:t>
            </a:r>
            <a:r>
              <a:rPr lang="ru-RU" sz="28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-</a:t>
            </a:r>
            <a:r>
              <a:rPr lang="ru-RU" sz="2800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bruck</a:t>
            </a:r>
            <a:r>
              <a:rPr lang="ru-RU" sz="28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(-</a:t>
            </a:r>
            <a:r>
              <a:rPr lang="en-US" sz="2800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br</a:t>
            </a:r>
            <a:r>
              <a:rPr lang="ru-RU" sz="2800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ü</a:t>
            </a:r>
            <a:r>
              <a:rPr lang="en-US" sz="28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</a:t>
            </a:r>
            <a:r>
              <a:rPr lang="ru-RU" sz="28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) (мост): </a:t>
            </a:r>
            <a:r>
              <a:rPr lang="en-US" sz="28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Br</a:t>
            </a:r>
            <a:r>
              <a:rPr lang="ru-RU" sz="2800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ü</a:t>
            </a:r>
            <a:r>
              <a:rPr lang="en-US" sz="28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</a:t>
            </a:r>
            <a:r>
              <a:rPr lang="ru-RU" sz="28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</a:t>
            </a:r>
            <a:r>
              <a:rPr lang="en-US" sz="2800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Dreis</a:t>
            </a:r>
            <a:r>
              <a:rPr lang="ru-RU" sz="28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-</a:t>
            </a:r>
            <a:r>
              <a:rPr lang="en-US" sz="28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Br</a:t>
            </a:r>
            <a:r>
              <a:rPr lang="ru-RU" sz="2800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ü</a:t>
            </a:r>
            <a:r>
              <a:rPr lang="en-US" sz="28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</a:t>
            </a:r>
            <a:r>
              <a:rPr lang="ru-RU" sz="28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  <a:r>
              <a:rPr lang="ru-RU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ru-RU" sz="2800" b="1" dirty="0">
              <a:ln w="12700">
                <a:solidFill>
                  <a:schemeClr val="tx1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Tm="2673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фаллерслебен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lum bright="10000"/>
          </a:blip>
          <a:stretch>
            <a:fillRect/>
          </a:stretch>
        </p:blipFill>
        <p:spPr>
          <a:xfrm>
            <a:off x="4333187" y="620688"/>
            <a:ext cx="4810813" cy="576064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4680520" cy="5445224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prstMaterial="matte">
            <a:bevelT w="63500" h="63500" prst="artDeco"/>
            <a:contourClr>
              <a:srgbClr val="FFFFFF"/>
            </a:contourClr>
          </a:sp3d>
        </p:spPr>
        <p:txBody>
          <a:bodyPr>
            <a:noAutofit/>
          </a:bodyPr>
          <a:lstStyle/>
          <a:p>
            <a:pPr algn="l">
              <a:tabLst>
                <a:tab pos="3048000" algn="l"/>
              </a:tabLst>
            </a:pPr>
            <a:r>
              <a:rPr lang="ru-RU" sz="32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Названия, относящиеся к Новому  времени</a:t>
            </a:r>
            <a:br>
              <a:rPr lang="ru-RU" sz="32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2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22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2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22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200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Maalle</a:t>
            </a:r>
            <a:r>
              <a:rPr lang="ru-RU" sz="22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– </a:t>
            </a:r>
            <a:r>
              <a:rPr lang="ru-RU" sz="2200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Saale</a:t>
            </a:r>
            <a:r>
              <a:rPr lang="ru-RU" sz="22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22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2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22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2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22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200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Bielefeld</a:t>
            </a:r>
            <a:r>
              <a:rPr lang="ru-RU" sz="22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– </a:t>
            </a:r>
            <a:r>
              <a:rPr lang="ru-RU" sz="2200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StadtdesLeinens</a:t>
            </a:r>
            <a:r>
              <a:rPr lang="ru-RU" sz="22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br>
              <a:rPr lang="ru-RU" sz="22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2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22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2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22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200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Fallersleben</a:t>
            </a:r>
            <a:r>
              <a:rPr lang="ru-RU" sz="22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br>
              <a:rPr lang="ru-RU" sz="22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2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22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2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22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200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Leverkusen</a:t>
            </a:r>
            <a:r>
              <a:rPr lang="ru-RU" sz="22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br>
              <a:rPr lang="ru-RU" sz="22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ru-RU" sz="2200" b="1" dirty="0">
              <a:ln w="12700">
                <a:solidFill>
                  <a:schemeClr val="tx1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51512" y="6309320"/>
            <a:ext cx="43924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Август Генрих Гофман фон </a:t>
            </a:r>
            <a:r>
              <a:rPr lang="ru-RU" b="1" dirty="0" err="1" smtClean="0"/>
              <a:t>Фаллерслебен</a:t>
            </a:r>
            <a:r>
              <a:rPr lang="ru-RU" b="1" dirty="0" smtClean="0"/>
              <a:t> </a:t>
            </a:r>
            <a:endParaRPr lang="ru-RU" b="1" dirty="0"/>
          </a:p>
        </p:txBody>
      </p:sp>
    </p:spTree>
  </p:cSld>
  <p:clrMapOvr>
    <a:masterClrMapping/>
  </p:clrMapOvr>
  <p:transition advTm="6526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Marx.gif"/>
          <p:cNvPicPr>
            <a:picLocks noChangeAspect="1"/>
          </p:cNvPicPr>
          <p:nvPr/>
        </p:nvPicPr>
        <p:blipFill>
          <a:blip r:embed="rId2" cstate="email">
            <a:lum bright="20000"/>
          </a:blip>
          <a:stretch>
            <a:fillRect/>
          </a:stretch>
        </p:blipFill>
        <p:spPr>
          <a:xfrm>
            <a:off x="4211960" y="0"/>
            <a:ext cx="4932040" cy="61650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476672"/>
            <a:ext cx="5076056" cy="2592288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Относительно короткий период существования ГДР тоже нашел отражение в городских названиях. Речь идет о двух городах: </a:t>
            </a:r>
            <a:r>
              <a:rPr lang="ru-RU" sz="2400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Хемнице</a:t>
            </a:r>
            <a:r>
              <a:rPr lang="ru-RU" sz="24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 </a:t>
            </a:r>
            <a:r>
              <a:rPr lang="ru-RU" sz="2400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Губене</a:t>
            </a:r>
            <a:r>
              <a:rPr lang="ru-RU" sz="24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(</a:t>
            </a:r>
            <a:r>
              <a:rPr lang="ru-RU" sz="2400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Карл-Маркс-Штадт</a:t>
            </a:r>
            <a:r>
              <a:rPr lang="ru-RU" sz="24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(нем. </a:t>
            </a:r>
            <a:r>
              <a:rPr lang="de-DE" sz="24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Karl-Marx-Stadt</a:t>
            </a:r>
            <a:r>
              <a:rPr lang="ru-RU" sz="24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) и </a:t>
            </a:r>
            <a:r>
              <a:rPr lang="ru-RU" sz="2400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Вильгельм-Пик-Штадт-Губен</a:t>
            </a:r>
            <a:r>
              <a:rPr lang="ru-RU" sz="24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(нем. </a:t>
            </a:r>
            <a:r>
              <a:rPr lang="de-DE" sz="24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Wilhelm-Pieck-Stadt Guben</a:t>
            </a:r>
            <a:r>
              <a:rPr lang="ru-RU" sz="24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). 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796136" y="6093296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Карл Маркс</a:t>
            </a:r>
            <a:endParaRPr lang="ru-RU" b="1" dirty="0"/>
          </a:p>
        </p:txBody>
      </p:sp>
    </p:spTree>
  </p:cSld>
  <p:clrMapOvr>
    <a:masterClrMapping/>
  </p:clrMapOvr>
  <p:transition advTm="2428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город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4992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806847"/>
            <a:ext cx="7772400" cy="1470025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prstMaterial="metal">
            <a:bevelT w="127000" h="127000" prst="artDeco"/>
            <a:contourClr>
              <a:srgbClr val="FFFFFF"/>
            </a:contourClr>
          </a:sp3d>
        </p:spPr>
        <p:txBody>
          <a:bodyPr>
            <a:noAutofit/>
          </a:bodyPr>
          <a:lstStyle/>
          <a:p>
            <a:r>
              <a:rPr lang="ru-RU" sz="72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Топонимика городов Германии</a:t>
            </a:r>
            <a:endParaRPr lang="ru-RU" sz="7200" b="1" dirty="0">
              <a:ln w="12700">
                <a:solidFill>
                  <a:schemeClr val="tx1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03848" y="6309320"/>
            <a:ext cx="2160240" cy="369332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Берлин 2017</a:t>
            </a:r>
            <a:endParaRPr lang="ru-RU" b="1" dirty="0">
              <a:ln w="12700">
                <a:solidFill>
                  <a:schemeClr val="tx1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71600" y="0"/>
            <a:ext cx="7416824" cy="369332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Школа при Посольстве России в ФРГ</a:t>
            </a:r>
            <a:endParaRPr lang="ru-RU" b="1" dirty="0">
              <a:ln w="12700">
                <a:solidFill>
                  <a:schemeClr val="tx1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2852936"/>
            <a:ext cx="2016224" cy="1944216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prstMaterial="matte">
            <a:bevelT w="63500" h="63500" prst="artDeco"/>
            <a:contourClr>
              <a:srgbClr val="FFFFFF"/>
            </a:contourClr>
          </a:sp3d>
        </p:spPr>
        <p:txBody>
          <a:bodyPr>
            <a:normAutofit fontScale="40000" lnSpcReduction="20000"/>
          </a:bodyPr>
          <a:lstStyle/>
          <a:p>
            <a:pPr algn="l"/>
            <a:r>
              <a:rPr lang="ru-RU" b="1" dirty="0">
                <a:ln w="3175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Выполнил:</a:t>
            </a:r>
          </a:p>
          <a:p>
            <a:pPr algn="l"/>
            <a:r>
              <a:rPr lang="ru-RU" b="1" dirty="0">
                <a:ln w="3175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Анисимов Алексей,</a:t>
            </a:r>
          </a:p>
          <a:p>
            <a:pPr algn="l"/>
            <a:r>
              <a:rPr lang="ru-RU" b="1" i="1" dirty="0">
                <a:ln w="3175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ученик 8 класса</a:t>
            </a:r>
            <a:endParaRPr lang="ru-RU" b="1" dirty="0">
              <a:ln w="3175">
                <a:solidFill>
                  <a:schemeClr val="tx1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l"/>
            <a:r>
              <a:rPr lang="ru-RU" b="1" dirty="0">
                <a:ln w="3175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 </a:t>
            </a:r>
          </a:p>
          <a:p>
            <a:pPr algn="l"/>
            <a:r>
              <a:rPr lang="ru-RU" b="1" dirty="0">
                <a:ln w="3175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Руководитель:</a:t>
            </a:r>
          </a:p>
          <a:p>
            <a:pPr algn="l"/>
            <a:r>
              <a:rPr lang="ru-RU" b="1" dirty="0">
                <a:ln w="3175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Мамонов А.Е.</a:t>
            </a:r>
          </a:p>
          <a:p>
            <a:pPr algn="l"/>
            <a:r>
              <a:rPr lang="ru-RU" b="1" i="1" dirty="0">
                <a:ln w="3175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учитель географии, истории, </a:t>
            </a:r>
            <a:endParaRPr lang="ru-RU" b="1" dirty="0">
              <a:ln w="3175">
                <a:solidFill>
                  <a:schemeClr val="tx1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l"/>
            <a:r>
              <a:rPr lang="ru-RU" b="1" i="1" dirty="0">
                <a:ln w="3175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обществознания</a:t>
            </a:r>
            <a:endParaRPr lang="ru-RU" b="1" dirty="0">
              <a:ln w="3175">
                <a:solidFill>
                  <a:schemeClr val="tx1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l"/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Tm="3391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свиток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lum bright="20000"/>
          </a:blip>
          <a:stretch>
            <a:fillRect/>
          </a:stretch>
        </p:blipFill>
        <p:spPr>
          <a:xfrm>
            <a:off x="673134" y="620688"/>
            <a:ext cx="8470866" cy="5905404"/>
          </a:xfrm>
        </p:spPr>
      </p:pic>
      <p:sp>
        <p:nvSpPr>
          <p:cNvPr id="6" name="TextBox 5"/>
          <p:cNvSpPr txBox="1"/>
          <p:nvPr/>
        </p:nvSpPr>
        <p:spPr>
          <a:xfrm>
            <a:off x="179512" y="260649"/>
            <a:ext cx="8496944" cy="2062103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Проделанная работа позволяет сделать несколько выводов:</a:t>
            </a:r>
            <a:br>
              <a:rPr lang="ru-RU" sz="36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36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36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ru-RU" sz="2000" b="1" dirty="0">
              <a:ln w="12700">
                <a:solidFill>
                  <a:schemeClr val="tx1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1484784"/>
            <a:ext cx="8748464" cy="5601533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q"/>
            </a:pPr>
            <a:r>
              <a:rPr lang="ru-RU" sz="2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Наиболее ранние </a:t>
            </a:r>
            <a:r>
              <a:rPr lang="ru-RU" sz="20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астионимы</a:t>
            </a:r>
            <a:r>
              <a:rPr lang="ru-RU" sz="2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Германии связаны с Римской империей</a:t>
            </a:r>
            <a:br>
              <a:rPr lang="ru-RU" sz="2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ru-RU" sz="2000" b="1" dirty="0" smtClean="0">
              <a:ln w="12700">
                <a:solidFill>
                  <a:schemeClr val="tx1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marL="342900" indent="-342900">
              <a:buFont typeface="Wingdings" pitchFamily="2" charset="2"/>
              <a:buChar char="q"/>
            </a:pPr>
            <a:r>
              <a:rPr lang="ru-RU" sz="2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Самые многочисленные и распространенные имена городов Германии относятся, по-видимому,  к периоду Великого переселения народов и раннефеодальному времени. Они, как правило, двусоставные и связаны с особенностями топографии местности, профессиями поселенцев, их этнической принадлежностью.</a:t>
            </a:r>
          </a:p>
          <a:p>
            <a:pPr marL="342900" indent="-342900">
              <a:buFont typeface="Wingdings" pitchFamily="2" charset="2"/>
              <a:buChar char="q"/>
            </a:pPr>
            <a:r>
              <a:rPr lang="ru-RU" sz="2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Названия городов восточных земель ФРГ зачастую имеют славянское происхождение</a:t>
            </a:r>
          </a:p>
          <a:p>
            <a:pPr marL="342900" indent="-342900">
              <a:buFont typeface="Wingdings" pitchFamily="2" charset="2"/>
              <a:buChar char="q"/>
            </a:pPr>
            <a:r>
              <a:rPr lang="ru-RU" sz="2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Названия городов, относимые ко времени классического феодализма, связаны, как правило, с христианизацией рассматриваемой территории и ростом церковного и монастырского землевладения. </a:t>
            </a:r>
          </a:p>
          <a:p>
            <a:pPr marL="342900" indent="-342900">
              <a:buFont typeface="Wingdings" pitchFamily="2" charset="2"/>
              <a:buChar char="q"/>
            </a:pPr>
            <a:r>
              <a:rPr lang="ru-RU" sz="2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Особенностью названий Нового времени является их обусловленность ростом промышленности.</a:t>
            </a:r>
          </a:p>
          <a:p>
            <a:pPr marL="342900" indent="-342900">
              <a:buFont typeface="Wingdings" pitchFamily="2" charset="2"/>
              <a:buChar char="q"/>
            </a:pPr>
            <a:r>
              <a:rPr lang="ru-RU" sz="2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Социалистический период, связанный с существование ГДР, отмечен переименованием двух городов, в одном случае, в честь основателя марксизма, в другом — видного социал-демократа и политика.</a:t>
            </a:r>
          </a:p>
          <a:p>
            <a:pPr>
              <a:buFont typeface="Arial" pitchFamily="34" charset="0"/>
              <a:buChar char="•"/>
            </a:pPr>
            <a:endParaRPr lang="ru-RU" sz="2000" b="1" dirty="0">
              <a:ln w="12700">
                <a:solidFill>
                  <a:schemeClr val="tx1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Tm="28891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lvl="0" indent="0" algn="ctr">
              <a:buNone/>
            </a:pPr>
            <a:endParaRPr lang="ru-RU" sz="2800" b="1" dirty="0" smtClean="0"/>
          </a:p>
          <a:p>
            <a:pPr lvl="0" indent="0" algn="ctr">
              <a:buNone/>
            </a:pPr>
            <a:r>
              <a:rPr lang="ru-RU" sz="2800" b="1" dirty="0" smtClean="0"/>
              <a:t>КАЧЕСТВО </a:t>
            </a:r>
            <a:r>
              <a:rPr lang="ru-RU" sz="2800" b="1" dirty="0" smtClean="0"/>
              <a:t>ИЗОБРАЖЕНИЙ И ЗВУКА В ДАННОЙ ПРЕЗЕНТАЦИИ СВЕДЕНО К МИНИМУМУ</a:t>
            </a:r>
            <a:r>
              <a:rPr lang="ru-RU" sz="2400" b="1" dirty="0" smtClean="0"/>
              <a:t>, </a:t>
            </a:r>
            <a:endParaRPr lang="ru-RU" sz="2400" b="1" dirty="0" smtClean="0"/>
          </a:p>
          <a:p>
            <a:pPr lvl="0" indent="0" algn="ctr">
              <a:buNone/>
            </a:pPr>
            <a:r>
              <a:rPr lang="ru-RU" sz="2800" dirty="0" smtClean="0"/>
              <a:t>чтобы </a:t>
            </a:r>
            <a:r>
              <a:rPr lang="ru-RU" sz="2800" dirty="0" smtClean="0"/>
              <a:t>не превышать указанного в условиях конкурса объема высылаемых файлов.</a:t>
            </a:r>
          </a:p>
          <a:p>
            <a:pPr indent="0">
              <a:buNone/>
            </a:pPr>
            <a:endParaRPr lang="ru-RU" dirty="0" smtClean="0"/>
          </a:p>
          <a:p>
            <a:pPr indent="0" algn="ctr">
              <a:buNone/>
            </a:pPr>
            <a:r>
              <a:rPr lang="ru-RU" dirty="0" smtClean="0"/>
              <a:t>Желающие просмотреть презентацию с более высокими характеристиками изображений и звука могут ПРОЙТИ ПО ССЫЛКЕ</a:t>
            </a:r>
            <a:r>
              <a:rPr lang="ru-RU" b="1" dirty="0" smtClean="0"/>
              <a:t>: </a:t>
            </a:r>
            <a:endParaRPr lang="ru-RU" b="1" dirty="0" smtClean="0"/>
          </a:p>
          <a:p>
            <a:pPr indent="0" algn="ctr">
              <a:buNone/>
            </a:pPr>
            <a:endParaRPr lang="ru-RU" b="1" dirty="0" smtClean="0"/>
          </a:p>
          <a:p>
            <a:pPr algn="ctr">
              <a:buNone/>
            </a:pPr>
            <a:r>
              <a:rPr lang="en-US" b="1" u="sng" dirty="0" smtClean="0">
                <a:hlinkClick r:id="rId2"/>
              </a:rPr>
              <a:t>http</a:t>
            </a:r>
            <a:r>
              <a:rPr lang="en-US" b="1" u="sng" dirty="0" smtClean="0">
                <a:hlinkClick r:id="rId2"/>
              </a:rPr>
              <a:t>://berlinschool.edusite.ru/planeta-2017/topon.swf</a:t>
            </a:r>
            <a:endParaRPr lang="ru-RU" b="1" dirty="0" smtClean="0"/>
          </a:p>
          <a:p>
            <a:pPr algn="ctr"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 advTm="7515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к.gif"/>
          <p:cNvPicPr>
            <a:picLocks noGrp="1" noChangeAspect="1"/>
          </p:cNvPicPr>
          <p:nvPr>
            <p:ph idx="1"/>
          </p:nvPr>
        </p:nvPicPr>
        <p:blipFill>
          <a:blip r:embed="rId5" cstate="email">
            <a:duotone>
              <a:prstClr val="black"/>
              <a:srgbClr val="D9C3A5">
                <a:tint val="50000"/>
                <a:satMod val="180000"/>
              </a:srgbClr>
            </a:duotone>
            <a:lum bright="20000" contrast="-10000"/>
          </a:blip>
          <a:stretch>
            <a:fillRect/>
          </a:stretch>
        </p:blipFill>
        <p:spPr>
          <a:xfrm>
            <a:off x="0" y="0"/>
            <a:ext cx="905854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409728"/>
            <a:ext cx="8229600" cy="2448272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prstMaterial="matte">
            <a:bevelT w="63500" h="63500" prst="artDeco"/>
            <a:contourClr>
              <a:srgbClr val="FFFFFF"/>
            </a:contourClr>
          </a:sp3d>
        </p:spPr>
        <p:txBody>
          <a:bodyPr>
            <a:noAutofit/>
          </a:bodyPr>
          <a:lstStyle/>
          <a:p>
            <a:r>
              <a:rPr lang="ru-RU" sz="2800" b="1" dirty="0" err="1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Топони́мика</a:t>
            </a:r>
            <a:r>
              <a:rPr lang="ru-RU" sz="28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4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(от </a:t>
            </a:r>
            <a:r>
              <a:rPr lang="ru-RU" sz="2400" b="1" dirty="0" err="1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др.‑греч</a:t>
            </a:r>
            <a:r>
              <a:rPr lang="ru-RU" sz="24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 </a:t>
            </a:r>
            <a:r>
              <a:rPr lang="ru-RU" sz="2400" b="1" dirty="0" err="1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τόπος </a:t>
            </a:r>
            <a:r>
              <a:rPr lang="ru-RU" sz="24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— место и </a:t>
            </a:r>
            <a:r>
              <a:rPr lang="ru-RU" sz="2400" b="1" dirty="0" err="1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ὄνομα</a:t>
            </a:r>
            <a:r>
              <a:rPr lang="ru-RU" sz="24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 — имя) — раздел </a:t>
            </a:r>
            <a:r>
              <a:rPr lang="ru-RU" sz="28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ономастики</a:t>
            </a:r>
            <a:r>
              <a:rPr lang="ru-RU" sz="24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изучающий географические названия (</a:t>
            </a:r>
            <a:r>
              <a:rPr lang="ru-RU" sz="2400" b="1" i="1" dirty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топонимы</a:t>
            </a:r>
            <a:r>
              <a:rPr lang="ru-RU" sz="24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), их происхождение, смысловое значение, развитие, современное состояние, написание и произношение.</a:t>
            </a:r>
            <a:br>
              <a:rPr lang="ru-RU" sz="24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ru-RU" sz="2400" b="1" dirty="0">
              <a:ln w="12700">
                <a:solidFill>
                  <a:schemeClr val="tx1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5" name="текст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email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2042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0" showWhenStopped="0">
                <p:cTn id="1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9-Германия-Гамбург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lum bright="20000"/>
          </a:blip>
          <a:stretch>
            <a:fillRect/>
          </a:stretch>
        </p:blipFill>
        <p:spPr>
          <a:xfrm>
            <a:off x="0" y="0"/>
            <a:ext cx="9131634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32856"/>
            <a:ext cx="9144000" cy="1143000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prstMaterial="matte">
            <a:bevelT w="63500" h="63500" prst="artDeco"/>
            <a:contourClr>
              <a:srgbClr val="FFFFFF"/>
            </a:contourClr>
          </a:sp3d>
        </p:spPr>
        <p:txBody>
          <a:bodyPr>
            <a:noAutofit/>
          </a:bodyPr>
          <a:lstStyle/>
          <a:p>
            <a:r>
              <a:rPr lang="ru-RU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Ойконимы</a:t>
            </a:r>
            <a:r>
              <a:rPr lang="ru-RU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(от </a:t>
            </a:r>
            <a:r>
              <a:rPr lang="ru-RU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др.‑греч</a:t>
            </a:r>
            <a:r>
              <a:rPr lang="ru-RU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 </a:t>
            </a:r>
            <a:r>
              <a:rPr lang="ru-RU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οἶκος </a:t>
            </a:r>
            <a:r>
              <a:rPr lang="ru-RU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– жилище, дом + </a:t>
            </a:r>
            <a:r>
              <a:rPr lang="ru-RU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ὄνομα</a:t>
            </a:r>
            <a:r>
              <a:rPr lang="ru-RU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 – имя) — названия населённых пунктов</a:t>
            </a:r>
            <a:br>
              <a:rPr lang="ru-RU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Астионимы</a:t>
            </a:r>
            <a:r>
              <a:rPr lang="ru-RU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(от </a:t>
            </a:r>
            <a:r>
              <a:rPr lang="ru-RU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др.‑греч</a:t>
            </a:r>
            <a:r>
              <a:rPr lang="ru-RU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  </a:t>
            </a:r>
            <a:r>
              <a:rPr lang="ru-RU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ἄστῠ ὄνομα </a:t>
            </a:r>
            <a:r>
              <a:rPr lang="ru-RU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) — названия городов</a:t>
            </a:r>
            <a:endParaRPr lang="ru-RU" sz="2800" b="1" dirty="0">
              <a:ln w="12700">
                <a:solidFill>
                  <a:schemeClr val="tx1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Tm="48641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мляне.jpg"/>
          <p:cNvPicPr>
            <a:picLocks noChangeAspect="1"/>
          </p:cNvPicPr>
          <p:nvPr/>
        </p:nvPicPr>
        <p:blipFill>
          <a:blip r:embed="rId3" cstate="print">
            <a:lum bright="10000"/>
          </a:blip>
          <a:stretch>
            <a:fillRect/>
          </a:stretch>
        </p:blipFill>
        <p:spPr>
          <a:xfrm>
            <a:off x="899592" y="260648"/>
            <a:ext cx="6912768" cy="586202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132856"/>
            <a:ext cx="8229600" cy="1143000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prstMaterial="matte">
            <a:bevelT w="63500" h="63500" prst="artDeco"/>
            <a:contourClr>
              <a:srgbClr val="FFFFFF"/>
            </a:contourClr>
          </a:sp3d>
        </p:spPr>
        <p:txBody>
          <a:bodyPr>
            <a:noAutofit/>
          </a:bodyPr>
          <a:lstStyle/>
          <a:p>
            <a:r>
              <a:rPr lang="ru-RU" sz="36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Считается, что старейшие города, существующие до сих пор на территории нынешней Германии, возникли во времена Древнего </a:t>
            </a:r>
            <a:r>
              <a:rPr lang="ru-RU" sz="36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Рима.</a:t>
            </a:r>
            <a:endParaRPr lang="ru-RU" sz="3600" b="1" dirty="0">
              <a:ln w="12700">
                <a:solidFill>
                  <a:schemeClr val="tx1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3629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eltic-cross.gif"/>
          <p:cNvPicPr>
            <a:picLocks noChangeAspect="1"/>
          </p:cNvPicPr>
          <p:nvPr/>
        </p:nvPicPr>
        <p:blipFill>
          <a:blip r:embed="rId3" cstate="email">
            <a:duotone>
              <a:prstClr val="black"/>
              <a:srgbClr val="D9C3A5">
                <a:tint val="50000"/>
                <a:satMod val="180000"/>
              </a:srgbClr>
            </a:duotone>
            <a:lum bright="3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7074024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rmAutofit lnSpcReduction="10000"/>
          </a:bodyPr>
          <a:lstStyle/>
          <a:p>
            <a:pPr indent="0">
              <a:buNone/>
            </a:pPr>
            <a:r>
              <a:rPr lang="ru-RU" sz="28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Трир (лат. </a:t>
            </a:r>
            <a:r>
              <a:rPr lang="ru-RU" sz="2800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Augusta</a:t>
            </a:r>
            <a:r>
              <a:rPr lang="ru-RU" sz="28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800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Treverorum</a:t>
            </a:r>
            <a:r>
              <a:rPr lang="ru-RU" sz="28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). </a:t>
            </a:r>
            <a:r>
              <a:rPr lang="ru-RU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Треверы</a:t>
            </a:r>
            <a:r>
              <a:rPr lang="ru-RU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— кельтское племя, проживавшее на этих землях.</a:t>
            </a:r>
          </a:p>
          <a:p>
            <a:pPr indent="0">
              <a:buNone/>
            </a:pPr>
            <a:endParaRPr lang="ru-RU" sz="2800" b="1" dirty="0" smtClean="0">
              <a:ln w="12700">
                <a:solidFill>
                  <a:schemeClr val="tx1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indent="0">
              <a:buNone/>
            </a:pPr>
            <a:endParaRPr lang="en-US" sz="2800" b="1" dirty="0" smtClean="0">
              <a:ln w="12700">
                <a:solidFill>
                  <a:schemeClr val="tx1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indent="0">
              <a:buNone/>
            </a:pPr>
            <a:endParaRPr lang="en-US" sz="2800" b="1" dirty="0" smtClean="0">
              <a:ln w="12700">
                <a:solidFill>
                  <a:schemeClr val="tx1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indent="0">
              <a:buNone/>
            </a:pPr>
            <a:r>
              <a:rPr lang="ru-RU" sz="2800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Андернах</a:t>
            </a:r>
            <a:r>
              <a:rPr lang="ru-RU" sz="28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(лат. </a:t>
            </a:r>
            <a:r>
              <a:rPr lang="ru-RU" sz="2800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Antunnacum</a:t>
            </a:r>
            <a:r>
              <a:rPr lang="ru-RU" sz="28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). </a:t>
            </a:r>
            <a:r>
              <a:rPr lang="ru-RU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Римляне основали здесь лагерь, чтобы охранять переправу через реку на границе с германскими племенами. Место было выбрано около кельтского поселения </a:t>
            </a:r>
            <a:r>
              <a:rPr lang="ru-RU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Antunnacum</a:t>
            </a:r>
            <a:r>
              <a:rPr lang="ru-RU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  <a:endParaRPr lang="ru-RU" sz="2800" b="1" i="1" dirty="0" smtClean="0">
              <a:ln w="12700">
                <a:solidFill>
                  <a:schemeClr val="tx1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indent="0">
              <a:buNone/>
            </a:pPr>
            <a:endParaRPr lang="ru-RU" sz="2800" b="1" i="1" dirty="0" smtClean="0">
              <a:ln w="12700">
                <a:solidFill>
                  <a:schemeClr val="tx1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indent="0">
              <a:buNone/>
            </a:pPr>
            <a:endParaRPr lang="en-US" sz="2800" b="1" dirty="0" smtClean="0">
              <a:ln w="12700">
                <a:solidFill>
                  <a:schemeClr val="tx1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indent="0">
              <a:buNone/>
            </a:pPr>
            <a:endParaRPr lang="ru-RU" sz="2800" b="1" dirty="0" smtClean="0">
              <a:ln w="12700">
                <a:solidFill>
                  <a:schemeClr val="tx1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indent="0">
              <a:buNone/>
            </a:pPr>
            <a:r>
              <a:rPr lang="ru-RU" sz="28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Аугсбург (лат.  </a:t>
            </a:r>
            <a:r>
              <a:rPr lang="ru-RU" sz="2800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Augusta</a:t>
            </a:r>
            <a:r>
              <a:rPr lang="ru-RU" sz="28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800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Vindelicorum</a:t>
            </a:r>
            <a:r>
              <a:rPr lang="ru-RU" sz="28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</a:t>
            </a:r>
            <a:r>
              <a:rPr lang="ru-RU" sz="2800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винделики</a:t>
            </a:r>
            <a:r>
              <a:rPr lang="ru-RU" sz="28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‑ кельтское племя)</a:t>
            </a:r>
            <a:r>
              <a:rPr lang="ru-RU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 Второе по величине после Трира римское поселение севернее Альп</a:t>
            </a:r>
          </a:p>
          <a:p>
            <a:pPr>
              <a:buNone/>
            </a:pPr>
            <a:endParaRPr lang="ru-RU" sz="2800" b="1" dirty="0">
              <a:ln w="12700">
                <a:solidFill>
                  <a:schemeClr val="tx1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Tm="1679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vindob.gif"/>
          <p:cNvPicPr>
            <a:picLocks noChangeAspect="1"/>
          </p:cNvPicPr>
          <p:nvPr/>
        </p:nvPicPr>
        <p:blipFill>
          <a:blip r:embed="rId3" cstate="email">
            <a:lum bright="20000" contrast="-10000"/>
          </a:blip>
          <a:stretch>
            <a:fillRect/>
          </a:stretch>
        </p:blipFill>
        <p:spPr>
          <a:xfrm>
            <a:off x="0" y="0"/>
            <a:ext cx="9144000" cy="6863379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237312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rmAutofit/>
          </a:bodyPr>
          <a:lstStyle/>
          <a:p>
            <a:pPr indent="0">
              <a:buNone/>
            </a:pPr>
            <a:r>
              <a:rPr lang="ru-RU" sz="28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Бонн (лат. </a:t>
            </a:r>
            <a:r>
              <a:rPr lang="ru-RU" sz="2800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Castra</a:t>
            </a:r>
            <a:r>
              <a:rPr lang="ru-RU" sz="28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800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Bonnensia</a:t>
            </a:r>
            <a:r>
              <a:rPr lang="ru-RU" sz="28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).</a:t>
            </a:r>
            <a:r>
              <a:rPr lang="ru-RU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Император Друз заложил на этих землях германского племени </a:t>
            </a:r>
            <a:r>
              <a:rPr lang="ru-RU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эбуронов</a:t>
            </a:r>
            <a:r>
              <a:rPr lang="ru-RU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военный лагерь – </a:t>
            </a:r>
            <a:r>
              <a:rPr lang="ru-RU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каструм</a:t>
            </a:r>
            <a:r>
              <a:rPr lang="ru-RU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</a:p>
          <a:p>
            <a:pPr indent="0">
              <a:buNone/>
            </a:pPr>
            <a:endParaRPr lang="ru-RU" sz="2800" b="1" dirty="0" smtClean="0">
              <a:ln w="12700">
                <a:solidFill>
                  <a:schemeClr val="tx1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indent="0">
              <a:buNone/>
            </a:pPr>
            <a:endParaRPr lang="ru-RU" sz="2800" b="1" dirty="0" smtClean="0">
              <a:ln w="12700">
                <a:solidFill>
                  <a:schemeClr val="tx1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indent="0">
              <a:buNone/>
            </a:pPr>
            <a:r>
              <a:rPr lang="ru-RU" sz="28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Кельн </a:t>
            </a:r>
            <a:r>
              <a:rPr lang="en-US" sz="28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(</a:t>
            </a:r>
            <a:r>
              <a:rPr lang="ru-RU" sz="28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лат</a:t>
            </a:r>
            <a:r>
              <a:rPr lang="en-US" sz="28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 Colonia Claudia </a:t>
            </a:r>
            <a:r>
              <a:rPr lang="en-US" sz="2800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Ara</a:t>
            </a:r>
            <a:r>
              <a:rPr lang="en-US" sz="28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sz="2800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Agrippinensium</a:t>
            </a:r>
            <a:r>
              <a:rPr lang="en-US" sz="28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</a:t>
            </a:r>
            <a:r>
              <a:rPr lang="ru-RU" sz="2800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сокр</a:t>
            </a:r>
            <a:r>
              <a:rPr lang="en-US" sz="28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 </a:t>
            </a:r>
            <a:r>
              <a:rPr lang="ru-RU" sz="28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"Колония </a:t>
            </a:r>
            <a:r>
              <a:rPr lang="ru-RU" sz="2800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Агриппина</a:t>
            </a:r>
            <a:r>
              <a:rPr lang="ru-RU" sz="28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").Назван в честь </a:t>
            </a:r>
            <a:r>
              <a:rPr lang="ru-RU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жены императора Клавдия ‑ родившейся здесь </a:t>
            </a:r>
            <a:r>
              <a:rPr lang="ru-RU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Агриппины</a:t>
            </a:r>
            <a:r>
              <a:rPr lang="ru-RU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</a:p>
          <a:p>
            <a:pPr indent="0">
              <a:buNone/>
            </a:pPr>
            <a:endParaRPr lang="en-US" sz="2800" b="1" dirty="0" smtClean="0">
              <a:ln w="12700">
                <a:solidFill>
                  <a:schemeClr val="tx1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indent="0">
              <a:buNone/>
            </a:pPr>
            <a:endParaRPr lang="ru-RU" sz="2800" b="1" dirty="0" smtClean="0">
              <a:ln w="12700">
                <a:solidFill>
                  <a:schemeClr val="tx1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indent="0">
              <a:buNone/>
            </a:pPr>
            <a:endParaRPr lang="ru-RU" sz="2800" b="1" i="1" dirty="0" smtClean="0">
              <a:ln w="12700">
                <a:solidFill>
                  <a:schemeClr val="tx1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indent="0">
              <a:buNone/>
            </a:pPr>
            <a:r>
              <a:rPr lang="ru-RU" sz="28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Кобленц (лат. </a:t>
            </a:r>
            <a:r>
              <a:rPr lang="ru-RU" sz="2800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Confluentes</a:t>
            </a:r>
            <a:r>
              <a:rPr lang="ru-RU" sz="2800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 — "сливающиеся").</a:t>
            </a:r>
            <a:r>
              <a:rPr lang="ru-RU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2800" b="1" dirty="0">
              <a:ln w="12700">
                <a:solidFill>
                  <a:schemeClr val="tx1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Tm="1725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город.gif"/>
          <p:cNvPicPr>
            <a:picLocks noChangeAspect="1"/>
          </p:cNvPicPr>
          <p:nvPr/>
        </p:nvPicPr>
        <p:blipFill>
          <a:blip r:embed="rId3" cstate="email">
            <a:lum bright="20000" contrast="-20000"/>
          </a:blip>
          <a:stretch>
            <a:fillRect/>
          </a:stretch>
        </p:blipFill>
        <p:spPr>
          <a:xfrm>
            <a:off x="0" y="0"/>
            <a:ext cx="9144000" cy="6817178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3501008"/>
            <a:ext cx="9144000" cy="2376264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prstMaterial="matte">
            <a:bevelT w="63500" h="63500" prst="artDeco"/>
            <a:contourClr>
              <a:srgbClr val="FFFFFF"/>
            </a:contourClr>
          </a:sp3d>
        </p:spPr>
        <p:txBody>
          <a:bodyPr>
            <a:noAutofit/>
          </a:bodyPr>
          <a:lstStyle/>
          <a:p>
            <a:pPr algn="ctr">
              <a:buNone/>
            </a:pPr>
            <a:r>
              <a:rPr lang="ru-RU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При изучении названий немецких городов наиболее часто встречаются варианты сложных </a:t>
            </a:r>
            <a:r>
              <a:rPr lang="ru-RU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астионимов</a:t>
            </a:r>
            <a:r>
              <a:rPr lang="ru-RU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состоящих из двух частей. Таких названий в Германии большинство.</a:t>
            </a:r>
            <a:endParaRPr lang="ru-RU" b="1" dirty="0">
              <a:ln w="12700">
                <a:solidFill>
                  <a:schemeClr val="tx1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0"/>
            <a:ext cx="87129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Названия раннефеодального периода</a:t>
            </a:r>
          </a:p>
        </p:txBody>
      </p:sp>
    </p:spTree>
  </p:cSld>
  <p:clrMapOvr>
    <a:masterClrMapping/>
  </p:clrMapOvr>
  <p:transition advTm="3995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деревня.gif"/>
          <p:cNvPicPr>
            <a:picLocks noChangeAspect="1"/>
          </p:cNvPicPr>
          <p:nvPr/>
        </p:nvPicPr>
        <p:blipFill>
          <a:blip r:embed="rId3" cstate="email">
            <a:duotone>
              <a:prstClr val="black"/>
              <a:srgbClr val="D9C3A5">
                <a:tint val="50000"/>
                <a:satMod val="180000"/>
              </a:srgbClr>
            </a:duotone>
            <a:lum bright="30000"/>
          </a:blip>
          <a:stretch>
            <a:fillRect/>
          </a:stretch>
        </p:blipFill>
        <p:spPr>
          <a:xfrm>
            <a:off x="0" y="0"/>
            <a:ext cx="9201946" cy="68580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rmAutofit/>
          </a:bodyPr>
          <a:lstStyle/>
          <a:p>
            <a:pPr algn="l">
              <a:buFontTx/>
              <a:buChar char="-"/>
            </a:pPr>
            <a:r>
              <a:rPr lang="ru-RU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ach</a:t>
            </a:r>
            <a:r>
              <a:rPr lang="ru-RU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-</a:t>
            </a:r>
            <a:r>
              <a:rPr lang="ru-RU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</a:t>
            </a:r>
            <a:r>
              <a:rPr lang="ru-RU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-</a:t>
            </a:r>
            <a:r>
              <a:rPr lang="ru-RU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aa</a:t>
            </a:r>
            <a:r>
              <a:rPr lang="ru-RU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-</a:t>
            </a:r>
            <a:r>
              <a:rPr lang="ru-RU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ah</a:t>
            </a:r>
            <a:r>
              <a:rPr lang="ru-RU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:</a:t>
            </a:r>
            <a:r>
              <a:rPr lang="ru-RU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поселение около воды;</a:t>
            </a:r>
          </a:p>
          <a:p>
            <a:pPr algn="l">
              <a:buFontTx/>
              <a:buChar char="-"/>
            </a:pPr>
            <a:r>
              <a:rPr lang="ru-RU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-</a:t>
            </a:r>
            <a:r>
              <a:rPr lang="ru-RU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au</a:t>
            </a:r>
            <a:r>
              <a:rPr lang="ru-RU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-</a:t>
            </a:r>
            <a:r>
              <a:rPr lang="ru-RU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aue</a:t>
            </a:r>
            <a:r>
              <a:rPr lang="ru-RU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-</a:t>
            </a:r>
            <a:r>
              <a:rPr lang="ru-RU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oog</a:t>
            </a:r>
            <a:r>
              <a:rPr lang="ru-RU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(</a:t>
            </a:r>
            <a:r>
              <a:rPr lang="ru-RU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</a:t>
            </a:r>
            <a:r>
              <a:rPr lang="ru-RU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), -</a:t>
            </a:r>
            <a:r>
              <a:rPr lang="ru-RU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ohe</a:t>
            </a:r>
            <a:r>
              <a:rPr lang="ru-RU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-</a:t>
            </a:r>
            <a:r>
              <a:rPr lang="ru-RU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oie</a:t>
            </a:r>
            <a:r>
              <a:rPr lang="ru-RU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:</a:t>
            </a:r>
            <a:r>
              <a:rPr lang="ru-RU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поселения на островах;</a:t>
            </a:r>
          </a:p>
          <a:p>
            <a:pPr algn="l"/>
            <a:r>
              <a:rPr lang="ru-RU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-</a:t>
            </a:r>
            <a:r>
              <a:rPr lang="ru-RU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ar</a:t>
            </a:r>
            <a:r>
              <a:rPr lang="ru-RU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как в </a:t>
            </a:r>
            <a:r>
              <a:rPr lang="de-DE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Kalamar</a:t>
            </a:r>
            <a:r>
              <a:rPr lang="de-DE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</a:t>
            </a:r>
            <a:r>
              <a:rPr lang="de-DE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Villmar</a:t>
            </a:r>
            <a:r>
              <a:rPr lang="de-DE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Wetzlar</a:t>
            </a:r>
            <a:r>
              <a:rPr lang="ru-RU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– поселение вблизи водоема;</a:t>
            </a:r>
          </a:p>
          <a:p>
            <a:pPr algn="l"/>
            <a:r>
              <a:rPr lang="ru-RU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-</a:t>
            </a:r>
            <a:r>
              <a:rPr lang="ru-RU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bach</a:t>
            </a:r>
            <a:r>
              <a:rPr lang="ru-RU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-</a:t>
            </a:r>
            <a:r>
              <a:rPr lang="ru-RU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bek</a:t>
            </a:r>
            <a:r>
              <a:rPr lang="ru-RU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(</a:t>
            </a:r>
            <a:r>
              <a:rPr lang="ru-RU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en</a:t>
            </a:r>
            <a:r>
              <a:rPr lang="ru-RU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), </a:t>
            </a:r>
            <a:r>
              <a:rPr lang="ru-RU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beck</a:t>
            </a:r>
            <a:r>
              <a:rPr lang="ru-RU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</a:t>
            </a:r>
            <a:r>
              <a:rPr lang="ru-RU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beke</a:t>
            </a:r>
            <a:r>
              <a:rPr lang="ru-RU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etc</a:t>
            </a:r>
            <a:r>
              <a:rPr lang="ru-RU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.: поселение вблизи источников;</a:t>
            </a:r>
          </a:p>
          <a:p>
            <a:pPr algn="l"/>
            <a:r>
              <a:rPr lang="en-US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-berg, -</a:t>
            </a:r>
            <a:r>
              <a:rPr lang="en-US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bergen</a:t>
            </a:r>
            <a:r>
              <a:rPr lang="en-US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-</a:t>
            </a:r>
            <a:r>
              <a:rPr lang="en-US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barg</a:t>
            </a:r>
            <a:r>
              <a:rPr lang="en-US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-</a:t>
            </a:r>
            <a:r>
              <a:rPr lang="en-US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bargen</a:t>
            </a:r>
            <a:r>
              <a:rPr lang="en-US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(Bamberg, Bergrath, </a:t>
            </a:r>
            <a:r>
              <a:rPr lang="de-DE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Nothberg</a:t>
            </a:r>
            <a:r>
              <a:rPr lang="de-DE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)</a:t>
            </a:r>
            <a:r>
              <a:rPr lang="en-US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: </a:t>
            </a:r>
            <a:r>
              <a:rPr lang="ru-RU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поселения на возвышенности;</a:t>
            </a:r>
          </a:p>
          <a:p>
            <a:pPr algn="l"/>
            <a:r>
              <a:rPr lang="ru-RU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-</a:t>
            </a:r>
            <a:r>
              <a:rPr lang="en-US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beuern</a:t>
            </a:r>
            <a:r>
              <a:rPr lang="ru-RU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-</a:t>
            </a:r>
            <a:r>
              <a:rPr lang="en-US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beueren</a:t>
            </a:r>
            <a:r>
              <a:rPr lang="ru-RU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-</a:t>
            </a:r>
            <a:r>
              <a:rPr lang="en-US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beuron</a:t>
            </a:r>
            <a:r>
              <a:rPr lang="ru-RU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-</a:t>
            </a:r>
            <a:r>
              <a:rPr lang="en-US" b="1" i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birn</a:t>
            </a:r>
            <a:r>
              <a:rPr lang="ru-RU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-</a:t>
            </a:r>
            <a:r>
              <a:rPr lang="en-US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bur</a:t>
            </a:r>
            <a:r>
              <a:rPr lang="ru-RU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(</a:t>
            </a:r>
            <a:r>
              <a:rPr lang="en-US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en</a:t>
            </a:r>
            <a:r>
              <a:rPr lang="ru-RU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)</a:t>
            </a:r>
            <a:r>
              <a:rPr lang="ru-RU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etc</a:t>
            </a:r>
            <a:r>
              <a:rPr lang="ru-RU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.: поселение с небольшими постройками;</a:t>
            </a:r>
          </a:p>
          <a:p>
            <a:pPr algn="l"/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Tm="1293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Топонимика городов Германии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925</TotalTime>
  <Words>791</Words>
  <Application>Microsoft Office PowerPoint</Application>
  <PresentationFormat>Экран (4:3)</PresentationFormat>
  <Paragraphs>96</Paragraphs>
  <Slides>21</Slides>
  <Notes>13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  Для корректной работы звуковых фрагментов в презентации необходимо извлечь данные из архива в одну папку. </vt:lpstr>
      <vt:lpstr>Топонимика городов Германии</vt:lpstr>
      <vt:lpstr>Топони́мика (от др.‑греч. τόπος — место и ὄνομα — имя) — раздел ономастики, изучающий географические названия (топонимы), их происхождение, смысловое значение, развитие, современное состояние, написание и произношение. </vt:lpstr>
      <vt:lpstr>Ойконимы (от др.‑греч. οἶκος – жилище, дом + ὄνομα – имя) — названия населённых пунктов   Астионимы (от др.‑греч.  ἄστῠ ὄνομα ) — названия городов</vt:lpstr>
      <vt:lpstr>Считается, что старейшие города, существующие до сих пор на территории нынешней Германии, возникли во времена Древнего Рима.</vt:lpstr>
      <vt:lpstr>Слайд 6</vt:lpstr>
      <vt:lpstr>Слайд 7</vt:lpstr>
      <vt:lpstr>Слайд 8</vt:lpstr>
      <vt:lpstr>Слайд 9</vt:lpstr>
      <vt:lpstr>Слайд 10</vt:lpstr>
      <vt:lpstr>Слайд 11</vt:lpstr>
      <vt:lpstr>Значительное число астионимов Германии обязано своим происхождением славянам </vt:lpstr>
      <vt:lpstr>Бо́льшая часть славянских топонимов образована при помощи следующих суффиксов:  ‑ин (‑in)‑ Berlin, Schwerin  ‑ен (‑en) ‑ Bremen  ‑иц (–itz) – Lausitz ( Лужица )  ‑ау (‑au) на востоке Германии –  Lübbenau, Spandau, Torgau.  </vt:lpstr>
      <vt:lpstr>Хозяйственная деятельность людей также отложила свой отпечаток на названия населенных пунктов.         Элементы с различными вариантами корня "rod": "‑rade/‑rode/‑reut" — Bayreuth (баварская вырубка), Rodgau, Rottach‑Egern, связаны с подсечно-огневым земледелием. </vt:lpstr>
      <vt:lpstr>Названия периода классического феодализма      Специфически церковные отношения часто видятся как самостоятельные или интегрированные части топонима, как Pfarre‑ или Pfarr‑ (приход), например, Pfarrkirchen (приходские церкви). </vt:lpstr>
      <vt:lpstr>Еще одна довольно обширная категория названий, связанных с христианством, имеет в составе слова, обозначающие культовые сооружения или их части:  -kirch, -kirchen, -kark — названия, связанные с церквями;  ‑kloster, ‑münster – монастырь: г.Мюнстер (Münster);   ‑zell – уборная, келья. </vt:lpstr>
      <vt:lpstr>Названия же, содержащие лексемы -burg, -borg – Duisburg, Hamburg, Regensburg, получили поселения, связанные с крепостями, за́мками.    Некоторые названия оканчиваются на ‑pfort – врата (города) – Pforzheim.    Названия поселений, связанных с мостами, оканчиваются на -bruck (-brük) (мост): Brük, Dreis-Brük. </vt:lpstr>
      <vt:lpstr>Названия, относящиеся к Новому  времени   Maalle – Saale   Bielefeld – StadtdesLeinens    Fallersleben    Leverkusen  </vt:lpstr>
      <vt:lpstr>Слайд 19</vt:lpstr>
      <vt:lpstr>Слайд 20</vt:lpstr>
      <vt:lpstr>Слайд 21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Топонимика городов Германии</dc:title>
  <dc:creator>PC11</dc:creator>
  <cp:lastModifiedBy>ЕГЭ</cp:lastModifiedBy>
  <cp:revision>103</cp:revision>
  <dcterms:created xsi:type="dcterms:W3CDTF">2017-02-16T11:17:45Z</dcterms:created>
  <dcterms:modified xsi:type="dcterms:W3CDTF">2017-03-01T10:55:41Z</dcterms:modified>
</cp:coreProperties>
</file>