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8"/>
  </p:notesMasterIdLst>
  <p:sldIdLst>
    <p:sldId id="285" r:id="rId2"/>
    <p:sldId id="311" r:id="rId3"/>
    <p:sldId id="286" r:id="rId4"/>
    <p:sldId id="299" r:id="rId5"/>
    <p:sldId id="300" r:id="rId6"/>
    <p:sldId id="287" r:id="rId7"/>
    <p:sldId id="288" r:id="rId8"/>
    <p:sldId id="306" r:id="rId9"/>
    <p:sldId id="289" r:id="rId10"/>
    <p:sldId id="291" r:id="rId11"/>
    <p:sldId id="301" r:id="rId12"/>
    <p:sldId id="313" r:id="rId13"/>
    <p:sldId id="304" r:id="rId14"/>
    <p:sldId id="305" r:id="rId15"/>
    <p:sldId id="302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55" autoAdjust="0"/>
    <p:restoredTop sz="94717" autoAdjust="0"/>
  </p:normalViewPr>
  <p:slideViewPr>
    <p:cSldViewPr>
      <p:cViewPr varScale="1">
        <p:scale>
          <a:sx n="83" d="100"/>
          <a:sy n="83" d="100"/>
        </p:scale>
        <p:origin x="-23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3" d="100"/>
          <a:sy n="43" d="100"/>
        </p:scale>
        <p:origin x="-1488" y="-11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B7E61-D3A7-4D23-A20B-482FC0860299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F200B5-0F9E-49DD-A727-63EFC5DB1C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36695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47F8D-2615-4FFA-B089-887D4CD6A247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1739-8665-4918-BAB9-F888078556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47F8D-2615-4FFA-B089-887D4CD6A247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1739-8665-4918-BAB9-F888078556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47F8D-2615-4FFA-B089-887D4CD6A247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1739-8665-4918-BAB9-F888078556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3A7C6-C29E-44AD-BF3A-B3A60EE1236E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F3530-7F55-44DF-83A5-6A2F6CE5C6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996530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47F8D-2615-4FFA-B089-887D4CD6A247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1739-8665-4918-BAB9-F888078556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47F8D-2615-4FFA-B089-887D4CD6A247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1739-8665-4918-BAB9-F888078556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47F8D-2615-4FFA-B089-887D4CD6A247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1739-8665-4918-BAB9-F888078556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47F8D-2615-4FFA-B089-887D4CD6A247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1739-8665-4918-BAB9-F888078556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47F8D-2615-4FFA-B089-887D4CD6A247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1739-8665-4918-BAB9-F888078556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47F8D-2615-4FFA-B089-887D4CD6A247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1739-8665-4918-BAB9-F888078556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47F8D-2615-4FFA-B089-887D4CD6A247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1739-8665-4918-BAB9-F888078556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47F8D-2615-4FFA-B089-887D4CD6A247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7221739-8665-4918-BAB9-F888078556A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2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2747F8D-2615-4FFA-B089-887D4CD6A247}" type="datetimeFigureOut">
              <a:rPr lang="ru-RU" smtClean="0"/>
              <a:pPr/>
              <a:t>29.02.2016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7221739-8665-4918-BAB9-F888078556A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9.gif"/><Relationship Id="rId7" Type="http://schemas.openxmlformats.org/officeDocument/2006/relationships/image" Target="../media/image31.png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34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tags" Target="../tags/tag2.xml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5" Type="http://schemas.openxmlformats.org/officeDocument/2006/relationships/image" Target="../media/image9.gif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7.gi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6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000496" y="5500702"/>
            <a:ext cx="38576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Comic Sans MS" pitchFamily="66" charset="0"/>
              </a:rPr>
              <a:t>Выполнил : ученик </a:t>
            </a:r>
            <a:r>
              <a:rPr lang="ru-RU" sz="2000" dirty="0" smtClean="0">
                <a:latin typeface="Comic Sans MS" pitchFamily="66" charset="0"/>
              </a:rPr>
              <a:t>7 </a:t>
            </a:r>
            <a:r>
              <a:rPr lang="ru-RU" sz="2000" dirty="0">
                <a:latin typeface="Comic Sans MS" pitchFamily="66" charset="0"/>
              </a:rPr>
              <a:t>класса</a:t>
            </a:r>
          </a:p>
          <a:p>
            <a:pPr algn="ctr"/>
            <a:r>
              <a:rPr lang="ru-RU" sz="2000" dirty="0" smtClean="0">
                <a:latin typeface="Comic Sans MS" pitchFamily="66" charset="0"/>
              </a:rPr>
              <a:t>Смирнов Иван</a:t>
            </a:r>
          </a:p>
          <a:p>
            <a:pPr algn="ctr"/>
            <a:r>
              <a:rPr lang="ru-RU" sz="2000" dirty="0" smtClean="0">
                <a:latin typeface="Comic Sans MS" pitchFamily="66" charset="0"/>
              </a:rPr>
              <a:t>Руководитель: Котова Г. Б.</a:t>
            </a:r>
            <a:endParaRPr lang="ru-RU" sz="2000" dirty="0">
              <a:latin typeface="Comic Sans MS" pitchFamily="66" charset="0"/>
            </a:endParaRPr>
          </a:p>
        </p:txBody>
      </p:sp>
      <p:pic>
        <p:nvPicPr>
          <p:cNvPr id="7" name="Picture 6" descr="http://sovetnik-mgn.ru/wp-content/uploads/2014/06/procent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2643174" cy="2204864"/>
          </a:xfrm>
          <a:prstGeom prst="rect">
            <a:avLst/>
          </a:prstGeom>
          <a:noFill/>
        </p:spPr>
      </p:pic>
      <p:pic>
        <p:nvPicPr>
          <p:cNvPr id="8" name="Picture 10" descr="http://magmens.com/uploads/posts/2013-11/1383641147_pochemu-procentnaya-stavka-v-dogovore-mozhet-stat-vyshe-obeshhannoj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" y="2143116"/>
            <a:ext cx="2643174" cy="2152830"/>
          </a:xfrm>
          <a:prstGeom prst="rect">
            <a:avLst/>
          </a:prstGeom>
          <a:noFill/>
        </p:spPr>
      </p:pic>
      <p:pic>
        <p:nvPicPr>
          <p:cNvPr id="9" name="Picture 14" descr="http://money.violet-lady.ru/wp-content/uploads/2015/04/mozhno-li-zhit-na-procent-ot-bankovskogo-vklada-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4221088"/>
            <a:ext cx="2643174" cy="2636912"/>
          </a:xfrm>
          <a:prstGeom prst="rect">
            <a:avLst/>
          </a:prstGeom>
          <a:noFill/>
        </p:spPr>
      </p:pic>
      <p:sp>
        <p:nvSpPr>
          <p:cNvPr id="10" name="Rechteck 3"/>
          <p:cNvSpPr/>
          <p:nvPr/>
        </p:nvSpPr>
        <p:spPr>
          <a:xfrm>
            <a:off x="2699792" y="1000108"/>
            <a:ext cx="6444208" cy="415498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de-DE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% % %</a:t>
            </a:r>
            <a:endParaRPr lang="de-DE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</a:endParaRPr>
          </a:p>
          <a:p>
            <a:pPr algn="ctr"/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Эти простые проценты</a:t>
            </a:r>
            <a:endParaRPr lang="de-DE" sz="5400" b="1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</a:endParaRPr>
          </a:p>
          <a:p>
            <a:pPr algn="ctr"/>
            <a:r>
              <a:rPr lang="de-DE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% % %</a:t>
            </a:r>
            <a:endParaRPr lang="ru-RU" sz="5400" b="1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</a:endParaRPr>
          </a:p>
          <a:p>
            <a:pPr algn="ctr"/>
            <a:r>
              <a:rPr lang="ru-RU" sz="2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Номинация №12</a:t>
            </a:r>
          </a:p>
          <a:p>
            <a:pPr algn="ctr"/>
            <a:r>
              <a:rPr lang="ru-RU" sz="2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«Истина – всегда проста»</a:t>
            </a:r>
            <a:endParaRPr lang="de-DE" sz="2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714612" y="0"/>
            <a:ext cx="64293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ru-RU" kern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Средняя общеобразовательная школа при Посольстве России в ФРГ</a:t>
            </a:r>
            <a:endParaRPr lang="ru-RU" kern="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72978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2"/>
          <p:cNvSpPr>
            <a:spLocks noChangeShapeType="1"/>
          </p:cNvSpPr>
          <p:nvPr/>
        </p:nvSpPr>
        <p:spPr bwMode="auto">
          <a:xfrm>
            <a:off x="755650" y="6597650"/>
            <a:ext cx="7777163" cy="0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" name="Line 3"/>
          <p:cNvSpPr>
            <a:spLocks noChangeShapeType="1"/>
          </p:cNvSpPr>
          <p:nvPr/>
        </p:nvSpPr>
        <p:spPr bwMode="auto">
          <a:xfrm>
            <a:off x="323850" y="620713"/>
            <a:ext cx="0" cy="5472112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" name="Line 4"/>
          <p:cNvSpPr>
            <a:spLocks noChangeShapeType="1"/>
          </p:cNvSpPr>
          <p:nvPr/>
        </p:nvSpPr>
        <p:spPr bwMode="auto">
          <a:xfrm>
            <a:off x="611188" y="333375"/>
            <a:ext cx="7993062" cy="0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8820150" y="620713"/>
            <a:ext cx="0" cy="5616575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250825" y="62372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" name="AutoShape 7"/>
          <p:cNvSpPr>
            <a:spLocks noChangeArrowheads="1"/>
          </p:cNvSpPr>
          <p:nvPr/>
        </p:nvSpPr>
        <p:spPr bwMode="auto">
          <a:xfrm>
            <a:off x="107950" y="1158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AutoShape 8"/>
          <p:cNvSpPr>
            <a:spLocks noChangeArrowheads="1"/>
          </p:cNvSpPr>
          <p:nvPr/>
        </p:nvSpPr>
        <p:spPr bwMode="auto">
          <a:xfrm>
            <a:off x="8532813" y="1158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AutoShape 9"/>
          <p:cNvSpPr>
            <a:spLocks noChangeArrowheads="1"/>
          </p:cNvSpPr>
          <p:nvPr/>
        </p:nvSpPr>
        <p:spPr bwMode="auto">
          <a:xfrm>
            <a:off x="8532813" y="62372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188640"/>
            <a:ext cx="8643998" cy="131153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>
            <a:noAutofit/>
          </a:bodyPr>
          <a:lstStyle/>
          <a:p>
            <a:pPr algn="ctr" eaLnBrk="1" hangingPunct="1">
              <a:defRPr/>
            </a:pPr>
            <a:r>
              <a:rPr lang="ru-RU" sz="4000" b="1" dirty="0" smtClean="0">
                <a:solidFill>
                  <a:srgbClr val="CC0000"/>
                </a:solidFill>
                <a:latin typeface="Book Antiqua" pitchFamily="18" charset="0"/>
              </a:rPr>
              <a:t>Перевод процентов в десятичную дробь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356992"/>
            <a:ext cx="2401887" cy="3389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Овальная выноска 7"/>
          <p:cNvSpPr/>
          <p:nvPr/>
        </p:nvSpPr>
        <p:spPr>
          <a:xfrm>
            <a:off x="500034" y="1772816"/>
            <a:ext cx="6736262" cy="4585142"/>
          </a:xfrm>
          <a:prstGeom prst="wedgeEllipseCallout">
            <a:avLst>
              <a:gd name="adj1" fmla="val 58185"/>
              <a:gd name="adj2" fmla="val 5648"/>
            </a:avLst>
          </a:prstGeom>
          <a:solidFill>
            <a:schemeClr val="accent1">
              <a:alpha val="17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sz="2400" b="1" i="1" dirty="0">
                <a:solidFill>
                  <a:srgbClr val="000099"/>
                </a:solidFill>
                <a:latin typeface="Times New Roman" pitchFamily="18" charset="0"/>
              </a:rPr>
              <a:t>Чтобы перевести проценты в десятичную дробь, нужно эти проценты разделить на 100.</a:t>
            </a:r>
          </a:p>
          <a:p>
            <a:pPr>
              <a:buNone/>
            </a:pPr>
            <a:r>
              <a:rPr lang="ru-RU" sz="2400" b="1" i="1" dirty="0">
                <a:solidFill>
                  <a:srgbClr val="CC0000"/>
                </a:solidFill>
                <a:latin typeface="Times New Roman" pitchFamily="18" charset="0"/>
              </a:rPr>
              <a:t>                           </a:t>
            </a:r>
            <a:r>
              <a:rPr lang="ru-RU" sz="2400" b="1" i="1" dirty="0" smtClean="0">
                <a:solidFill>
                  <a:srgbClr val="CC0000"/>
                </a:solidFill>
                <a:latin typeface="Times New Roman" pitchFamily="18" charset="0"/>
              </a:rPr>
              <a:t>Пример:</a:t>
            </a:r>
            <a:endParaRPr lang="ru-RU" sz="2400" b="1" i="1" dirty="0">
              <a:solidFill>
                <a:srgbClr val="CC0000"/>
              </a:solidFill>
              <a:latin typeface="Times New Roman" pitchFamily="18" charset="0"/>
            </a:endParaRPr>
          </a:p>
          <a:p>
            <a:pPr>
              <a:buNone/>
            </a:pPr>
            <a:r>
              <a:rPr lang="ru-RU" sz="2400" b="1" i="1" dirty="0">
                <a:solidFill>
                  <a:srgbClr val="000099"/>
                </a:solidFill>
                <a:latin typeface="Times New Roman" pitchFamily="18" charset="0"/>
              </a:rPr>
              <a:t>100% = 1</a:t>
            </a:r>
          </a:p>
          <a:p>
            <a:pPr>
              <a:buNone/>
            </a:pPr>
            <a:r>
              <a:rPr lang="ru-RU" sz="2400" b="1" i="1" dirty="0">
                <a:solidFill>
                  <a:srgbClr val="000099"/>
                </a:solidFill>
                <a:latin typeface="Times New Roman" pitchFamily="18" charset="0"/>
              </a:rPr>
              <a:t>              </a:t>
            </a:r>
            <a:r>
              <a:rPr lang="ru-RU" sz="2400" b="1" i="1" dirty="0" smtClean="0">
                <a:solidFill>
                  <a:srgbClr val="000099"/>
                </a:solidFill>
                <a:latin typeface="Times New Roman" pitchFamily="18" charset="0"/>
              </a:rPr>
              <a:t>75</a:t>
            </a:r>
            <a:r>
              <a:rPr lang="ru-RU" sz="2400" b="1" i="1" dirty="0">
                <a:solidFill>
                  <a:srgbClr val="000099"/>
                </a:solidFill>
                <a:latin typeface="Times New Roman" pitchFamily="18" charset="0"/>
              </a:rPr>
              <a:t>% = 0,75</a:t>
            </a:r>
          </a:p>
          <a:p>
            <a:pPr>
              <a:buNone/>
            </a:pPr>
            <a:r>
              <a:rPr lang="ru-RU" sz="2400" b="1" i="1" dirty="0">
                <a:solidFill>
                  <a:srgbClr val="000099"/>
                </a:solidFill>
                <a:latin typeface="Times New Roman" pitchFamily="18" charset="0"/>
              </a:rPr>
              <a:t>                            </a:t>
            </a:r>
            <a:r>
              <a:rPr lang="ru-RU" sz="2400" b="1" i="1" dirty="0" smtClean="0">
                <a:solidFill>
                  <a:srgbClr val="000099"/>
                </a:solidFill>
                <a:latin typeface="Times New Roman" pitchFamily="18" charset="0"/>
              </a:rPr>
              <a:t>15</a:t>
            </a:r>
            <a:r>
              <a:rPr lang="ru-RU" sz="2400" b="1" i="1" dirty="0">
                <a:solidFill>
                  <a:srgbClr val="000099"/>
                </a:solidFill>
                <a:latin typeface="Times New Roman" pitchFamily="18" charset="0"/>
              </a:rPr>
              <a:t>% = 0,15</a:t>
            </a:r>
          </a:p>
          <a:p>
            <a:pPr>
              <a:buNone/>
            </a:pPr>
            <a:r>
              <a:rPr lang="ru-RU" sz="2400" b="1" i="1" dirty="0">
                <a:solidFill>
                  <a:srgbClr val="000099"/>
                </a:solidFill>
                <a:latin typeface="Times New Roman" pitchFamily="18" charset="0"/>
              </a:rPr>
              <a:t>                                           </a:t>
            </a:r>
            <a:r>
              <a:rPr lang="ru-RU" sz="2400" b="1" i="1" dirty="0" smtClean="0">
                <a:solidFill>
                  <a:srgbClr val="000099"/>
                </a:solidFill>
                <a:latin typeface="Times New Roman" pitchFamily="18" charset="0"/>
              </a:rPr>
              <a:t>6</a:t>
            </a:r>
            <a:r>
              <a:rPr lang="ru-RU" sz="2400" b="1" i="1" dirty="0">
                <a:solidFill>
                  <a:srgbClr val="000099"/>
                </a:solidFill>
                <a:latin typeface="Times New Roman" pitchFamily="18" charset="0"/>
              </a:rPr>
              <a:t>% = 0,06</a:t>
            </a:r>
          </a:p>
          <a:p>
            <a:pPr algn="ctr"/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480" y="4643446"/>
            <a:ext cx="1905000" cy="14192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315618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2"/>
          <p:cNvSpPr>
            <a:spLocks noChangeShapeType="1"/>
          </p:cNvSpPr>
          <p:nvPr/>
        </p:nvSpPr>
        <p:spPr bwMode="auto">
          <a:xfrm>
            <a:off x="755650" y="6597650"/>
            <a:ext cx="7777163" cy="0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" name="Line 3"/>
          <p:cNvSpPr>
            <a:spLocks noChangeShapeType="1"/>
          </p:cNvSpPr>
          <p:nvPr/>
        </p:nvSpPr>
        <p:spPr bwMode="auto">
          <a:xfrm>
            <a:off x="323850" y="620713"/>
            <a:ext cx="0" cy="5472112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" name="Line 4"/>
          <p:cNvSpPr>
            <a:spLocks noChangeShapeType="1"/>
          </p:cNvSpPr>
          <p:nvPr/>
        </p:nvSpPr>
        <p:spPr bwMode="auto">
          <a:xfrm>
            <a:off x="611188" y="333375"/>
            <a:ext cx="7993062" cy="0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" name="Line 5"/>
          <p:cNvSpPr>
            <a:spLocks noChangeShapeType="1"/>
          </p:cNvSpPr>
          <p:nvPr/>
        </p:nvSpPr>
        <p:spPr bwMode="auto">
          <a:xfrm>
            <a:off x="8820150" y="620713"/>
            <a:ext cx="0" cy="5616575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250825" y="62372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AutoShape 7"/>
          <p:cNvSpPr>
            <a:spLocks noChangeArrowheads="1"/>
          </p:cNvSpPr>
          <p:nvPr/>
        </p:nvSpPr>
        <p:spPr bwMode="auto">
          <a:xfrm>
            <a:off x="107950" y="1158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AutoShape 8"/>
          <p:cNvSpPr>
            <a:spLocks noChangeArrowheads="1"/>
          </p:cNvSpPr>
          <p:nvPr/>
        </p:nvSpPr>
        <p:spPr bwMode="auto">
          <a:xfrm>
            <a:off x="8532813" y="1158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" name="AutoShape 9"/>
          <p:cNvSpPr>
            <a:spLocks noChangeArrowheads="1"/>
          </p:cNvSpPr>
          <p:nvPr/>
        </p:nvSpPr>
        <p:spPr bwMode="auto">
          <a:xfrm>
            <a:off x="8532813" y="62372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356992"/>
            <a:ext cx="2401887" cy="3389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Овальная выноска 7"/>
          <p:cNvSpPr/>
          <p:nvPr/>
        </p:nvSpPr>
        <p:spPr>
          <a:xfrm>
            <a:off x="357158" y="1772816"/>
            <a:ext cx="6879138" cy="4104456"/>
          </a:xfrm>
          <a:prstGeom prst="wedgeEllipseCallout">
            <a:avLst>
              <a:gd name="adj1" fmla="val 59083"/>
              <a:gd name="adj2" fmla="val 11577"/>
            </a:avLst>
          </a:prstGeom>
          <a:solidFill>
            <a:schemeClr val="accent1">
              <a:alpha val="17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  <a:buNone/>
            </a:pPr>
            <a:r>
              <a:rPr lang="ru-RU" sz="2400" b="1" i="1" dirty="0">
                <a:solidFill>
                  <a:srgbClr val="000099"/>
                </a:solidFill>
                <a:latin typeface="Times New Roman" pitchFamily="18" charset="0"/>
              </a:rPr>
              <a:t>Чтобы преобразовать десятичную дробь в проценты, нужно её умножить на 100.</a:t>
            </a:r>
          </a:p>
          <a:p>
            <a:pPr algn="ctr">
              <a:spcBef>
                <a:spcPct val="0"/>
              </a:spcBef>
              <a:buNone/>
            </a:pPr>
            <a:endParaRPr lang="ru-RU" sz="2400" b="1" i="1" dirty="0">
              <a:solidFill>
                <a:srgbClr val="000099"/>
              </a:solidFill>
              <a:latin typeface="Times New Roman" pitchFamily="18" charset="0"/>
            </a:endParaRPr>
          </a:p>
          <a:p>
            <a:pPr algn="ctr">
              <a:spcBef>
                <a:spcPct val="0"/>
              </a:spcBef>
              <a:buNone/>
            </a:pPr>
            <a:r>
              <a:rPr lang="ru-RU" sz="2400" b="1" i="1" dirty="0" smtClean="0">
                <a:solidFill>
                  <a:srgbClr val="CC0000"/>
                </a:solidFill>
                <a:latin typeface="Times New Roman" pitchFamily="18" charset="0"/>
              </a:rPr>
              <a:t>Примеры: </a:t>
            </a:r>
            <a:endParaRPr lang="ru-RU" sz="2400" b="1" i="1" dirty="0">
              <a:solidFill>
                <a:srgbClr val="CC0000"/>
              </a:solidFill>
              <a:latin typeface="Times New Roman" pitchFamily="18" charset="0"/>
            </a:endParaRPr>
          </a:p>
          <a:p>
            <a:pPr>
              <a:spcBef>
                <a:spcPct val="0"/>
              </a:spcBef>
              <a:buNone/>
            </a:pPr>
            <a:r>
              <a:rPr lang="ru-RU" sz="2400" b="1" i="1" dirty="0">
                <a:solidFill>
                  <a:srgbClr val="000099"/>
                </a:solidFill>
                <a:latin typeface="Times New Roman" pitchFamily="18" charset="0"/>
              </a:rPr>
              <a:t>0,63 = 63%</a:t>
            </a:r>
          </a:p>
          <a:p>
            <a:pPr>
              <a:spcBef>
                <a:spcPct val="0"/>
              </a:spcBef>
              <a:buNone/>
            </a:pPr>
            <a:r>
              <a:rPr lang="ru-RU" sz="2400" b="1" i="1" dirty="0">
                <a:solidFill>
                  <a:srgbClr val="000099"/>
                </a:solidFill>
                <a:latin typeface="Times New Roman" pitchFamily="18" charset="0"/>
              </a:rPr>
              <a:t>                0,02 = 2%</a:t>
            </a:r>
          </a:p>
          <a:p>
            <a:pPr>
              <a:spcBef>
                <a:spcPct val="0"/>
              </a:spcBef>
              <a:buNone/>
            </a:pPr>
            <a:r>
              <a:rPr lang="ru-RU" sz="2400" b="1" i="1" dirty="0">
                <a:solidFill>
                  <a:srgbClr val="000099"/>
                </a:solidFill>
                <a:latin typeface="Times New Roman" pitchFamily="18" charset="0"/>
              </a:rPr>
              <a:t>                                1,48 = 148</a:t>
            </a:r>
            <a:r>
              <a:rPr lang="ru-RU" sz="2400" b="1" i="1" dirty="0" smtClean="0">
                <a:solidFill>
                  <a:srgbClr val="000099"/>
                </a:solidFill>
                <a:latin typeface="Times New Roman" pitchFamily="18" charset="0"/>
              </a:rPr>
              <a:t>%</a:t>
            </a:r>
            <a:endParaRPr lang="ru-RU" sz="2400" b="1" i="1" dirty="0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443914" cy="128701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aseline="0" dirty="0" smtClean="0">
                <a:latin typeface="Calibri"/>
              </a:rPr>
              <a:t> </a:t>
            </a:r>
            <a:r>
              <a:rPr lang="ru-RU" b="1" dirty="0" smtClean="0">
                <a:solidFill>
                  <a:srgbClr val="CC0000"/>
                </a:solidFill>
                <a:latin typeface="Book Antiqua" pitchFamily="18" charset="0"/>
              </a:rPr>
              <a:t>Преобразование десятичной дроби в процент</a:t>
            </a:r>
            <a:endParaRPr lang="ru-RU" baseline="0" dirty="0" smtClean="0">
              <a:latin typeface="Book Antiqua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3539306"/>
            <a:ext cx="1533525" cy="12287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975655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Line 2"/>
          <p:cNvSpPr>
            <a:spLocks noChangeShapeType="1"/>
          </p:cNvSpPr>
          <p:nvPr/>
        </p:nvSpPr>
        <p:spPr bwMode="auto">
          <a:xfrm>
            <a:off x="755650" y="6597650"/>
            <a:ext cx="7777163" cy="0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" name="Line 3"/>
          <p:cNvSpPr>
            <a:spLocks noChangeShapeType="1"/>
          </p:cNvSpPr>
          <p:nvPr/>
        </p:nvSpPr>
        <p:spPr bwMode="auto">
          <a:xfrm>
            <a:off x="323850" y="620713"/>
            <a:ext cx="0" cy="5472112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" name="Line 4"/>
          <p:cNvSpPr>
            <a:spLocks noChangeShapeType="1"/>
          </p:cNvSpPr>
          <p:nvPr/>
        </p:nvSpPr>
        <p:spPr bwMode="auto">
          <a:xfrm>
            <a:off x="611188" y="333375"/>
            <a:ext cx="7993062" cy="0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" name="Line 5"/>
          <p:cNvSpPr>
            <a:spLocks noChangeShapeType="1"/>
          </p:cNvSpPr>
          <p:nvPr/>
        </p:nvSpPr>
        <p:spPr bwMode="auto">
          <a:xfrm>
            <a:off x="8820150" y="620713"/>
            <a:ext cx="0" cy="5616575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" name="AutoShape 6"/>
          <p:cNvSpPr>
            <a:spLocks noChangeArrowheads="1"/>
          </p:cNvSpPr>
          <p:nvPr/>
        </p:nvSpPr>
        <p:spPr bwMode="auto">
          <a:xfrm>
            <a:off x="250825" y="62372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" name="AutoShape 7"/>
          <p:cNvSpPr>
            <a:spLocks noChangeArrowheads="1"/>
          </p:cNvSpPr>
          <p:nvPr/>
        </p:nvSpPr>
        <p:spPr bwMode="auto">
          <a:xfrm>
            <a:off x="107950" y="1158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AutoShape 8"/>
          <p:cNvSpPr>
            <a:spLocks noChangeArrowheads="1"/>
          </p:cNvSpPr>
          <p:nvPr/>
        </p:nvSpPr>
        <p:spPr bwMode="auto">
          <a:xfrm>
            <a:off x="8532813" y="1158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" name="AutoShape 9"/>
          <p:cNvSpPr>
            <a:spLocks noChangeArrowheads="1"/>
          </p:cNvSpPr>
          <p:nvPr/>
        </p:nvSpPr>
        <p:spPr bwMode="auto">
          <a:xfrm>
            <a:off x="8532813" y="62372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92869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/>
            <a:r>
              <a:rPr lang="ru-RU" sz="4800" dirty="0" smtClean="0">
                <a:solidFill>
                  <a:srgbClr val="FF0000"/>
                </a:solidFill>
                <a:latin typeface="Book Antiqua" pitchFamily="18" charset="0"/>
              </a:rPr>
              <a:t>Где встречаются проценты</a:t>
            </a:r>
            <a:endParaRPr lang="ru-RU" sz="4800" dirty="0">
              <a:solidFill>
                <a:srgbClr val="FF0000"/>
              </a:solidFill>
              <a:latin typeface="Book Antiqua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2492896"/>
            <a:ext cx="1492864" cy="33027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77558" y="3564335"/>
            <a:ext cx="1466442" cy="3302797"/>
          </a:xfrm>
          <a:prstGeom prst="rect">
            <a:avLst/>
          </a:prstGeom>
        </p:spPr>
      </p:pic>
      <p:sp>
        <p:nvSpPr>
          <p:cNvPr id="8" name="Скругленная прямоугольная выноска 7"/>
          <p:cNvSpPr/>
          <p:nvPr/>
        </p:nvSpPr>
        <p:spPr>
          <a:xfrm>
            <a:off x="2123728" y="1268760"/>
            <a:ext cx="5832648" cy="2160240"/>
          </a:xfrm>
          <a:prstGeom prst="wedgeRoundRectCallout">
            <a:avLst>
              <a:gd name="adj1" fmla="val 52835"/>
              <a:gd name="adj2" fmla="val 100320"/>
              <a:gd name="adj3" fmla="val 16667"/>
            </a:avLst>
          </a:prstGeom>
          <a:solidFill>
            <a:schemeClr val="accent1">
              <a:alpha val="5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Clr>
                <a:srgbClr val="7030A0"/>
              </a:buClr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 перелистал учебники  и заметил, что в каждом учебнике встречаются 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проценты.</a:t>
            </a:r>
          </a:p>
          <a:p>
            <a:pPr marL="285750" indent="-285750">
              <a:buClr>
                <a:srgbClr val="7030A0"/>
              </a:buClr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 </a:t>
            </a: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газеты и журналы  публикуют рекламу, которая  тоже не обходится без 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процентов.</a:t>
            </a:r>
          </a:p>
          <a:p>
            <a:pPr marL="285750" indent="-285750">
              <a:buClr>
                <a:srgbClr val="7030A0"/>
              </a:buClr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 </a:t>
            </a: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особенно часто взрослые   пользуются процентами при оформлении кредитов или при вкладах сбережений в банк.</a:t>
            </a: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1600368" y="3789040"/>
            <a:ext cx="4987856" cy="2783232"/>
          </a:xfrm>
          <a:prstGeom prst="wedgeRoundRectCallout">
            <a:avLst>
              <a:gd name="adj1" fmla="val -60148"/>
              <a:gd name="adj2" fmla="val -61498"/>
              <a:gd name="adj3" fmla="val 16667"/>
            </a:avLst>
          </a:prstGeom>
          <a:solidFill>
            <a:schemeClr val="accent1">
              <a:alpha val="6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85750" indent="-285750">
              <a:buClr>
                <a:srgbClr val="FF0000"/>
              </a:buClr>
              <a:buFont typeface="Constantia" panose="02030602050306030303" pitchFamily="18" charset="0"/>
              <a:buChar char="•"/>
            </a:pP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 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тоже заметила, что проценты встречаются очень часто.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10" descr="процен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56" y="4643446"/>
            <a:ext cx="4536504" cy="1776831"/>
          </a:xfrm>
          <a:prstGeom prst="rect">
            <a:avLst/>
          </a:prstGeom>
          <a:noFill/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5"/>
          <a:srcRect b="4607"/>
          <a:stretch>
            <a:fillRect/>
          </a:stretch>
        </p:blipFill>
        <p:spPr>
          <a:xfrm>
            <a:off x="1857356" y="4572008"/>
            <a:ext cx="4572032" cy="1857388"/>
          </a:xfrm>
          <a:prstGeom prst="rect">
            <a:avLst/>
          </a:prstGeom>
          <a:noFill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85918" y="4572008"/>
            <a:ext cx="4643470" cy="1836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85918" y="4572008"/>
            <a:ext cx="4643470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785918" y="4572008"/>
            <a:ext cx="464347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200436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7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5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6000"/>
                            </p:stCondLst>
                            <p:childTnLst>
                              <p:par>
                                <p:cTn id="3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6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0"/>
                            </p:stCondLst>
                            <p:childTnLst>
                              <p:par>
                                <p:cTn id="4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2000"/>
                            </p:stCondLst>
                            <p:childTnLst>
                              <p:par>
                                <p:cTn id="5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Line 2"/>
          <p:cNvSpPr>
            <a:spLocks noChangeShapeType="1"/>
          </p:cNvSpPr>
          <p:nvPr/>
        </p:nvSpPr>
        <p:spPr bwMode="auto">
          <a:xfrm>
            <a:off x="755650" y="6597650"/>
            <a:ext cx="7777163" cy="0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195" name="Line 3"/>
          <p:cNvSpPr>
            <a:spLocks noChangeShapeType="1"/>
          </p:cNvSpPr>
          <p:nvPr/>
        </p:nvSpPr>
        <p:spPr bwMode="auto">
          <a:xfrm>
            <a:off x="323850" y="620713"/>
            <a:ext cx="0" cy="5472112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>
            <a:off x="611188" y="333375"/>
            <a:ext cx="7993062" cy="0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197" name="Line 5"/>
          <p:cNvSpPr>
            <a:spLocks noChangeShapeType="1"/>
          </p:cNvSpPr>
          <p:nvPr/>
        </p:nvSpPr>
        <p:spPr bwMode="auto">
          <a:xfrm>
            <a:off x="8820150" y="620713"/>
            <a:ext cx="0" cy="5616575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198" name="AutoShape 6"/>
          <p:cNvSpPr>
            <a:spLocks noChangeArrowheads="1"/>
          </p:cNvSpPr>
          <p:nvPr/>
        </p:nvSpPr>
        <p:spPr bwMode="auto">
          <a:xfrm>
            <a:off x="250825" y="62372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199" name="AutoShape 7"/>
          <p:cNvSpPr>
            <a:spLocks noChangeArrowheads="1"/>
          </p:cNvSpPr>
          <p:nvPr/>
        </p:nvSpPr>
        <p:spPr bwMode="auto">
          <a:xfrm>
            <a:off x="107950" y="1158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00" name="AutoShape 8"/>
          <p:cNvSpPr>
            <a:spLocks noChangeArrowheads="1"/>
          </p:cNvSpPr>
          <p:nvPr/>
        </p:nvSpPr>
        <p:spPr bwMode="auto">
          <a:xfrm>
            <a:off x="8532813" y="1158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01" name="AutoShape 9"/>
          <p:cNvSpPr>
            <a:spLocks noChangeArrowheads="1"/>
          </p:cNvSpPr>
          <p:nvPr/>
        </p:nvSpPr>
        <p:spPr bwMode="auto">
          <a:xfrm>
            <a:off x="8532813" y="62372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41" name="Rectangle 49"/>
          <p:cNvSpPr>
            <a:spLocks noChangeArrowheads="1"/>
          </p:cNvSpPr>
          <p:nvPr/>
        </p:nvSpPr>
        <p:spPr bwMode="auto">
          <a:xfrm>
            <a:off x="2339975" y="3644900"/>
            <a:ext cx="2160588" cy="2160588"/>
          </a:xfrm>
          <a:prstGeom prst="rect">
            <a:avLst/>
          </a:prstGeom>
          <a:solidFill>
            <a:srgbClr val="FFCCFF"/>
          </a:solidFill>
          <a:ln w="9525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48"/>
          <p:cNvGrpSpPr>
            <a:grpSpLocks/>
          </p:cNvGrpSpPr>
          <p:nvPr/>
        </p:nvGrpSpPr>
        <p:grpSpPr bwMode="auto">
          <a:xfrm>
            <a:off x="2214563" y="5876925"/>
            <a:ext cx="5454650" cy="431800"/>
            <a:chOff x="1168" y="2432"/>
            <a:chExt cx="3436" cy="272"/>
          </a:xfrm>
        </p:grpSpPr>
        <p:sp>
          <p:nvSpPr>
            <p:cNvPr id="8207" name="Rectangle 15"/>
            <p:cNvSpPr>
              <a:spLocks noChangeArrowheads="1"/>
            </p:cNvSpPr>
            <p:nvPr/>
          </p:nvSpPr>
          <p:spPr bwMode="auto">
            <a:xfrm>
              <a:off x="1168" y="2432"/>
              <a:ext cx="3436" cy="272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ru-RU" sz="1000" dirty="0">
                  <a:latin typeface="+mj-lt"/>
                </a:rPr>
                <a:t>0 </a:t>
              </a:r>
              <a:r>
                <a:rPr lang="ru-RU" sz="1000" dirty="0" smtClean="0">
                  <a:latin typeface="+mj-lt"/>
                </a:rPr>
                <a:t>    </a:t>
              </a:r>
              <a:r>
                <a:rPr lang="ru-RU" sz="1000" dirty="0">
                  <a:latin typeface="+mj-lt"/>
                </a:rPr>
                <a:t>1  </a:t>
              </a:r>
              <a:r>
                <a:rPr lang="ru-RU" sz="1000" dirty="0" smtClean="0">
                  <a:latin typeface="+mj-lt"/>
                </a:rPr>
                <a:t>    2      </a:t>
              </a:r>
              <a:r>
                <a:rPr lang="ru-RU" sz="1000" dirty="0">
                  <a:latin typeface="+mj-lt"/>
                </a:rPr>
                <a:t>3    4  </a:t>
              </a:r>
              <a:r>
                <a:rPr lang="ru-RU" sz="1000" dirty="0" smtClean="0">
                  <a:latin typeface="+mj-lt"/>
                </a:rPr>
                <a:t>    </a:t>
              </a:r>
              <a:r>
                <a:rPr lang="ru-RU" sz="1000" dirty="0">
                  <a:latin typeface="+mj-lt"/>
                </a:rPr>
                <a:t>5   </a:t>
              </a:r>
              <a:r>
                <a:rPr lang="ru-RU" sz="1000" dirty="0" smtClean="0">
                  <a:latin typeface="+mj-lt"/>
                </a:rPr>
                <a:t>  </a:t>
              </a:r>
              <a:r>
                <a:rPr lang="ru-RU" sz="1000" dirty="0">
                  <a:latin typeface="+mj-lt"/>
                </a:rPr>
                <a:t>6   </a:t>
              </a:r>
              <a:r>
                <a:rPr lang="ru-RU" sz="1000" dirty="0" smtClean="0">
                  <a:latin typeface="+mj-lt"/>
                </a:rPr>
                <a:t>  </a:t>
              </a:r>
              <a:r>
                <a:rPr lang="ru-RU" sz="1000" dirty="0">
                  <a:latin typeface="+mj-lt"/>
                </a:rPr>
                <a:t>7   </a:t>
              </a:r>
              <a:r>
                <a:rPr lang="ru-RU" sz="1000" dirty="0" smtClean="0">
                  <a:latin typeface="+mj-lt"/>
                </a:rPr>
                <a:t>  </a:t>
              </a:r>
              <a:r>
                <a:rPr lang="ru-RU" sz="1000" dirty="0">
                  <a:latin typeface="+mj-lt"/>
                </a:rPr>
                <a:t>8   </a:t>
              </a:r>
              <a:r>
                <a:rPr lang="ru-RU" sz="1000" dirty="0" smtClean="0">
                  <a:latin typeface="+mj-lt"/>
                </a:rPr>
                <a:t>   </a:t>
              </a:r>
              <a:r>
                <a:rPr lang="ru-RU" sz="1000" dirty="0">
                  <a:latin typeface="+mj-lt"/>
                </a:rPr>
                <a:t>9    10   11 </a:t>
              </a:r>
              <a:r>
                <a:rPr lang="ru-RU" sz="1000" dirty="0" smtClean="0">
                  <a:latin typeface="+mj-lt"/>
                </a:rPr>
                <a:t>  12   </a:t>
              </a:r>
              <a:r>
                <a:rPr lang="ru-RU" sz="1000" dirty="0">
                  <a:latin typeface="+mj-lt"/>
                </a:rPr>
                <a:t>13 </a:t>
              </a:r>
              <a:r>
                <a:rPr lang="ru-RU" sz="1000" dirty="0" smtClean="0">
                  <a:latin typeface="+mj-lt"/>
                </a:rPr>
                <a:t>  </a:t>
              </a:r>
              <a:r>
                <a:rPr lang="ru-RU" sz="1000" dirty="0">
                  <a:latin typeface="+mj-lt"/>
                </a:rPr>
                <a:t>14 </a:t>
              </a:r>
              <a:r>
                <a:rPr lang="ru-RU" sz="1000" dirty="0" smtClean="0">
                  <a:latin typeface="+mj-lt"/>
                </a:rPr>
                <a:t>  </a:t>
              </a:r>
              <a:r>
                <a:rPr lang="ru-RU" sz="1000" dirty="0">
                  <a:latin typeface="+mj-lt"/>
                </a:rPr>
                <a:t>15 </a:t>
              </a:r>
              <a:r>
                <a:rPr lang="ru-RU" sz="1000" dirty="0" smtClean="0">
                  <a:latin typeface="+mj-lt"/>
                </a:rPr>
                <a:t>  </a:t>
              </a:r>
              <a:r>
                <a:rPr lang="ru-RU" sz="1000" dirty="0">
                  <a:latin typeface="+mj-lt"/>
                </a:rPr>
                <a:t>16  </a:t>
              </a:r>
              <a:r>
                <a:rPr lang="ru-RU" sz="1000" dirty="0" smtClean="0">
                  <a:latin typeface="+mj-lt"/>
                </a:rPr>
                <a:t>  </a:t>
              </a:r>
              <a:r>
                <a:rPr lang="ru-RU" sz="1000" dirty="0">
                  <a:latin typeface="+mj-lt"/>
                </a:rPr>
                <a:t>17  </a:t>
              </a:r>
              <a:r>
                <a:rPr lang="ru-RU" sz="1000" dirty="0" smtClean="0">
                  <a:latin typeface="+mj-lt"/>
                </a:rPr>
                <a:t> 18   </a:t>
              </a:r>
              <a:r>
                <a:rPr lang="ru-RU" sz="1000" dirty="0">
                  <a:latin typeface="+mj-lt"/>
                </a:rPr>
                <a:t>19 </a:t>
              </a:r>
              <a:r>
                <a:rPr lang="ru-RU" sz="1000" dirty="0" smtClean="0">
                  <a:latin typeface="+mj-lt"/>
                </a:rPr>
                <a:t>  </a:t>
              </a:r>
              <a:r>
                <a:rPr lang="ru-RU" sz="1000" dirty="0">
                  <a:latin typeface="+mj-lt"/>
                </a:rPr>
                <a:t>20  </a:t>
              </a:r>
              <a:r>
                <a:rPr lang="ru-RU" sz="1000" dirty="0" smtClean="0">
                  <a:latin typeface="+mj-lt"/>
                </a:rPr>
                <a:t> 21   </a:t>
              </a:r>
              <a:r>
                <a:rPr lang="ru-RU" sz="1000" dirty="0">
                  <a:latin typeface="+mj-lt"/>
                </a:rPr>
                <a:t>22  23  24</a:t>
              </a:r>
            </a:p>
          </p:txBody>
        </p:sp>
        <p:sp>
          <p:nvSpPr>
            <p:cNvPr id="8208" name="Line 16"/>
            <p:cNvSpPr>
              <a:spLocks noChangeShapeType="1"/>
            </p:cNvSpPr>
            <p:nvPr/>
          </p:nvSpPr>
          <p:spPr bwMode="auto">
            <a:xfrm>
              <a:off x="1247" y="2478"/>
              <a:ext cx="326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10" name="Line 18"/>
            <p:cNvSpPr>
              <a:spLocks noChangeShapeType="1"/>
            </p:cNvSpPr>
            <p:nvPr/>
          </p:nvSpPr>
          <p:spPr bwMode="auto">
            <a:xfrm>
              <a:off x="1383" y="2478"/>
              <a:ext cx="0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11" name="Line 19"/>
            <p:cNvSpPr>
              <a:spLocks noChangeShapeType="1"/>
            </p:cNvSpPr>
            <p:nvPr/>
          </p:nvSpPr>
          <p:spPr bwMode="auto">
            <a:xfrm>
              <a:off x="1519" y="2478"/>
              <a:ext cx="0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12" name="Line 20"/>
            <p:cNvSpPr>
              <a:spLocks noChangeShapeType="1"/>
            </p:cNvSpPr>
            <p:nvPr/>
          </p:nvSpPr>
          <p:spPr bwMode="auto">
            <a:xfrm>
              <a:off x="1655" y="2478"/>
              <a:ext cx="0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13" name="Line 21"/>
            <p:cNvSpPr>
              <a:spLocks noChangeShapeType="1"/>
            </p:cNvSpPr>
            <p:nvPr/>
          </p:nvSpPr>
          <p:spPr bwMode="auto">
            <a:xfrm>
              <a:off x="1791" y="2478"/>
              <a:ext cx="0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14" name="Line 22"/>
            <p:cNvSpPr>
              <a:spLocks noChangeShapeType="1"/>
            </p:cNvSpPr>
            <p:nvPr/>
          </p:nvSpPr>
          <p:spPr bwMode="auto">
            <a:xfrm>
              <a:off x="1927" y="2478"/>
              <a:ext cx="0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15" name="Line 23"/>
            <p:cNvSpPr>
              <a:spLocks noChangeShapeType="1"/>
            </p:cNvSpPr>
            <p:nvPr/>
          </p:nvSpPr>
          <p:spPr bwMode="auto">
            <a:xfrm>
              <a:off x="2064" y="2478"/>
              <a:ext cx="0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16" name="Line 24"/>
            <p:cNvSpPr>
              <a:spLocks noChangeShapeType="1"/>
            </p:cNvSpPr>
            <p:nvPr/>
          </p:nvSpPr>
          <p:spPr bwMode="auto">
            <a:xfrm>
              <a:off x="2200" y="2478"/>
              <a:ext cx="0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17" name="Line 25"/>
            <p:cNvSpPr>
              <a:spLocks noChangeShapeType="1"/>
            </p:cNvSpPr>
            <p:nvPr/>
          </p:nvSpPr>
          <p:spPr bwMode="auto">
            <a:xfrm>
              <a:off x="2336" y="2478"/>
              <a:ext cx="0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18" name="Line 26"/>
            <p:cNvSpPr>
              <a:spLocks noChangeShapeType="1"/>
            </p:cNvSpPr>
            <p:nvPr/>
          </p:nvSpPr>
          <p:spPr bwMode="auto">
            <a:xfrm>
              <a:off x="2472" y="2478"/>
              <a:ext cx="0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19" name="Line 27"/>
            <p:cNvSpPr>
              <a:spLocks noChangeShapeType="1"/>
            </p:cNvSpPr>
            <p:nvPr/>
          </p:nvSpPr>
          <p:spPr bwMode="auto">
            <a:xfrm>
              <a:off x="2608" y="2478"/>
              <a:ext cx="0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21" name="Line 29"/>
            <p:cNvSpPr>
              <a:spLocks noChangeShapeType="1"/>
            </p:cNvSpPr>
            <p:nvPr/>
          </p:nvSpPr>
          <p:spPr bwMode="auto">
            <a:xfrm>
              <a:off x="2744" y="2478"/>
              <a:ext cx="0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22" name="Line 30"/>
            <p:cNvSpPr>
              <a:spLocks noChangeShapeType="1"/>
            </p:cNvSpPr>
            <p:nvPr/>
          </p:nvSpPr>
          <p:spPr bwMode="auto">
            <a:xfrm>
              <a:off x="2880" y="2478"/>
              <a:ext cx="0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23" name="Line 31"/>
            <p:cNvSpPr>
              <a:spLocks noChangeShapeType="1"/>
            </p:cNvSpPr>
            <p:nvPr/>
          </p:nvSpPr>
          <p:spPr bwMode="auto">
            <a:xfrm>
              <a:off x="3016" y="2478"/>
              <a:ext cx="0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24" name="Line 32"/>
            <p:cNvSpPr>
              <a:spLocks noChangeShapeType="1"/>
            </p:cNvSpPr>
            <p:nvPr/>
          </p:nvSpPr>
          <p:spPr bwMode="auto">
            <a:xfrm>
              <a:off x="3152" y="2478"/>
              <a:ext cx="0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25" name="Line 33"/>
            <p:cNvSpPr>
              <a:spLocks noChangeShapeType="1"/>
            </p:cNvSpPr>
            <p:nvPr/>
          </p:nvSpPr>
          <p:spPr bwMode="auto">
            <a:xfrm>
              <a:off x="3288" y="2478"/>
              <a:ext cx="0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26" name="Line 34"/>
            <p:cNvSpPr>
              <a:spLocks noChangeShapeType="1"/>
            </p:cNvSpPr>
            <p:nvPr/>
          </p:nvSpPr>
          <p:spPr bwMode="auto">
            <a:xfrm>
              <a:off x="3424" y="2478"/>
              <a:ext cx="0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27" name="Line 35"/>
            <p:cNvSpPr>
              <a:spLocks noChangeShapeType="1"/>
            </p:cNvSpPr>
            <p:nvPr/>
          </p:nvSpPr>
          <p:spPr bwMode="auto">
            <a:xfrm>
              <a:off x="3560" y="2478"/>
              <a:ext cx="0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28" name="Line 36"/>
            <p:cNvSpPr>
              <a:spLocks noChangeShapeType="1"/>
            </p:cNvSpPr>
            <p:nvPr/>
          </p:nvSpPr>
          <p:spPr bwMode="auto">
            <a:xfrm>
              <a:off x="3696" y="2478"/>
              <a:ext cx="0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31" name="Line 39"/>
            <p:cNvSpPr>
              <a:spLocks noChangeShapeType="1"/>
            </p:cNvSpPr>
            <p:nvPr/>
          </p:nvSpPr>
          <p:spPr bwMode="auto">
            <a:xfrm>
              <a:off x="3833" y="2478"/>
              <a:ext cx="0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32" name="Line 40"/>
            <p:cNvSpPr>
              <a:spLocks noChangeShapeType="1"/>
            </p:cNvSpPr>
            <p:nvPr/>
          </p:nvSpPr>
          <p:spPr bwMode="auto">
            <a:xfrm>
              <a:off x="3969" y="2478"/>
              <a:ext cx="0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35" name="Line 43"/>
            <p:cNvSpPr>
              <a:spLocks noChangeShapeType="1"/>
            </p:cNvSpPr>
            <p:nvPr/>
          </p:nvSpPr>
          <p:spPr bwMode="auto">
            <a:xfrm>
              <a:off x="4105" y="2478"/>
              <a:ext cx="0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36" name="Line 44"/>
            <p:cNvSpPr>
              <a:spLocks noChangeShapeType="1"/>
            </p:cNvSpPr>
            <p:nvPr/>
          </p:nvSpPr>
          <p:spPr bwMode="auto">
            <a:xfrm>
              <a:off x="4241" y="2478"/>
              <a:ext cx="0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37" name="Line 45"/>
            <p:cNvSpPr>
              <a:spLocks noChangeShapeType="1"/>
            </p:cNvSpPr>
            <p:nvPr/>
          </p:nvSpPr>
          <p:spPr bwMode="auto">
            <a:xfrm>
              <a:off x="4377" y="2478"/>
              <a:ext cx="0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38" name="Line 46"/>
            <p:cNvSpPr>
              <a:spLocks noChangeShapeType="1"/>
            </p:cNvSpPr>
            <p:nvPr/>
          </p:nvSpPr>
          <p:spPr bwMode="auto">
            <a:xfrm>
              <a:off x="4513" y="2478"/>
              <a:ext cx="0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239" name="Line 47"/>
            <p:cNvSpPr>
              <a:spLocks noChangeShapeType="1"/>
            </p:cNvSpPr>
            <p:nvPr/>
          </p:nvSpPr>
          <p:spPr bwMode="auto">
            <a:xfrm>
              <a:off x="1247" y="2478"/>
              <a:ext cx="0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242" name="Line 50"/>
          <p:cNvSpPr>
            <a:spLocks noChangeShapeType="1"/>
          </p:cNvSpPr>
          <p:nvPr/>
        </p:nvSpPr>
        <p:spPr bwMode="auto">
          <a:xfrm flipV="1">
            <a:off x="2555875" y="3644900"/>
            <a:ext cx="0" cy="2160588"/>
          </a:xfrm>
          <a:prstGeom prst="line">
            <a:avLst/>
          </a:prstGeom>
          <a:noFill/>
          <a:ln w="9525">
            <a:solidFill>
              <a:srgbClr val="FF33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43" name="Line 51"/>
          <p:cNvSpPr>
            <a:spLocks noChangeShapeType="1"/>
          </p:cNvSpPr>
          <p:nvPr/>
        </p:nvSpPr>
        <p:spPr bwMode="auto">
          <a:xfrm flipV="1">
            <a:off x="2771775" y="3644900"/>
            <a:ext cx="0" cy="2160588"/>
          </a:xfrm>
          <a:prstGeom prst="line">
            <a:avLst/>
          </a:prstGeom>
          <a:noFill/>
          <a:ln w="9525">
            <a:solidFill>
              <a:srgbClr val="FF33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44" name="Line 52"/>
          <p:cNvSpPr>
            <a:spLocks noChangeShapeType="1"/>
          </p:cNvSpPr>
          <p:nvPr/>
        </p:nvSpPr>
        <p:spPr bwMode="auto">
          <a:xfrm flipV="1">
            <a:off x="2987675" y="3644900"/>
            <a:ext cx="0" cy="2160588"/>
          </a:xfrm>
          <a:prstGeom prst="line">
            <a:avLst/>
          </a:prstGeom>
          <a:noFill/>
          <a:ln w="9525">
            <a:solidFill>
              <a:srgbClr val="FF33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45" name="Line 53"/>
          <p:cNvSpPr>
            <a:spLocks noChangeShapeType="1"/>
          </p:cNvSpPr>
          <p:nvPr/>
        </p:nvSpPr>
        <p:spPr bwMode="auto">
          <a:xfrm flipV="1">
            <a:off x="3203575" y="3644900"/>
            <a:ext cx="0" cy="2160588"/>
          </a:xfrm>
          <a:prstGeom prst="line">
            <a:avLst/>
          </a:prstGeom>
          <a:noFill/>
          <a:ln w="9525">
            <a:solidFill>
              <a:srgbClr val="FF33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46" name="Line 54"/>
          <p:cNvSpPr>
            <a:spLocks noChangeShapeType="1"/>
          </p:cNvSpPr>
          <p:nvPr/>
        </p:nvSpPr>
        <p:spPr bwMode="auto">
          <a:xfrm flipV="1">
            <a:off x="3419475" y="3644900"/>
            <a:ext cx="0" cy="2160588"/>
          </a:xfrm>
          <a:prstGeom prst="line">
            <a:avLst/>
          </a:prstGeom>
          <a:noFill/>
          <a:ln w="9525">
            <a:solidFill>
              <a:srgbClr val="FF33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47" name="Line 55"/>
          <p:cNvSpPr>
            <a:spLocks noChangeShapeType="1"/>
          </p:cNvSpPr>
          <p:nvPr/>
        </p:nvSpPr>
        <p:spPr bwMode="auto">
          <a:xfrm flipV="1">
            <a:off x="3635375" y="3644900"/>
            <a:ext cx="0" cy="2160588"/>
          </a:xfrm>
          <a:prstGeom prst="line">
            <a:avLst/>
          </a:prstGeom>
          <a:noFill/>
          <a:ln w="9525">
            <a:solidFill>
              <a:srgbClr val="FF33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48" name="Line 56"/>
          <p:cNvSpPr>
            <a:spLocks noChangeShapeType="1"/>
          </p:cNvSpPr>
          <p:nvPr/>
        </p:nvSpPr>
        <p:spPr bwMode="auto">
          <a:xfrm flipV="1">
            <a:off x="3851275" y="3644900"/>
            <a:ext cx="0" cy="2160588"/>
          </a:xfrm>
          <a:prstGeom prst="line">
            <a:avLst/>
          </a:prstGeom>
          <a:noFill/>
          <a:ln w="9525">
            <a:solidFill>
              <a:srgbClr val="FF33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49" name="Line 57"/>
          <p:cNvSpPr>
            <a:spLocks noChangeShapeType="1"/>
          </p:cNvSpPr>
          <p:nvPr/>
        </p:nvSpPr>
        <p:spPr bwMode="auto">
          <a:xfrm flipV="1">
            <a:off x="4067175" y="3644900"/>
            <a:ext cx="0" cy="2160588"/>
          </a:xfrm>
          <a:prstGeom prst="line">
            <a:avLst/>
          </a:prstGeom>
          <a:noFill/>
          <a:ln w="9525">
            <a:solidFill>
              <a:srgbClr val="FF33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50" name="Line 58"/>
          <p:cNvSpPr>
            <a:spLocks noChangeShapeType="1"/>
          </p:cNvSpPr>
          <p:nvPr/>
        </p:nvSpPr>
        <p:spPr bwMode="auto">
          <a:xfrm flipV="1">
            <a:off x="4284663" y="3644900"/>
            <a:ext cx="0" cy="2160588"/>
          </a:xfrm>
          <a:prstGeom prst="line">
            <a:avLst/>
          </a:prstGeom>
          <a:noFill/>
          <a:ln w="9525">
            <a:solidFill>
              <a:srgbClr val="FF33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51" name="Line 59"/>
          <p:cNvSpPr>
            <a:spLocks noChangeShapeType="1"/>
          </p:cNvSpPr>
          <p:nvPr/>
        </p:nvSpPr>
        <p:spPr bwMode="auto">
          <a:xfrm>
            <a:off x="2339975" y="5589588"/>
            <a:ext cx="2160588" cy="0"/>
          </a:xfrm>
          <a:prstGeom prst="line">
            <a:avLst/>
          </a:prstGeom>
          <a:noFill/>
          <a:ln w="9525">
            <a:solidFill>
              <a:srgbClr val="FF33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52" name="Line 60"/>
          <p:cNvSpPr>
            <a:spLocks noChangeShapeType="1"/>
          </p:cNvSpPr>
          <p:nvPr/>
        </p:nvSpPr>
        <p:spPr bwMode="auto">
          <a:xfrm>
            <a:off x="2339975" y="5373688"/>
            <a:ext cx="2160588" cy="0"/>
          </a:xfrm>
          <a:prstGeom prst="line">
            <a:avLst/>
          </a:prstGeom>
          <a:noFill/>
          <a:ln w="9525">
            <a:solidFill>
              <a:srgbClr val="FF33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54" name="Line 62"/>
          <p:cNvSpPr>
            <a:spLocks noChangeShapeType="1"/>
          </p:cNvSpPr>
          <p:nvPr/>
        </p:nvSpPr>
        <p:spPr bwMode="auto">
          <a:xfrm>
            <a:off x="2339975" y="5157788"/>
            <a:ext cx="2160588" cy="0"/>
          </a:xfrm>
          <a:prstGeom prst="line">
            <a:avLst/>
          </a:prstGeom>
          <a:noFill/>
          <a:ln w="9525">
            <a:solidFill>
              <a:srgbClr val="FF33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55" name="Line 63"/>
          <p:cNvSpPr>
            <a:spLocks noChangeShapeType="1"/>
          </p:cNvSpPr>
          <p:nvPr/>
        </p:nvSpPr>
        <p:spPr bwMode="auto">
          <a:xfrm>
            <a:off x="2339975" y="4941888"/>
            <a:ext cx="2160588" cy="0"/>
          </a:xfrm>
          <a:prstGeom prst="line">
            <a:avLst/>
          </a:prstGeom>
          <a:noFill/>
          <a:ln w="9525">
            <a:solidFill>
              <a:srgbClr val="FF33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56" name="Line 64"/>
          <p:cNvSpPr>
            <a:spLocks noChangeShapeType="1"/>
          </p:cNvSpPr>
          <p:nvPr/>
        </p:nvSpPr>
        <p:spPr bwMode="auto">
          <a:xfrm>
            <a:off x="2339975" y="4724400"/>
            <a:ext cx="2160588" cy="0"/>
          </a:xfrm>
          <a:prstGeom prst="line">
            <a:avLst/>
          </a:prstGeom>
          <a:noFill/>
          <a:ln w="9525">
            <a:solidFill>
              <a:srgbClr val="FF33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57" name="Line 65"/>
          <p:cNvSpPr>
            <a:spLocks noChangeShapeType="1"/>
          </p:cNvSpPr>
          <p:nvPr/>
        </p:nvSpPr>
        <p:spPr bwMode="auto">
          <a:xfrm>
            <a:off x="2339975" y="4508500"/>
            <a:ext cx="2160588" cy="0"/>
          </a:xfrm>
          <a:prstGeom prst="line">
            <a:avLst/>
          </a:prstGeom>
          <a:noFill/>
          <a:ln w="9525">
            <a:solidFill>
              <a:srgbClr val="FF33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58" name="Line 66"/>
          <p:cNvSpPr>
            <a:spLocks noChangeShapeType="1"/>
          </p:cNvSpPr>
          <p:nvPr/>
        </p:nvSpPr>
        <p:spPr bwMode="auto">
          <a:xfrm>
            <a:off x="2339975" y="4292600"/>
            <a:ext cx="2160588" cy="0"/>
          </a:xfrm>
          <a:prstGeom prst="line">
            <a:avLst/>
          </a:prstGeom>
          <a:noFill/>
          <a:ln w="9525">
            <a:solidFill>
              <a:srgbClr val="FF33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59" name="Line 67"/>
          <p:cNvSpPr>
            <a:spLocks noChangeShapeType="1"/>
          </p:cNvSpPr>
          <p:nvPr/>
        </p:nvSpPr>
        <p:spPr bwMode="auto">
          <a:xfrm>
            <a:off x="2339975" y="4076700"/>
            <a:ext cx="2160588" cy="0"/>
          </a:xfrm>
          <a:prstGeom prst="line">
            <a:avLst/>
          </a:prstGeom>
          <a:noFill/>
          <a:ln w="9525">
            <a:solidFill>
              <a:srgbClr val="FF33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60" name="Line 68"/>
          <p:cNvSpPr>
            <a:spLocks noChangeShapeType="1"/>
          </p:cNvSpPr>
          <p:nvPr/>
        </p:nvSpPr>
        <p:spPr bwMode="auto">
          <a:xfrm>
            <a:off x="2339975" y="3860800"/>
            <a:ext cx="2160588" cy="0"/>
          </a:xfrm>
          <a:prstGeom prst="line">
            <a:avLst/>
          </a:prstGeom>
          <a:noFill/>
          <a:ln w="9525">
            <a:solidFill>
              <a:srgbClr val="FF33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310" name="AutoShape 118"/>
          <p:cNvSpPr>
            <a:spLocks noChangeArrowheads="1"/>
          </p:cNvSpPr>
          <p:nvPr/>
        </p:nvSpPr>
        <p:spPr bwMode="auto">
          <a:xfrm>
            <a:off x="539750" y="549275"/>
            <a:ext cx="4464050" cy="2665413"/>
          </a:xfrm>
          <a:prstGeom prst="wedgeRoundRectCallout">
            <a:avLst>
              <a:gd name="adj1" fmla="val 95072"/>
              <a:gd name="adj2" fmla="val -15765"/>
              <a:gd name="adj3" fmla="val 16667"/>
            </a:avLst>
          </a:prstGeom>
          <a:solidFill>
            <a:srgbClr val="FFFFCC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000" b="1" i="1" u="sng" dirty="0">
                <a:solidFill>
                  <a:schemeClr val="accent2"/>
                </a:solidFill>
              </a:rPr>
              <a:t>Это план моего участка.</a:t>
            </a:r>
          </a:p>
          <a:p>
            <a:r>
              <a:rPr lang="ru-RU" sz="2400" b="1" i="1" dirty="0">
                <a:solidFill>
                  <a:srgbClr val="FF3300"/>
                </a:solidFill>
                <a:latin typeface="+mj-lt"/>
              </a:rPr>
              <a:t>40%</a:t>
            </a:r>
            <a:r>
              <a:rPr lang="ru-RU" sz="2000" b="1" i="1" dirty="0">
                <a:solidFill>
                  <a:schemeClr val="accent2"/>
                </a:solidFill>
                <a:latin typeface="+mj-lt"/>
              </a:rPr>
              <a:t> </a:t>
            </a:r>
            <a:r>
              <a:rPr lang="ru-RU" sz="2000" b="1" i="1" dirty="0">
                <a:solidFill>
                  <a:schemeClr val="accent2"/>
                </a:solidFill>
              </a:rPr>
              <a:t>всей площади занимает пруд, где летом я люблю купаться.</a:t>
            </a:r>
          </a:p>
          <a:p>
            <a:r>
              <a:rPr lang="ru-RU" sz="2000" b="1" i="1" dirty="0">
                <a:solidFill>
                  <a:schemeClr val="accent2"/>
                </a:solidFill>
              </a:rPr>
              <a:t>Измерьте сторону квадрата и выделите цветом площадь, занимаемую прудом.</a:t>
            </a:r>
          </a:p>
        </p:txBody>
      </p:sp>
      <p:sp>
        <p:nvSpPr>
          <p:cNvPr id="8317" name="Freeform 125"/>
          <p:cNvSpPr>
            <a:spLocks/>
          </p:cNvSpPr>
          <p:nvPr/>
        </p:nvSpPr>
        <p:spPr bwMode="auto">
          <a:xfrm>
            <a:off x="2339975" y="5589588"/>
            <a:ext cx="215900" cy="215900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0" y="0"/>
              </a:cxn>
              <a:cxn ang="0">
                <a:pos x="136" y="0"/>
              </a:cxn>
              <a:cxn ang="0">
                <a:pos x="136" y="136"/>
              </a:cxn>
              <a:cxn ang="0">
                <a:pos x="0" y="136"/>
              </a:cxn>
            </a:cxnLst>
            <a:rect l="0" t="0" r="r" b="b"/>
            <a:pathLst>
              <a:path w="136" h="136">
                <a:moveTo>
                  <a:pt x="0" y="136"/>
                </a:moveTo>
                <a:lnTo>
                  <a:pt x="0" y="0"/>
                </a:lnTo>
                <a:lnTo>
                  <a:pt x="136" y="0"/>
                </a:lnTo>
                <a:lnTo>
                  <a:pt x="136" y="136"/>
                </a:lnTo>
                <a:lnTo>
                  <a:pt x="0" y="136"/>
                </a:lnTo>
                <a:close/>
              </a:path>
            </a:pathLst>
          </a:custGeom>
          <a:solidFill>
            <a:schemeClr val="accent1">
              <a:alpha val="52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318" name="Text Box 126"/>
          <p:cNvSpPr txBox="1">
            <a:spLocks noChangeArrowheads="1"/>
          </p:cNvSpPr>
          <p:nvPr/>
        </p:nvSpPr>
        <p:spPr bwMode="auto">
          <a:xfrm>
            <a:off x="2268538" y="5516563"/>
            <a:ext cx="7207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b="1" i="1"/>
              <a:t>1%</a:t>
            </a:r>
          </a:p>
        </p:txBody>
      </p:sp>
      <p:sp>
        <p:nvSpPr>
          <p:cNvPr id="8319" name="Freeform 127"/>
          <p:cNvSpPr>
            <a:spLocks/>
          </p:cNvSpPr>
          <p:nvPr/>
        </p:nvSpPr>
        <p:spPr bwMode="auto">
          <a:xfrm>
            <a:off x="2339975" y="5373688"/>
            <a:ext cx="215900" cy="215900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0" y="0"/>
              </a:cxn>
              <a:cxn ang="0">
                <a:pos x="136" y="0"/>
              </a:cxn>
              <a:cxn ang="0">
                <a:pos x="136" y="136"/>
              </a:cxn>
              <a:cxn ang="0">
                <a:pos x="0" y="136"/>
              </a:cxn>
            </a:cxnLst>
            <a:rect l="0" t="0" r="r" b="b"/>
            <a:pathLst>
              <a:path w="136" h="136">
                <a:moveTo>
                  <a:pt x="0" y="136"/>
                </a:moveTo>
                <a:lnTo>
                  <a:pt x="0" y="0"/>
                </a:lnTo>
                <a:lnTo>
                  <a:pt x="136" y="0"/>
                </a:lnTo>
                <a:lnTo>
                  <a:pt x="136" y="136"/>
                </a:lnTo>
                <a:lnTo>
                  <a:pt x="0" y="136"/>
                </a:lnTo>
                <a:close/>
              </a:path>
            </a:pathLst>
          </a:custGeom>
          <a:solidFill>
            <a:schemeClr val="accent1">
              <a:alpha val="52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320" name="Freeform 128"/>
          <p:cNvSpPr>
            <a:spLocks/>
          </p:cNvSpPr>
          <p:nvPr/>
        </p:nvSpPr>
        <p:spPr bwMode="auto">
          <a:xfrm>
            <a:off x="2339975" y="5157788"/>
            <a:ext cx="215900" cy="215900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0" y="0"/>
              </a:cxn>
              <a:cxn ang="0">
                <a:pos x="136" y="0"/>
              </a:cxn>
              <a:cxn ang="0">
                <a:pos x="136" y="136"/>
              </a:cxn>
              <a:cxn ang="0">
                <a:pos x="0" y="136"/>
              </a:cxn>
            </a:cxnLst>
            <a:rect l="0" t="0" r="r" b="b"/>
            <a:pathLst>
              <a:path w="136" h="136">
                <a:moveTo>
                  <a:pt x="0" y="136"/>
                </a:moveTo>
                <a:lnTo>
                  <a:pt x="0" y="0"/>
                </a:lnTo>
                <a:lnTo>
                  <a:pt x="136" y="0"/>
                </a:lnTo>
                <a:lnTo>
                  <a:pt x="136" y="136"/>
                </a:lnTo>
                <a:lnTo>
                  <a:pt x="0" y="136"/>
                </a:lnTo>
                <a:close/>
              </a:path>
            </a:pathLst>
          </a:custGeom>
          <a:solidFill>
            <a:schemeClr val="accent1">
              <a:alpha val="52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321" name="Freeform 129"/>
          <p:cNvSpPr>
            <a:spLocks/>
          </p:cNvSpPr>
          <p:nvPr/>
        </p:nvSpPr>
        <p:spPr bwMode="auto">
          <a:xfrm>
            <a:off x="2339975" y="4941888"/>
            <a:ext cx="215900" cy="215900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0" y="0"/>
              </a:cxn>
              <a:cxn ang="0">
                <a:pos x="136" y="0"/>
              </a:cxn>
              <a:cxn ang="0">
                <a:pos x="136" y="136"/>
              </a:cxn>
              <a:cxn ang="0">
                <a:pos x="0" y="136"/>
              </a:cxn>
            </a:cxnLst>
            <a:rect l="0" t="0" r="r" b="b"/>
            <a:pathLst>
              <a:path w="136" h="136">
                <a:moveTo>
                  <a:pt x="0" y="136"/>
                </a:moveTo>
                <a:lnTo>
                  <a:pt x="0" y="0"/>
                </a:lnTo>
                <a:lnTo>
                  <a:pt x="136" y="0"/>
                </a:lnTo>
                <a:lnTo>
                  <a:pt x="136" y="136"/>
                </a:lnTo>
                <a:lnTo>
                  <a:pt x="0" y="136"/>
                </a:lnTo>
                <a:close/>
              </a:path>
            </a:pathLst>
          </a:custGeom>
          <a:solidFill>
            <a:schemeClr val="accent1">
              <a:alpha val="52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322" name="Freeform 130"/>
          <p:cNvSpPr>
            <a:spLocks/>
          </p:cNvSpPr>
          <p:nvPr/>
        </p:nvSpPr>
        <p:spPr bwMode="auto">
          <a:xfrm>
            <a:off x="2339975" y="4724400"/>
            <a:ext cx="215900" cy="215900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0" y="0"/>
              </a:cxn>
              <a:cxn ang="0">
                <a:pos x="136" y="0"/>
              </a:cxn>
              <a:cxn ang="0">
                <a:pos x="136" y="136"/>
              </a:cxn>
              <a:cxn ang="0">
                <a:pos x="0" y="136"/>
              </a:cxn>
            </a:cxnLst>
            <a:rect l="0" t="0" r="r" b="b"/>
            <a:pathLst>
              <a:path w="136" h="136">
                <a:moveTo>
                  <a:pt x="0" y="136"/>
                </a:moveTo>
                <a:lnTo>
                  <a:pt x="0" y="0"/>
                </a:lnTo>
                <a:lnTo>
                  <a:pt x="136" y="0"/>
                </a:lnTo>
                <a:lnTo>
                  <a:pt x="136" y="136"/>
                </a:lnTo>
                <a:lnTo>
                  <a:pt x="0" y="136"/>
                </a:lnTo>
                <a:close/>
              </a:path>
            </a:pathLst>
          </a:custGeom>
          <a:solidFill>
            <a:schemeClr val="accent1">
              <a:alpha val="52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323" name="Freeform 131"/>
          <p:cNvSpPr>
            <a:spLocks/>
          </p:cNvSpPr>
          <p:nvPr/>
        </p:nvSpPr>
        <p:spPr bwMode="auto">
          <a:xfrm>
            <a:off x="2339975" y="4508500"/>
            <a:ext cx="215900" cy="215900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0" y="0"/>
              </a:cxn>
              <a:cxn ang="0">
                <a:pos x="136" y="0"/>
              </a:cxn>
              <a:cxn ang="0">
                <a:pos x="136" y="136"/>
              </a:cxn>
              <a:cxn ang="0">
                <a:pos x="0" y="136"/>
              </a:cxn>
            </a:cxnLst>
            <a:rect l="0" t="0" r="r" b="b"/>
            <a:pathLst>
              <a:path w="136" h="136">
                <a:moveTo>
                  <a:pt x="0" y="136"/>
                </a:moveTo>
                <a:lnTo>
                  <a:pt x="0" y="0"/>
                </a:lnTo>
                <a:lnTo>
                  <a:pt x="136" y="0"/>
                </a:lnTo>
                <a:lnTo>
                  <a:pt x="136" y="136"/>
                </a:lnTo>
                <a:lnTo>
                  <a:pt x="0" y="136"/>
                </a:lnTo>
                <a:close/>
              </a:path>
            </a:pathLst>
          </a:custGeom>
          <a:solidFill>
            <a:schemeClr val="accent1">
              <a:alpha val="52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324" name="Freeform 132"/>
          <p:cNvSpPr>
            <a:spLocks/>
          </p:cNvSpPr>
          <p:nvPr/>
        </p:nvSpPr>
        <p:spPr bwMode="auto">
          <a:xfrm>
            <a:off x="2339975" y="4292600"/>
            <a:ext cx="215900" cy="215900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0" y="0"/>
              </a:cxn>
              <a:cxn ang="0">
                <a:pos x="136" y="0"/>
              </a:cxn>
              <a:cxn ang="0">
                <a:pos x="136" y="136"/>
              </a:cxn>
              <a:cxn ang="0">
                <a:pos x="0" y="136"/>
              </a:cxn>
            </a:cxnLst>
            <a:rect l="0" t="0" r="r" b="b"/>
            <a:pathLst>
              <a:path w="136" h="136">
                <a:moveTo>
                  <a:pt x="0" y="136"/>
                </a:moveTo>
                <a:lnTo>
                  <a:pt x="0" y="0"/>
                </a:lnTo>
                <a:lnTo>
                  <a:pt x="136" y="0"/>
                </a:lnTo>
                <a:lnTo>
                  <a:pt x="136" y="136"/>
                </a:lnTo>
                <a:lnTo>
                  <a:pt x="0" y="136"/>
                </a:lnTo>
                <a:close/>
              </a:path>
            </a:pathLst>
          </a:custGeom>
          <a:solidFill>
            <a:schemeClr val="accent1">
              <a:alpha val="52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325" name="Freeform 133"/>
          <p:cNvSpPr>
            <a:spLocks/>
          </p:cNvSpPr>
          <p:nvPr/>
        </p:nvSpPr>
        <p:spPr bwMode="auto">
          <a:xfrm>
            <a:off x="2339975" y="4076700"/>
            <a:ext cx="215900" cy="215900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0" y="0"/>
              </a:cxn>
              <a:cxn ang="0">
                <a:pos x="136" y="0"/>
              </a:cxn>
              <a:cxn ang="0">
                <a:pos x="136" y="136"/>
              </a:cxn>
              <a:cxn ang="0">
                <a:pos x="0" y="136"/>
              </a:cxn>
            </a:cxnLst>
            <a:rect l="0" t="0" r="r" b="b"/>
            <a:pathLst>
              <a:path w="136" h="136">
                <a:moveTo>
                  <a:pt x="0" y="136"/>
                </a:moveTo>
                <a:lnTo>
                  <a:pt x="0" y="0"/>
                </a:lnTo>
                <a:lnTo>
                  <a:pt x="136" y="0"/>
                </a:lnTo>
                <a:lnTo>
                  <a:pt x="136" y="136"/>
                </a:lnTo>
                <a:lnTo>
                  <a:pt x="0" y="136"/>
                </a:lnTo>
                <a:close/>
              </a:path>
            </a:pathLst>
          </a:custGeom>
          <a:solidFill>
            <a:schemeClr val="accent1">
              <a:alpha val="52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326" name="Freeform 134"/>
          <p:cNvSpPr>
            <a:spLocks/>
          </p:cNvSpPr>
          <p:nvPr/>
        </p:nvSpPr>
        <p:spPr bwMode="auto">
          <a:xfrm>
            <a:off x="2339975" y="3860800"/>
            <a:ext cx="215900" cy="215900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0" y="0"/>
              </a:cxn>
              <a:cxn ang="0">
                <a:pos x="136" y="0"/>
              </a:cxn>
              <a:cxn ang="0">
                <a:pos x="136" y="136"/>
              </a:cxn>
              <a:cxn ang="0">
                <a:pos x="0" y="136"/>
              </a:cxn>
            </a:cxnLst>
            <a:rect l="0" t="0" r="r" b="b"/>
            <a:pathLst>
              <a:path w="136" h="136">
                <a:moveTo>
                  <a:pt x="0" y="136"/>
                </a:moveTo>
                <a:lnTo>
                  <a:pt x="0" y="0"/>
                </a:lnTo>
                <a:lnTo>
                  <a:pt x="136" y="0"/>
                </a:lnTo>
                <a:lnTo>
                  <a:pt x="136" y="136"/>
                </a:lnTo>
                <a:lnTo>
                  <a:pt x="0" y="136"/>
                </a:lnTo>
                <a:close/>
              </a:path>
            </a:pathLst>
          </a:custGeom>
          <a:solidFill>
            <a:schemeClr val="accent1">
              <a:alpha val="52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327" name="Freeform 135"/>
          <p:cNvSpPr>
            <a:spLocks/>
          </p:cNvSpPr>
          <p:nvPr/>
        </p:nvSpPr>
        <p:spPr bwMode="auto">
          <a:xfrm>
            <a:off x="2339975" y="3644900"/>
            <a:ext cx="215900" cy="215900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0" y="0"/>
              </a:cxn>
              <a:cxn ang="0">
                <a:pos x="136" y="0"/>
              </a:cxn>
              <a:cxn ang="0">
                <a:pos x="136" y="136"/>
              </a:cxn>
              <a:cxn ang="0">
                <a:pos x="0" y="136"/>
              </a:cxn>
            </a:cxnLst>
            <a:rect l="0" t="0" r="r" b="b"/>
            <a:pathLst>
              <a:path w="136" h="136">
                <a:moveTo>
                  <a:pt x="0" y="136"/>
                </a:moveTo>
                <a:lnTo>
                  <a:pt x="0" y="0"/>
                </a:lnTo>
                <a:lnTo>
                  <a:pt x="136" y="0"/>
                </a:lnTo>
                <a:lnTo>
                  <a:pt x="136" y="136"/>
                </a:lnTo>
                <a:lnTo>
                  <a:pt x="0" y="136"/>
                </a:lnTo>
                <a:close/>
              </a:path>
            </a:pathLst>
          </a:custGeom>
          <a:solidFill>
            <a:schemeClr val="accent1">
              <a:alpha val="52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328" name="Freeform 136"/>
          <p:cNvSpPr>
            <a:spLocks/>
          </p:cNvSpPr>
          <p:nvPr/>
        </p:nvSpPr>
        <p:spPr bwMode="auto">
          <a:xfrm>
            <a:off x="2555875" y="3644900"/>
            <a:ext cx="215900" cy="215900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0" y="0"/>
              </a:cxn>
              <a:cxn ang="0">
                <a:pos x="136" y="0"/>
              </a:cxn>
              <a:cxn ang="0">
                <a:pos x="136" y="136"/>
              </a:cxn>
              <a:cxn ang="0">
                <a:pos x="0" y="136"/>
              </a:cxn>
            </a:cxnLst>
            <a:rect l="0" t="0" r="r" b="b"/>
            <a:pathLst>
              <a:path w="136" h="136">
                <a:moveTo>
                  <a:pt x="0" y="136"/>
                </a:moveTo>
                <a:lnTo>
                  <a:pt x="0" y="0"/>
                </a:lnTo>
                <a:lnTo>
                  <a:pt x="136" y="0"/>
                </a:lnTo>
                <a:lnTo>
                  <a:pt x="136" y="136"/>
                </a:lnTo>
                <a:lnTo>
                  <a:pt x="0" y="136"/>
                </a:lnTo>
                <a:close/>
              </a:path>
            </a:pathLst>
          </a:custGeom>
          <a:solidFill>
            <a:schemeClr val="accent1">
              <a:alpha val="52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329" name="Freeform 137"/>
          <p:cNvSpPr>
            <a:spLocks/>
          </p:cNvSpPr>
          <p:nvPr/>
        </p:nvSpPr>
        <p:spPr bwMode="auto">
          <a:xfrm>
            <a:off x="2555875" y="3860800"/>
            <a:ext cx="215900" cy="215900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0" y="0"/>
              </a:cxn>
              <a:cxn ang="0">
                <a:pos x="136" y="0"/>
              </a:cxn>
              <a:cxn ang="0">
                <a:pos x="136" y="136"/>
              </a:cxn>
              <a:cxn ang="0">
                <a:pos x="0" y="136"/>
              </a:cxn>
            </a:cxnLst>
            <a:rect l="0" t="0" r="r" b="b"/>
            <a:pathLst>
              <a:path w="136" h="136">
                <a:moveTo>
                  <a:pt x="0" y="136"/>
                </a:moveTo>
                <a:lnTo>
                  <a:pt x="0" y="0"/>
                </a:lnTo>
                <a:lnTo>
                  <a:pt x="136" y="0"/>
                </a:lnTo>
                <a:lnTo>
                  <a:pt x="136" y="136"/>
                </a:lnTo>
                <a:lnTo>
                  <a:pt x="0" y="136"/>
                </a:lnTo>
                <a:close/>
              </a:path>
            </a:pathLst>
          </a:custGeom>
          <a:solidFill>
            <a:schemeClr val="accent1">
              <a:alpha val="52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330" name="Freeform 138"/>
          <p:cNvSpPr>
            <a:spLocks/>
          </p:cNvSpPr>
          <p:nvPr/>
        </p:nvSpPr>
        <p:spPr bwMode="auto">
          <a:xfrm>
            <a:off x="2555875" y="4076700"/>
            <a:ext cx="215900" cy="215900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0" y="0"/>
              </a:cxn>
              <a:cxn ang="0">
                <a:pos x="136" y="0"/>
              </a:cxn>
              <a:cxn ang="0">
                <a:pos x="136" y="136"/>
              </a:cxn>
              <a:cxn ang="0">
                <a:pos x="0" y="136"/>
              </a:cxn>
            </a:cxnLst>
            <a:rect l="0" t="0" r="r" b="b"/>
            <a:pathLst>
              <a:path w="136" h="136">
                <a:moveTo>
                  <a:pt x="0" y="136"/>
                </a:moveTo>
                <a:lnTo>
                  <a:pt x="0" y="0"/>
                </a:lnTo>
                <a:lnTo>
                  <a:pt x="136" y="0"/>
                </a:lnTo>
                <a:lnTo>
                  <a:pt x="136" y="136"/>
                </a:lnTo>
                <a:lnTo>
                  <a:pt x="0" y="136"/>
                </a:lnTo>
                <a:close/>
              </a:path>
            </a:pathLst>
          </a:custGeom>
          <a:solidFill>
            <a:schemeClr val="accent1">
              <a:alpha val="52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331" name="Freeform 139"/>
          <p:cNvSpPr>
            <a:spLocks/>
          </p:cNvSpPr>
          <p:nvPr/>
        </p:nvSpPr>
        <p:spPr bwMode="auto">
          <a:xfrm>
            <a:off x="2555875" y="4292600"/>
            <a:ext cx="215900" cy="215900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0" y="0"/>
              </a:cxn>
              <a:cxn ang="0">
                <a:pos x="136" y="0"/>
              </a:cxn>
              <a:cxn ang="0">
                <a:pos x="136" y="136"/>
              </a:cxn>
              <a:cxn ang="0">
                <a:pos x="0" y="136"/>
              </a:cxn>
            </a:cxnLst>
            <a:rect l="0" t="0" r="r" b="b"/>
            <a:pathLst>
              <a:path w="136" h="136">
                <a:moveTo>
                  <a:pt x="0" y="136"/>
                </a:moveTo>
                <a:lnTo>
                  <a:pt x="0" y="0"/>
                </a:lnTo>
                <a:lnTo>
                  <a:pt x="136" y="0"/>
                </a:lnTo>
                <a:lnTo>
                  <a:pt x="136" y="136"/>
                </a:lnTo>
                <a:lnTo>
                  <a:pt x="0" y="136"/>
                </a:lnTo>
                <a:close/>
              </a:path>
            </a:pathLst>
          </a:custGeom>
          <a:solidFill>
            <a:schemeClr val="accent1">
              <a:alpha val="52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332" name="Freeform 140"/>
          <p:cNvSpPr>
            <a:spLocks/>
          </p:cNvSpPr>
          <p:nvPr/>
        </p:nvSpPr>
        <p:spPr bwMode="auto">
          <a:xfrm>
            <a:off x="2555875" y="4508500"/>
            <a:ext cx="215900" cy="215900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0" y="0"/>
              </a:cxn>
              <a:cxn ang="0">
                <a:pos x="136" y="0"/>
              </a:cxn>
              <a:cxn ang="0">
                <a:pos x="136" y="136"/>
              </a:cxn>
              <a:cxn ang="0">
                <a:pos x="0" y="136"/>
              </a:cxn>
            </a:cxnLst>
            <a:rect l="0" t="0" r="r" b="b"/>
            <a:pathLst>
              <a:path w="136" h="136">
                <a:moveTo>
                  <a:pt x="0" y="136"/>
                </a:moveTo>
                <a:lnTo>
                  <a:pt x="0" y="0"/>
                </a:lnTo>
                <a:lnTo>
                  <a:pt x="136" y="0"/>
                </a:lnTo>
                <a:lnTo>
                  <a:pt x="136" y="136"/>
                </a:lnTo>
                <a:lnTo>
                  <a:pt x="0" y="136"/>
                </a:lnTo>
                <a:close/>
              </a:path>
            </a:pathLst>
          </a:custGeom>
          <a:solidFill>
            <a:schemeClr val="accent1">
              <a:alpha val="52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333" name="Freeform 141"/>
          <p:cNvSpPr>
            <a:spLocks/>
          </p:cNvSpPr>
          <p:nvPr/>
        </p:nvSpPr>
        <p:spPr bwMode="auto">
          <a:xfrm>
            <a:off x="2555875" y="4724400"/>
            <a:ext cx="215900" cy="215900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0" y="0"/>
              </a:cxn>
              <a:cxn ang="0">
                <a:pos x="136" y="0"/>
              </a:cxn>
              <a:cxn ang="0">
                <a:pos x="136" y="136"/>
              </a:cxn>
              <a:cxn ang="0">
                <a:pos x="0" y="136"/>
              </a:cxn>
            </a:cxnLst>
            <a:rect l="0" t="0" r="r" b="b"/>
            <a:pathLst>
              <a:path w="136" h="136">
                <a:moveTo>
                  <a:pt x="0" y="136"/>
                </a:moveTo>
                <a:lnTo>
                  <a:pt x="0" y="0"/>
                </a:lnTo>
                <a:lnTo>
                  <a:pt x="136" y="0"/>
                </a:lnTo>
                <a:lnTo>
                  <a:pt x="136" y="136"/>
                </a:lnTo>
                <a:lnTo>
                  <a:pt x="0" y="136"/>
                </a:lnTo>
                <a:close/>
              </a:path>
            </a:pathLst>
          </a:custGeom>
          <a:solidFill>
            <a:schemeClr val="accent1">
              <a:alpha val="52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334" name="Freeform 142"/>
          <p:cNvSpPr>
            <a:spLocks/>
          </p:cNvSpPr>
          <p:nvPr/>
        </p:nvSpPr>
        <p:spPr bwMode="auto">
          <a:xfrm>
            <a:off x="2555875" y="4941888"/>
            <a:ext cx="215900" cy="215900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0" y="0"/>
              </a:cxn>
              <a:cxn ang="0">
                <a:pos x="136" y="0"/>
              </a:cxn>
              <a:cxn ang="0">
                <a:pos x="136" y="136"/>
              </a:cxn>
              <a:cxn ang="0">
                <a:pos x="0" y="136"/>
              </a:cxn>
            </a:cxnLst>
            <a:rect l="0" t="0" r="r" b="b"/>
            <a:pathLst>
              <a:path w="136" h="136">
                <a:moveTo>
                  <a:pt x="0" y="136"/>
                </a:moveTo>
                <a:lnTo>
                  <a:pt x="0" y="0"/>
                </a:lnTo>
                <a:lnTo>
                  <a:pt x="136" y="0"/>
                </a:lnTo>
                <a:lnTo>
                  <a:pt x="136" y="136"/>
                </a:lnTo>
                <a:lnTo>
                  <a:pt x="0" y="136"/>
                </a:lnTo>
                <a:close/>
              </a:path>
            </a:pathLst>
          </a:custGeom>
          <a:solidFill>
            <a:schemeClr val="accent1">
              <a:alpha val="52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335" name="Freeform 143"/>
          <p:cNvSpPr>
            <a:spLocks/>
          </p:cNvSpPr>
          <p:nvPr/>
        </p:nvSpPr>
        <p:spPr bwMode="auto">
          <a:xfrm>
            <a:off x="2555875" y="5157788"/>
            <a:ext cx="215900" cy="215900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0" y="0"/>
              </a:cxn>
              <a:cxn ang="0">
                <a:pos x="136" y="0"/>
              </a:cxn>
              <a:cxn ang="0">
                <a:pos x="136" y="136"/>
              </a:cxn>
              <a:cxn ang="0">
                <a:pos x="0" y="136"/>
              </a:cxn>
            </a:cxnLst>
            <a:rect l="0" t="0" r="r" b="b"/>
            <a:pathLst>
              <a:path w="136" h="136">
                <a:moveTo>
                  <a:pt x="0" y="136"/>
                </a:moveTo>
                <a:lnTo>
                  <a:pt x="0" y="0"/>
                </a:lnTo>
                <a:lnTo>
                  <a:pt x="136" y="0"/>
                </a:lnTo>
                <a:lnTo>
                  <a:pt x="136" y="136"/>
                </a:lnTo>
                <a:lnTo>
                  <a:pt x="0" y="136"/>
                </a:lnTo>
                <a:close/>
              </a:path>
            </a:pathLst>
          </a:custGeom>
          <a:solidFill>
            <a:schemeClr val="accent1">
              <a:alpha val="52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336" name="Freeform 144"/>
          <p:cNvSpPr>
            <a:spLocks/>
          </p:cNvSpPr>
          <p:nvPr/>
        </p:nvSpPr>
        <p:spPr bwMode="auto">
          <a:xfrm>
            <a:off x="2555875" y="5373688"/>
            <a:ext cx="215900" cy="215900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0" y="0"/>
              </a:cxn>
              <a:cxn ang="0">
                <a:pos x="136" y="0"/>
              </a:cxn>
              <a:cxn ang="0">
                <a:pos x="136" y="136"/>
              </a:cxn>
              <a:cxn ang="0">
                <a:pos x="0" y="136"/>
              </a:cxn>
            </a:cxnLst>
            <a:rect l="0" t="0" r="r" b="b"/>
            <a:pathLst>
              <a:path w="136" h="136">
                <a:moveTo>
                  <a:pt x="0" y="136"/>
                </a:moveTo>
                <a:lnTo>
                  <a:pt x="0" y="0"/>
                </a:lnTo>
                <a:lnTo>
                  <a:pt x="136" y="0"/>
                </a:lnTo>
                <a:lnTo>
                  <a:pt x="136" y="136"/>
                </a:lnTo>
                <a:lnTo>
                  <a:pt x="0" y="136"/>
                </a:lnTo>
                <a:close/>
              </a:path>
            </a:pathLst>
          </a:custGeom>
          <a:solidFill>
            <a:schemeClr val="accent1">
              <a:alpha val="52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337" name="Freeform 145"/>
          <p:cNvSpPr>
            <a:spLocks/>
          </p:cNvSpPr>
          <p:nvPr/>
        </p:nvSpPr>
        <p:spPr bwMode="auto">
          <a:xfrm>
            <a:off x="2555875" y="5589588"/>
            <a:ext cx="215900" cy="215900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0" y="0"/>
              </a:cxn>
              <a:cxn ang="0">
                <a:pos x="136" y="0"/>
              </a:cxn>
              <a:cxn ang="0">
                <a:pos x="136" y="136"/>
              </a:cxn>
              <a:cxn ang="0">
                <a:pos x="0" y="136"/>
              </a:cxn>
            </a:cxnLst>
            <a:rect l="0" t="0" r="r" b="b"/>
            <a:pathLst>
              <a:path w="136" h="136">
                <a:moveTo>
                  <a:pt x="0" y="136"/>
                </a:moveTo>
                <a:lnTo>
                  <a:pt x="0" y="0"/>
                </a:lnTo>
                <a:lnTo>
                  <a:pt x="136" y="0"/>
                </a:lnTo>
                <a:lnTo>
                  <a:pt x="136" y="136"/>
                </a:lnTo>
                <a:lnTo>
                  <a:pt x="0" y="136"/>
                </a:lnTo>
                <a:close/>
              </a:path>
            </a:pathLst>
          </a:custGeom>
          <a:solidFill>
            <a:schemeClr val="accent1">
              <a:alpha val="52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338" name="Freeform 146"/>
          <p:cNvSpPr>
            <a:spLocks/>
          </p:cNvSpPr>
          <p:nvPr/>
        </p:nvSpPr>
        <p:spPr bwMode="auto">
          <a:xfrm>
            <a:off x="2771775" y="5589588"/>
            <a:ext cx="215900" cy="215900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0" y="0"/>
              </a:cxn>
              <a:cxn ang="0">
                <a:pos x="136" y="0"/>
              </a:cxn>
              <a:cxn ang="0">
                <a:pos x="136" y="136"/>
              </a:cxn>
              <a:cxn ang="0">
                <a:pos x="0" y="136"/>
              </a:cxn>
            </a:cxnLst>
            <a:rect l="0" t="0" r="r" b="b"/>
            <a:pathLst>
              <a:path w="136" h="136">
                <a:moveTo>
                  <a:pt x="0" y="136"/>
                </a:moveTo>
                <a:lnTo>
                  <a:pt x="0" y="0"/>
                </a:lnTo>
                <a:lnTo>
                  <a:pt x="136" y="0"/>
                </a:lnTo>
                <a:lnTo>
                  <a:pt x="136" y="136"/>
                </a:lnTo>
                <a:lnTo>
                  <a:pt x="0" y="136"/>
                </a:lnTo>
                <a:close/>
              </a:path>
            </a:pathLst>
          </a:custGeom>
          <a:solidFill>
            <a:schemeClr val="accent1">
              <a:alpha val="52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340" name="Freeform 148"/>
          <p:cNvSpPr>
            <a:spLocks/>
          </p:cNvSpPr>
          <p:nvPr/>
        </p:nvSpPr>
        <p:spPr bwMode="auto">
          <a:xfrm>
            <a:off x="2771775" y="5373688"/>
            <a:ext cx="215900" cy="215900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0" y="0"/>
              </a:cxn>
              <a:cxn ang="0">
                <a:pos x="136" y="0"/>
              </a:cxn>
              <a:cxn ang="0">
                <a:pos x="136" y="136"/>
              </a:cxn>
              <a:cxn ang="0">
                <a:pos x="0" y="136"/>
              </a:cxn>
            </a:cxnLst>
            <a:rect l="0" t="0" r="r" b="b"/>
            <a:pathLst>
              <a:path w="136" h="136">
                <a:moveTo>
                  <a:pt x="0" y="136"/>
                </a:moveTo>
                <a:lnTo>
                  <a:pt x="0" y="0"/>
                </a:lnTo>
                <a:lnTo>
                  <a:pt x="136" y="0"/>
                </a:lnTo>
                <a:lnTo>
                  <a:pt x="136" y="136"/>
                </a:lnTo>
                <a:lnTo>
                  <a:pt x="0" y="136"/>
                </a:lnTo>
                <a:close/>
              </a:path>
            </a:pathLst>
          </a:custGeom>
          <a:solidFill>
            <a:schemeClr val="accent1">
              <a:alpha val="52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341" name="Freeform 149"/>
          <p:cNvSpPr>
            <a:spLocks/>
          </p:cNvSpPr>
          <p:nvPr/>
        </p:nvSpPr>
        <p:spPr bwMode="auto">
          <a:xfrm>
            <a:off x="2771775" y="5157788"/>
            <a:ext cx="215900" cy="215900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0" y="0"/>
              </a:cxn>
              <a:cxn ang="0">
                <a:pos x="136" y="0"/>
              </a:cxn>
              <a:cxn ang="0">
                <a:pos x="136" y="136"/>
              </a:cxn>
              <a:cxn ang="0">
                <a:pos x="0" y="136"/>
              </a:cxn>
            </a:cxnLst>
            <a:rect l="0" t="0" r="r" b="b"/>
            <a:pathLst>
              <a:path w="136" h="136">
                <a:moveTo>
                  <a:pt x="0" y="136"/>
                </a:moveTo>
                <a:lnTo>
                  <a:pt x="0" y="0"/>
                </a:lnTo>
                <a:lnTo>
                  <a:pt x="136" y="0"/>
                </a:lnTo>
                <a:lnTo>
                  <a:pt x="136" y="136"/>
                </a:lnTo>
                <a:lnTo>
                  <a:pt x="0" y="136"/>
                </a:lnTo>
                <a:close/>
              </a:path>
            </a:pathLst>
          </a:custGeom>
          <a:solidFill>
            <a:schemeClr val="accent1">
              <a:alpha val="52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342" name="Freeform 150"/>
          <p:cNvSpPr>
            <a:spLocks/>
          </p:cNvSpPr>
          <p:nvPr/>
        </p:nvSpPr>
        <p:spPr bwMode="auto">
          <a:xfrm>
            <a:off x="2771775" y="4941888"/>
            <a:ext cx="215900" cy="215900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0" y="0"/>
              </a:cxn>
              <a:cxn ang="0">
                <a:pos x="136" y="0"/>
              </a:cxn>
              <a:cxn ang="0">
                <a:pos x="136" y="136"/>
              </a:cxn>
              <a:cxn ang="0">
                <a:pos x="0" y="136"/>
              </a:cxn>
            </a:cxnLst>
            <a:rect l="0" t="0" r="r" b="b"/>
            <a:pathLst>
              <a:path w="136" h="136">
                <a:moveTo>
                  <a:pt x="0" y="136"/>
                </a:moveTo>
                <a:lnTo>
                  <a:pt x="0" y="0"/>
                </a:lnTo>
                <a:lnTo>
                  <a:pt x="136" y="0"/>
                </a:lnTo>
                <a:lnTo>
                  <a:pt x="136" y="136"/>
                </a:lnTo>
                <a:lnTo>
                  <a:pt x="0" y="136"/>
                </a:lnTo>
                <a:close/>
              </a:path>
            </a:pathLst>
          </a:custGeom>
          <a:solidFill>
            <a:schemeClr val="accent1">
              <a:alpha val="52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343" name="Freeform 151"/>
          <p:cNvSpPr>
            <a:spLocks/>
          </p:cNvSpPr>
          <p:nvPr/>
        </p:nvSpPr>
        <p:spPr bwMode="auto">
          <a:xfrm>
            <a:off x="2771775" y="4724400"/>
            <a:ext cx="215900" cy="215900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0" y="0"/>
              </a:cxn>
              <a:cxn ang="0">
                <a:pos x="136" y="0"/>
              </a:cxn>
              <a:cxn ang="0">
                <a:pos x="136" y="136"/>
              </a:cxn>
              <a:cxn ang="0">
                <a:pos x="0" y="136"/>
              </a:cxn>
            </a:cxnLst>
            <a:rect l="0" t="0" r="r" b="b"/>
            <a:pathLst>
              <a:path w="136" h="136">
                <a:moveTo>
                  <a:pt x="0" y="136"/>
                </a:moveTo>
                <a:lnTo>
                  <a:pt x="0" y="0"/>
                </a:lnTo>
                <a:lnTo>
                  <a:pt x="136" y="0"/>
                </a:lnTo>
                <a:lnTo>
                  <a:pt x="136" y="136"/>
                </a:lnTo>
                <a:lnTo>
                  <a:pt x="0" y="136"/>
                </a:lnTo>
                <a:close/>
              </a:path>
            </a:pathLst>
          </a:custGeom>
          <a:solidFill>
            <a:schemeClr val="accent1">
              <a:alpha val="52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344" name="Freeform 152"/>
          <p:cNvSpPr>
            <a:spLocks/>
          </p:cNvSpPr>
          <p:nvPr/>
        </p:nvSpPr>
        <p:spPr bwMode="auto">
          <a:xfrm>
            <a:off x="2771775" y="4508500"/>
            <a:ext cx="215900" cy="215900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0" y="0"/>
              </a:cxn>
              <a:cxn ang="0">
                <a:pos x="136" y="0"/>
              </a:cxn>
              <a:cxn ang="0">
                <a:pos x="136" y="136"/>
              </a:cxn>
              <a:cxn ang="0">
                <a:pos x="0" y="136"/>
              </a:cxn>
            </a:cxnLst>
            <a:rect l="0" t="0" r="r" b="b"/>
            <a:pathLst>
              <a:path w="136" h="136">
                <a:moveTo>
                  <a:pt x="0" y="136"/>
                </a:moveTo>
                <a:lnTo>
                  <a:pt x="0" y="0"/>
                </a:lnTo>
                <a:lnTo>
                  <a:pt x="136" y="0"/>
                </a:lnTo>
                <a:lnTo>
                  <a:pt x="136" y="136"/>
                </a:lnTo>
                <a:lnTo>
                  <a:pt x="0" y="136"/>
                </a:lnTo>
                <a:close/>
              </a:path>
            </a:pathLst>
          </a:custGeom>
          <a:solidFill>
            <a:schemeClr val="accent1">
              <a:alpha val="52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345" name="Freeform 153"/>
          <p:cNvSpPr>
            <a:spLocks/>
          </p:cNvSpPr>
          <p:nvPr/>
        </p:nvSpPr>
        <p:spPr bwMode="auto">
          <a:xfrm>
            <a:off x="2771775" y="4292600"/>
            <a:ext cx="215900" cy="215900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0" y="0"/>
              </a:cxn>
              <a:cxn ang="0">
                <a:pos x="136" y="0"/>
              </a:cxn>
              <a:cxn ang="0">
                <a:pos x="136" y="136"/>
              </a:cxn>
              <a:cxn ang="0">
                <a:pos x="0" y="136"/>
              </a:cxn>
            </a:cxnLst>
            <a:rect l="0" t="0" r="r" b="b"/>
            <a:pathLst>
              <a:path w="136" h="136">
                <a:moveTo>
                  <a:pt x="0" y="136"/>
                </a:moveTo>
                <a:lnTo>
                  <a:pt x="0" y="0"/>
                </a:lnTo>
                <a:lnTo>
                  <a:pt x="136" y="0"/>
                </a:lnTo>
                <a:lnTo>
                  <a:pt x="136" y="136"/>
                </a:lnTo>
                <a:lnTo>
                  <a:pt x="0" y="136"/>
                </a:lnTo>
                <a:close/>
              </a:path>
            </a:pathLst>
          </a:custGeom>
          <a:solidFill>
            <a:schemeClr val="accent1">
              <a:alpha val="52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346" name="Freeform 154"/>
          <p:cNvSpPr>
            <a:spLocks/>
          </p:cNvSpPr>
          <p:nvPr/>
        </p:nvSpPr>
        <p:spPr bwMode="auto">
          <a:xfrm>
            <a:off x="2771775" y="4076700"/>
            <a:ext cx="215900" cy="215900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0" y="0"/>
              </a:cxn>
              <a:cxn ang="0">
                <a:pos x="136" y="0"/>
              </a:cxn>
              <a:cxn ang="0">
                <a:pos x="136" y="136"/>
              </a:cxn>
              <a:cxn ang="0">
                <a:pos x="0" y="136"/>
              </a:cxn>
            </a:cxnLst>
            <a:rect l="0" t="0" r="r" b="b"/>
            <a:pathLst>
              <a:path w="136" h="136">
                <a:moveTo>
                  <a:pt x="0" y="136"/>
                </a:moveTo>
                <a:lnTo>
                  <a:pt x="0" y="0"/>
                </a:lnTo>
                <a:lnTo>
                  <a:pt x="136" y="0"/>
                </a:lnTo>
                <a:lnTo>
                  <a:pt x="136" y="136"/>
                </a:lnTo>
                <a:lnTo>
                  <a:pt x="0" y="136"/>
                </a:lnTo>
                <a:close/>
              </a:path>
            </a:pathLst>
          </a:custGeom>
          <a:solidFill>
            <a:schemeClr val="accent1">
              <a:alpha val="52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347" name="Freeform 155"/>
          <p:cNvSpPr>
            <a:spLocks/>
          </p:cNvSpPr>
          <p:nvPr/>
        </p:nvSpPr>
        <p:spPr bwMode="auto">
          <a:xfrm>
            <a:off x="2771775" y="3860800"/>
            <a:ext cx="215900" cy="215900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0" y="0"/>
              </a:cxn>
              <a:cxn ang="0">
                <a:pos x="136" y="0"/>
              </a:cxn>
              <a:cxn ang="0">
                <a:pos x="136" y="136"/>
              </a:cxn>
              <a:cxn ang="0">
                <a:pos x="0" y="136"/>
              </a:cxn>
            </a:cxnLst>
            <a:rect l="0" t="0" r="r" b="b"/>
            <a:pathLst>
              <a:path w="136" h="136">
                <a:moveTo>
                  <a:pt x="0" y="136"/>
                </a:moveTo>
                <a:lnTo>
                  <a:pt x="0" y="0"/>
                </a:lnTo>
                <a:lnTo>
                  <a:pt x="136" y="0"/>
                </a:lnTo>
                <a:lnTo>
                  <a:pt x="136" y="136"/>
                </a:lnTo>
                <a:lnTo>
                  <a:pt x="0" y="136"/>
                </a:lnTo>
                <a:close/>
              </a:path>
            </a:pathLst>
          </a:custGeom>
          <a:solidFill>
            <a:schemeClr val="accent1">
              <a:alpha val="52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348" name="Freeform 156"/>
          <p:cNvSpPr>
            <a:spLocks/>
          </p:cNvSpPr>
          <p:nvPr/>
        </p:nvSpPr>
        <p:spPr bwMode="auto">
          <a:xfrm>
            <a:off x="2771775" y="3644900"/>
            <a:ext cx="215900" cy="215900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0" y="0"/>
              </a:cxn>
              <a:cxn ang="0">
                <a:pos x="136" y="0"/>
              </a:cxn>
              <a:cxn ang="0">
                <a:pos x="136" y="136"/>
              </a:cxn>
              <a:cxn ang="0">
                <a:pos x="0" y="136"/>
              </a:cxn>
            </a:cxnLst>
            <a:rect l="0" t="0" r="r" b="b"/>
            <a:pathLst>
              <a:path w="136" h="136">
                <a:moveTo>
                  <a:pt x="0" y="136"/>
                </a:moveTo>
                <a:lnTo>
                  <a:pt x="0" y="0"/>
                </a:lnTo>
                <a:lnTo>
                  <a:pt x="136" y="0"/>
                </a:lnTo>
                <a:lnTo>
                  <a:pt x="136" y="136"/>
                </a:lnTo>
                <a:lnTo>
                  <a:pt x="0" y="136"/>
                </a:lnTo>
                <a:close/>
              </a:path>
            </a:pathLst>
          </a:custGeom>
          <a:solidFill>
            <a:schemeClr val="accent1">
              <a:alpha val="52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349" name="Freeform 157"/>
          <p:cNvSpPr>
            <a:spLocks/>
          </p:cNvSpPr>
          <p:nvPr/>
        </p:nvSpPr>
        <p:spPr bwMode="auto">
          <a:xfrm>
            <a:off x="2987675" y="3644900"/>
            <a:ext cx="215900" cy="215900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0" y="0"/>
              </a:cxn>
              <a:cxn ang="0">
                <a:pos x="136" y="0"/>
              </a:cxn>
              <a:cxn ang="0">
                <a:pos x="136" y="136"/>
              </a:cxn>
              <a:cxn ang="0">
                <a:pos x="0" y="136"/>
              </a:cxn>
            </a:cxnLst>
            <a:rect l="0" t="0" r="r" b="b"/>
            <a:pathLst>
              <a:path w="136" h="136">
                <a:moveTo>
                  <a:pt x="0" y="136"/>
                </a:moveTo>
                <a:lnTo>
                  <a:pt x="0" y="0"/>
                </a:lnTo>
                <a:lnTo>
                  <a:pt x="136" y="0"/>
                </a:lnTo>
                <a:lnTo>
                  <a:pt x="136" y="136"/>
                </a:lnTo>
                <a:lnTo>
                  <a:pt x="0" y="136"/>
                </a:lnTo>
                <a:close/>
              </a:path>
            </a:pathLst>
          </a:custGeom>
          <a:solidFill>
            <a:schemeClr val="accent1">
              <a:alpha val="52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350" name="Freeform 158"/>
          <p:cNvSpPr>
            <a:spLocks/>
          </p:cNvSpPr>
          <p:nvPr/>
        </p:nvSpPr>
        <p:spPr bwMode="auto">
          <a:xfrm>
            <a:off x="2987675" y="3860800"/>
            <a:ext cx="215900" cy="215900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0" y="0"/>
              </a:cxn>
              <a:cxn ang="0">
                <a:pos x="136" y="0"/>
              </a:cxn>
              <a:cxn ang="0">
                <a:pos x="136" y="136"/>
              </a:cxn>
              <a:cxn ang="0">
                <a:pos x="0" y="136"/>
              </a:cxn>
            </a:cxnLst>
            <a:rect l="0" t="0" r="r" b="b"/>
            <a:pathLst>
              <a:path w="136" h="136">
                <a:moveTo>
                  <a:pt x="0" y="136"/>
                </a:moveTo>
                <a:lnTo>
                  <a:pt x="0" y="0"/>
                </a:lnTo>
                <a:lnTo>
                  <a:pt x="136" y="0"/>
                </a:lnTo>
                <a:lnTo>
                  <a:pt x="136" y="136"/>
                </a:lnTo>
                <a:lnTo>
                  <a:pt x="0" y="136"/>
                </a:lnTo>
                <a:close/>
              </a:path>
            </a:pathLst>
          </a:custGeom>
          <a:solidFill>
            <a:schemeClr val="accent1">
              <a:alpha val="52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351" name="Freeform 159"/>
          <p:cNvSpPr>
            <a:spLocks/>
          </p:cNvSpPr>
          <p:nvPr/>
        </p:nvSpPr>
        <p:spPr bwMode="auto">
          <a:xfrm>
            <a:off x="2987675" y="4076700"/>
            <a:ext cx="215900" cy="215900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0" y="0"/>
              </a:cxn>
              <a:cxn ang="0">
                <a:pos x="136" y="0"/>
              </a:cxn>
              <a:cxn ang="0">
                <a:pos x="136" y="136"/>
              </a:cxn>
              <a:cxn ang="0">
                <a:pos x="0" y="136"/>
              </a:cxn>
            </a:cxnLst>
            <a:rect l="0" t="0" r="r" b="b"/>
            <a:pathLst>
              <a:path w="136" h="136">
                <a:moveTo>
                  <a:pt x="0" y="136"/>
                </a:moveTo>
                <a:lnTo>
                  <a:pt x="0" y="0"/>
                </a:lnTo>
                <a:lnTo>
                  <a:pt x="136" y="0"/>
                </a:lnTo>
                <a:lnTo>
                  <a:pt x="136" y="136"/>
                </a:lnTo>
                <a:lnTo>
                  <a:pt x="0" y="136"/>
                </a:lnTo>
                <a:close/>
              </a:path>
            </a:pathLst>
          </a:custGeom>
          <a:solidFill>
            <a:schemeClr val="accent1">
              <a:alpha val="52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352" name="Freeform 160"/>
          <p:cNvSpPr>
            <a:spLocks/>
          </p:cNvSpPr>
          <p:nvPr/>
        </p:nvSpPr>
        <p:spPr bwMode="auto">
          <a:xfrm>
            <a:off x="2987675" y="4292600"/>
            <a:ext cx="215900" cy="215900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0" y="0"/>
              </a:cxn>
              <a:cxn ang="0">
                <a:pos x="136" y="0"/>
              </a:cxn>
              <a:cxn ang="0">
                <a:pos x="136" y="136"/>
              </a:cxn>
              <a:cxn ang="0">
                <a:pos x="0" y="136"/>
              </a:cxn>
            </a:cxnLst>
            <a:rect l="0" t="0" r="r" b="b"/>
            <a:pathLst>
              <a:path w="136" h="136">
                <a:moveTo>
                  <a:pt x="0" y="136"/>
                </a:moveTo>
                <a:lnTo>
                  <a:pt x="0" y="0"/>
                </a:lnTo>
                <a:lnTo>
                  <a:pt x="136" y="0"/>
                </a:lnTo>
                <a:lnTo>
                  <a:pt x="136" y="136"/>
                </a:lnTo>
                <a:lnTo>
                  <a:pt x="0" y="136"/>
                </a:lnTo>
                <a:close/>
              </a:path>
            </a:pathLst>
          </a:custGeom>
          <a:solidFill>
            <a:schemeClr val="accent1">
              <a:alpha val="52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353" name="Freeform 161"/>
          <p:cNvSpPr>
            <a:spLocks/>
          </p:cNvSpPr>
          <p:nvPr/>
        </p:nvSpPr>
        <p:spPr bwMode="auto">
          <a:xfrm>
            <a:off x="2987675" y="4508500"/>
            <a:ext cx="215900" cy="215900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0" y="0"/>
              </a:cxn>
              <a:cxn ang="0">
                <a:pos x="136" y="0"/>
              </a:cxn>
              <a:cxn ang="0">
                <a:pos x="136" y="136"/>
              </a:cxn>
              <a:cxn ang="0">
                <a:pos x="0" y="136"/>
              </a:cxn>
            </a:cxnLst>
            <a:rect l="0" t="0" r="r" b="b"/>
            <a:pathLst>
              <a:path w="136" h="136">
                <a:moveTo>
                  <a:pt x="0" y="136"/>
                </a:moveTo>
                <a:lnTo>
                  <a:pt x="0" y="0"/>
                </a:lnTo>
                <a:lnTo>
                  <a:pt x="136" y="0"/>
                </a:lnTo>
                <a:lnTo>
                  <a:pt x="136" y="136"/>
                </a:lnTo>
                <a:lnTo>
                  <a:pt x="0" y="136"/>
                </a:lnTo>
                <a:close/>
              </a:path>
            </a:pathLst>
          </a:custGeom>
          <a:solidFill>
            <a:schemeClr val="accent1">
              <a:alpha val="52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354" name="Freeform 162"/>
          <p:cNvSpPr>
            <a:spLocks/>
          </p:cNvSpPr>
          <p:nvPr/>
        </p:nvSpPr>
        <p:spPr bwMode="auto">
          <a:xfrm>
            <a:off x="2987675" y="4724400"/>
            <a:ext cx="215900" cy="215900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0" y="0"/>
              </a:cxn>
              <a:cxn ang="0">
                <a:pos x="136" y="0"/>
              </a:cxn>
              <a:cxn ang="0">
                <a:pos x="136" y="136"/>
              </a:cxn>
              <a:cxn ang="0">
                <a:pos x="0" y="136"/>
              </a:cxn>
            </a:cxnLst>
            <a:rect l="0" t="0" r="r" b="b"/>
            <a:pathLst>
              <a:path w="136" h="136">
                <a:moveTo>
                  <a:pt x="0" y="136"/>
                </a:moveTo>
                <a:lnTo>
                  <a:pt x="0" y="0"/>
                </a:lnTo>
                <a:lnTo>
                  <a:pt x="136" y="0"/>
                </a:lnTo>
                <a:lnTo>
                  <a:pt x="136" y="136"/>
                </a:lnTo>
                <a:lnTo>
                  <a:pt x="0" y="136"/>
                </a:lnTo>
                <a:close/>
              </a:path>
            </a:pathLst>
          </a:custGeom>
          <a:solidFill>
            <a:schemeClr val="accent1">
              <a:alpha val="52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355" name="Freeform 163"/>
          <p:cNvSpPr>
            <a:spLocks/>
          </p:cNvSpPr>
          <p:nvPr/>
        </p:nvSpPr>
        <p:spPr bwMode="auto">
          <a:xfrm>
            <a:off x="2987675" y="4941888"/>
            <a:ext cx="215900" cy="215900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0" y="0"/>
              </a:cxn>
              <a:cxn ang="0">
                <a:pos x="136" y="0"/>
              </a:cxn>
              <a:cxn ang="0">
                <a:pos x="136" y="136"/>
              </a:cxn>
              <a:cxn ang="0">
                <a:pos x="0" y="136"/>
              </a:cxn>
            </a:cxnLst>
            <a:rect l="0" t="0" r="r" b="b"/>
            <a:pathLst>
              <a:path w="136" h="136">
                <a:moveTo>
                  <a:pt x="0" y="136"/>
                </a:moveTo>
                <a:lnTo>
                  <a:pt x="0" y="0"/>
                </a:lnTo>
                <a:lnTo>
                  <a:pt x="136" y="0"/>
                </a:lnTo>
                <a:lnTo>
                  <a:pt x="136" y="136"/>
                </a:lnTo>
                <a:lnTo>
                  <a:pt x="0" y="136"/>
                </a:lnTo>
                <a:close/>
              </a:path>
            </a:pathLst>
          </a:custGeom>
          <a:solidFill>
            <a:schemeClr val="accent1">
              <a:alpha val="52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356" name="Freeform 164"/>
          <p:cNvSpPr>
            <a:spLocks/>
          </p:cNvSpPr>
          <p:nvPr/>
        </p:nvSpPr>
        <p:spPr bwMode="auto">
          <a:xfrm>
            <a:off x="2987675" y="5157788"/>
            <a:ext cx="215900" cy="215900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0" y="0"/>
              </a:cxn>
              <a:cxn ang="0">
                <a:pos x="136" y="0"/>
              </a:cxn>
              <a:cxn ang="0">
                <a:pos x="136" y="136"/>
              </a:cxn>
              <a:cxn ang="0">
                <a:pos x="0" y="136"/>
              </a:cxn>
            </a:cxnLst>
            <a:rect l="0" t="0" r="r" b="b"/>
            <a:pathLst>
              <a:path w="136" h="136">
                <a:moveTo>
                  <a:pt x="0" y="136"/>
                </a:moveTo>
                <a:lnTo>
                  <a:pt x="0" y="0"/>
                </a:lnTo>
                <a:lnTo>
                  <a:pt x="136" y="0"/>
                </a:lnTo>
                <a:lnTo>
                  <a:pt x="136" y="136"/>
                </a:lnTo>
                <a:lnTo>
                  <a:pt x="0" y="136"/>
                </a:lnTo>
                <a:close/>
              </a:path>
            </a:pathLst>
          </a:custGeom>
          <a:solidFill>
            <a:schemeClr val="accent1">
              <a:alpha val="52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357" name="Freeform 165"/>
          <p:cNvSpPr>
            <a:spLocks/>
          </p:cNvSpPr>
          <p:nvPr/>
        </p:nvSpPr>
        <p:spPr bwMode="auto">
          <a:xfrm>
            <a:off x="2987675" y="5373688"/>
            <a:ext cx="215900" cy="215900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0" y="0"/>
              </a:cxn>
              <a:cxn ang="0">
                <a:pos x="136" y="0"/>
              </a:cxn>
              <a:cxn ang="0">
                <a:pos x="136" y="136"/>
              </a:cxn>
              <a:cxn ang="0">
                <a:pos x="0" y="136"/>
              </a:cxn>
            </a:cxnLst>
            <a:rect l="0" t="0" r="r" b="b"/>
            <a:pathLst>
              <a:path w="136" h="136">
                <a:moveTo>
                  <a:pt x="0" y="136"/>
                </a:moveTo>
                <a:lnTo>
                  <a:pt x="0" y="0"/>
                </a:lnTo>
                <a:lnTo>
                  <a:pt x="136" y="0"/>
                </a:lnTo>
                <a:lnTo>
                  <a:pt x="136" y="136"/>
                </a:lnTo>
                <a:lnTo>
                  <a:pt x="0" y="136"/>
                </a:lnTo>
                <a:close/>
              </a:path>
            </a:pathLst>
          </a:custGeom>
          <a:solidFill>
            <a:schemeClr val="accent1">
              <a:alpha val="52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358" name="Freeform 166"/>
          <p:cNvSpPr>
            <a:spLocks/>
          </p:cNvSpPr>
          <p:nvPr/>
        </p:nvSpPr>
        <p:spPr bwMode="auto">
          <a:xfrm>
            <a:off x="2987675" y="5589588"/>
            <a:ext cx="215900" cy="215900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0" y="0"/>
              </a:cxn>
              <a:cxn ang="0">
                <a:pos x="136" y="0"/>
              </a:cxn>
              <a:cxn ang="0">
                <a:pos x="136" y="136"/>
              </a:cxn>
              <a:cxn ang="0">
                <a:pos x="0" y="136"/>
              </a:cxn>
            </a:cxnLst>
            <a:rect l="0" t="0" r="r" b="b"/>
            <a:pathLst>
              <a:path w="136" h="136">
                <a:moveTo>
                  <a:pt x="0" y="136"/>
                </a:moveTo>
                <a:lnTo>
                  <a:pt x="0" y="0"/>
                </a:lnTo>
                <a:lnTo>
                  <a:pt x="136" y="0"/>
                </a:lnTo>
                <a:lnTo>
                  <a:pt x="136" y="136"/>
                </a:lnTo>
                <a:lnTo>
                  <a:pt x="0" y="136"/>
                </a:lnTo>
                <a:close/>
              </a:path>
            </a:pathLst>
          </a:custGeom>
          <a:solidFill>
            <a:schemeClr val="accent1">
              <a:alpha val="52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359" name="WordArt 167"/>
          <p:cNvSpPr>
            <a:spLocks noChangeArrowheads="1" noChangeShapeType="1" noTextEdit="1"/>
          </p:cNvSpPr>
          <p:nvPr/>
        </p:nvSpPr>
        <p:spPr bwMode="auto">
          <a:xfrm>
            <a:off x="2411413" y="4365625"/>
            <a:ext cx="81915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40%</a:t>
            </a:r>
          </a:p>
        </p:txBody>
      </p:sp>
      <p:pic>
        <p:nvPicPr>
          <p:cNvPr id="107" name="Рисунок 10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2868" y="476672"/>
            <a:ext cx="2475845" cy="3882192"/>
          </a:xfrm>
          <a:prstGeom prst="rect">
            <a:avLst/>
          </a:prstGeom>
        </p:spPr>
      </p:pic>
      <p:pic>
        <p:nvPicPr>
          <p:cNvPr id="108" name="Рисунок 10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81289" y="4756086"/>
            <a:ext cx="1332511" cy="1733614"/>
          </a:xfrm>
          <a:prstGeom prst="rect">
            <a:avLst/>
          </a:prstGeom>
        </p:spPr>
      </p:pic>
      <p:sp>
        <p:nvSpPr>
          <p:cNvPr id="8303" name="AutoShape 111"/>
          <p:cNvSpPr>
            <a:spLocks noChangeArrowheads="1"/>
          </p:cNvSpPr>
          <p:nvPr/>
        </p:nvSpPr>
        <p:spPr bwMode="auto">
          <a:xfrm>
            <a:off x="5003800" y="4797425"/>
            <a:ext cx="2232025" cy="752475"/>
          </a:xfrm>
          <a:prstGeom prst="wedgeRoundRectCallout">
            <a:avLst>
              <a:gd name="adj1" fmla="val 84051"/>
              <a:gd name="adj2" fmla="val 34058"/>
              <a:gd name="adj3" fmla="val 16667"/>
            </a:avLst>
          </a:prstGeom>
          <a:solidFill>
            <a:srgbClr val="FFFFCC">
              <a:alpha val="21000"/>
            </a:srgbClr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b="1" i="1">
                <a:latin typeface="Georgia" pitchFamily="18" charset="0"/>
              </a:rPr>
              <a:t>Площадь равна 100см</a:t>
            </a:r>
            <a:r>
              <a:rPr lang="ru-RU" b="1" i="1" baseline="30000">
                <a:latin typeface="Georgia" pitchFamily="18" charset="0"/>
              </a:rPr>
              <a:t>2</a:t>
            </a:r>
            <a:endParaRPr lang="ru-RU" b="1" i="1">
              <a:latin typeface="Georgia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14072520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2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2000"/>
                                        <p:tgtEl>
                                          <p:spTgt spid="8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8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8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8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8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8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8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8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1000"/>
                                        <p:tgtEl>
                                          <p:spTgt spid="8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8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9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8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8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1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1000"/>
                                        <p:tgtEl>
                                          <p:spTgt spid="8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2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000"/>
                                        <p:tgtEl>
                                          <p:spTgt spid="8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3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000"/>
                                        <p:tgtEl>
                                          <p:spTgt spid="8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40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00"/>
                                        <p:tgtEl>
                                          <p:spTgt spid="8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5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1000"/>
                                        <p:tgtEl>
                                          <p:spTgt spid="8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60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1000"/>
                                        <p:tgtEl>
                                          <p:spTgt spid="8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70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1000"/>
                                        <p:tgtEl>
                                          <p:spTgt spid="8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8000"/>
                            </p:stCondLst>
                            <p:childTnLst>
                              <p:par>
                                <p:cTn id="9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1000"/>
                                        <p:tgtEl>
                                          <p:spTgt spid="8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8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000"/>
                            </p:stCondLst>
                            <p:childTnLst>
                              <p:par>
                                <p:cTn id="10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3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3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3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3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3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3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3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3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8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45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8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8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500"/>
                            </p:stCondLst>
                            <p:childTnLst>
                              <p:par>
                                <p:cTn id="1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8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6000"/>
                            </p:stCondLst>
                            <p:childTnLst>
                              <p:par>
                                <p:cTn id="1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8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6500"/>
                            </p:stCondLst>
                            <p:childTnLst>
                              <p:par>
                                <p:cTn id="1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8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7000"/>
                            </p:stCondLst>
                            <p:childTnLst>
                              <p:par>
                                <p:cTn id="1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8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7500"/>
                            </p:stCondLst>
                            <p:childTnLst>
                              <p:par>
                                <p:cTn id="1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8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8000"/>
                            </p:stCondLst>
                            <p:childTnLst>
                              <p:par>
                                <p:cTn id="1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8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8500"/>
                            </p:stCondLst>
                            <p:childTnLst>
                              <p:par>
                                <p:cTn id="1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8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9000"/>
                            </p:stCondLst>
                            <p:childTnLst>
                              <p:par>
                                <p:cTn id="1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8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9500"/>
                            </p:stCondLst>
                            <p:childTnLst>
                              <p:par>
                                <p:cTn id="1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8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8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8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8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8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8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8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8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13500"/>
                            </p:stCondLst>
                            <p:childTnLst>
                              <p:par>
                                <p:cTn id="1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8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14000"/>
                            </p:stCondLst>
                            <p:childTnLst>
                              <p:par>
                                <p:cTn id="2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8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14500"/>
                            </p:stCondLst>
                            <p:childTnLst>
                              <p:par>
                                <p:cTn id="2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8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8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5500"/>
                            </p:stCondLst>
                            <p:childTnLst>
                              <p:par>
                                <p:cTn id="2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8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16000"/>
                            </p:stCondLst>
                            <p:childTnLst>
                              <p:par>
                                <p:cTn id="2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8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16500"/>
                            </p:stCondLst>
                            <p:childTnLst>
                              <p:par>
                                <p:cTn id="2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8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17000"/>
                            </p:stCondLst>
                            <p:childTnLst>
                              <p:par>
                                <p:cTn id="2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8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17500"/>
                            </p:stCondLst>
                            <p:childTnLst>
                              <p:par>
                                <p:cTn id="2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8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18000"/>
                            </p:stCondLst>
                            <p:childTnLst>
                              <p:par>
                                <p:cTn id="2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8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8500"/>
                            </p:stCondLst>
                            <p:childTnLst>
                              <p:par>
                                <p:cTn id="2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8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19000"/>
                            </p:stCondLst>
                            <p:childTnLst>
                              <p:par>
                                <p:cTn id="2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8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19500"/>
                            </p:stCondLst>
                            <p:childTnLst>
                              <p:par>
                                <p:cTn id="2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8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8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20500"/>
                            </p:stCondLst>
                            <p:childTnLst>
                              <p:par>
                                <p:cTn id="2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8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21000"/>
                            </p:stCondLst>
                            <p:childTnLst>
                              <p:par>
                                <p:cTn id="2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8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21500"/>
                            </p:stCondLst>
                            <p:childTnLst>
                              <p:par>
                                <p:cTn id="2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8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22000"/>
                            </p:stCondLst>
                            <p:childTnLst>
                              <p:par>
                                <p:cTn id="2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8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22500"/>
                            </p:stCondLst>
                            <p:childTnLst>
                              <p:par>
                                <p:cTn id="2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8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23000"/>
                            </p:stCondLst>
                            <p:childTnLst>
                              <p:par>
                                <p:cTn id="2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8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23500"/>
                            </p:stCondLst>
                            <p:childTnLst>
                              <p:par>
                                <p:cTn id="27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3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3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3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3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3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3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3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3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41" grpId="0" animBg="1"/>
      <p:bldP spid="8242" grpId="0" animBg="1"/>
      <p:bldP spid="8243" grpId="0" animBg="1"/>
      <p:bldP spid="8244" grpId="0" animBg="1"/>
      <p:bldP spid="8245" grpId="0" animBg="1"/>
      <p:bldP spid="8246" grpId="0" animBg="1"/>
      <p:bldP spid="8247" grpId="0" animBg="1"/>
      <p:bldP spid="8248" grpId="0" animBg="1"/>
      <p:bldP spid="8249" grpId="0" animBg="1"/>
      <p:bldP spid="8250" grpId="0" animBg="1"/>
      <p:bldP spid="8251" grpId="0" animBg="1"/>
      <p:bldP spid="8252" grpId="0" animBg="1"/>
      <p:bldP spid="8254" grpId="0" animBg="1"/>
      <p:bldP spid="8255" grpId="0" animBg="1"/>
      <p:bldP spid="8256" grpId="0" animBg="1"/>
      <p:bldP spid="8257" grpId="0" animBg="1"/>
      <p:bldP spid="8258" grpId="0" animBg="1"/>
      <p:bldP spid="8259" grpId="0" animBg="1"/>
      <p:bldP spid="8260" grpId="0" animBg="1"/>
      <p:bldP spid="8310" grpId="0" animBg="1"/>
      <p:bldP spid="8317" grpId="0" animBg="1"/>
      <p:bldP spid="8318" grpId="0"/>
      <p:bldP spid="8319" grpId="0" animBg="1"/>
      <p:bldP spid="8320" grpId="0" animBg="1"/>
      <p:bldP spid="8321" grpId="0" animBg="1"/>
      <p:bldP spid="8322" grpId="0" animBg="1"/>
      <p:bldP spid="8323" grpId="0" animBg="1"/>
      <p:bldP spid="8324" grpId="0" animBg="1"/>
      <p:bldP spid="8325" grpId="0" animBg="1"/>
      <p:bldP spid="8326" grpId="0" animBg="1"/>
      <p:bldP spid="8327" grpId="0" animBg="1"/>
      <p:bldP spid="8328" grpId="0" animBg="1"/>
      <p:bldP spid="8329" grpId="0" animBg="1"/>
      <p:bldP spid="8330" grpId="0" animBg="1"/>
      <p:bldP spid="8331" grpId="0" animBg="1"/>
      <p:bldP spid="8332" grpId="0" animBg="1"/>
      <p:bldP spid="8333" grpId="0" animBg="1"/>
      <p:bldP spid="8334" grpId="0" animBg="1"/>
      <p:bldP spid="8335" grpId="0" animBg="1"/>
      <p:bldP spid="8336" grpId="0" animBg="1"/>
      <p:bldP spid="8337" grpId="0" animBg="1"/>
      <p:bldP spid="8338" grpId="0" animBg="1"/>
      <p:bldP spid="8340" grpId="0" animBg="1"/>
      <p:bldP spid="8341" grpId="0" animBg="1"/>
      <p:bldP spid="8342" grpId="0" animBg="1"/>
      <p:bldP spid="8343" grpId="0" animBg="1"/>
      <p:bldP spid="8344" grpId="0" animBg="1"/>
      <p:bldP spid="8345" grpId="0" animBg="1"/>
      <p:bldP spid="8346" grpId="0" animBg="1"/>
      <p:bldP spid="8347" grpId="0" animBg="1"/>
      <p:bldP spid="8348" grpId="0" animBg="1"/>
      <p:bldP spid="8349" grpId="0" animBg="1"/>
      <p:bldP spid="8350" grpId="0" animBg="1"/>
      <p:bldP spid="8351" grpId="0" animBg="1"/>
      <p:bldP spid="8352" grpId="0" animBg="1"/>
      <p:bldP spid="8353" grpId="0" animBg="1"/>
      <p:bldP spid="8354" grpId="0" animBg="1"/>
      <p:bldP spid="8355" grpId="0" animBg="1"/>
      <p:bldP spid="8356" grpId="0" animBg="1"/>
      <p:bldP spid="8357" grpId="0" animBg="1"/>
      <p:bldP spid="8358" grpId="0" animBg="1"/>
      <p:bldP spid="8359" grpId="0" animBg="1"/>
      <p:bldP spid="830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Line 2"/>
          <p:cNvSpPr>
            <a:spLocks noChangeShapeType="1"/>
          </p:cNvSpPr>
          <p:nvPr/>
        </p:nvSpPr>
        <p:spPr bwMode="auto">
          <a:xfrm>
            <a:off x="755650" y="6597650"/>
            <a:ext cx="7777163" cy="0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19" name="Line 3"/>
          <p:cNvSpPr>
            <a:spLocks noChangeShapeType="1"/>
          </p:cNvSpPr>
          <p:nvPr/>
        </p:nvSpPr>
        <p:spPr bwMode="auto">
          <a:xfrm>
            <a:off x="323850" y="620713"/>
            <a:ext cx="0" cy="5472112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0" name="Line 4"/>
          <p:cNvSpPr>
            <a:spLocks noChangeShapeType="1"/>
          </p:cNvSpPr>
          <p:nvPr/>
        </p:nvSpPr>
        <p:spPr bwMode="auto">
          <a:xfrm>
            <a:off x="611188" y="333375"/>
            <a:ext cx="7993062" cy="0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1" name="Line 5"/>
          <p:cNvSpPr>
            <a:spLocks noChangeShapeType="1"/>
          </p:cNvSpPr>
          <p:nvPr/>
        </p:nvSpPr>
        <p:spPr bwMode="auto">
          <a:xfrm>
            <a:off x="8820150" y="620713"/>
            <a:ext cx="0" cy="5616575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2" name="AutoShape 6"/>
          <p:cNvSpPr>
            <a:spLocks noChangeArrowheads="1"/>
          </p:cNvSpPr>
          <p:nvPr/>
        </p:nvSpPr>
        <p:spPr bwMode="auto">
          <a:xfrm>
            <a:off x="250825" y="62372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23" name="AutoShape 7"/>
          <p:cNvSpPr>
            <a:spLocks noChangeArrowheads="1"/>
          </p:cNvSpPr>
          <p:nvPr/>
        </p:nvSpPr>
        <p:spPr bwMode="auto">
          <a:xfrm>
            <a:off x="107950" y="1158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24" name="AutoShape 8"/>
          <p:cNvSpPr>
            <a:spLocks noChangeArrowheads="1"/>
          </p:cNvSpPr>
          <p:nvPr/>
        </p:nvSpPr>
        <p:spPr bwMode="auto">
          <a:xfrm>
            <a:off x="8532813" y="1158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25" name="AutoShape 9"/>
          <p:cNvSpPr>
            <a:spLocks noChangeArrowheads="1"/>
          </p:cNvSpPr>
          <p:nvPr/>
        </p:nvSpPr>
        <p:spPr bwMode="auto">
          <a:xfrm>
            <a:off x="8532813" y="62372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65"/>
          <p:cNvGrpSpPr>
            <a:grpSpLocks/>
          </p:cNvGrpSpPr>
          <p:nvPr/>
        </p:nvGrpSpPr>
        <p:grpSpPr bwMode="auto">
          <a:xfrm>
            <a:off x="1403350" y="1583171"/>
            <a:ext cx="3743325" cy="188479"/>
            <a:chOff x="884" y="1026"/>
            <a:chExt cx="2767" cy="90"/>
          </a:xfrm>
        </p:grpSpPr>
        <p:sp>
          <p:nvSpPr>
            <p:cNvPr id="9227" name="Line 11"/>
            <p:cNvSpPr>
              <a:spLocks noChangeShapeType="1"/>
            </p:cNvSpPr>
            <p:nvPr/>
          </p:nvSpPr>
          <p:spPr bwMode="auto">
            <a:xfrm>
              <a:off x="884" y="1071"/>
              <a:ext cx="2767" cy="0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30" name="Line 14"/>
            <p:cNvSpPr>
              <a:spLocks noChangeShapeType="1"/>
            </p:cNvSpPr>
            <p:nvPr/>
          </p:nvSpPr>
          <p:spPr bwMode="auto">
            <a:xfrm>
              <a:off x="884" y="1026"/>
              <a:ext cx="0" cy="90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31" name="Line 15"/>
            <p:cNvSpPr>
              <a:spLocks noChangeShapeType="1"/>
            </p:cNvSpPr>
            <p:nvPr/>
          </p:nvSpPr>
          <p:spPr bwMode="auto">
            <a:xfrm>
              <a:off x="3651" y="1026"/>
              <a:ext cx="0" cy="90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1403350" y="1916113"/>
            <a:ext cx="5400675" cy="431800"/>
            <a:chOff x="1202" y="2432"/>
            <a:chExt cx="3402" cy="272"/>
          </a:xfrm>
        </p:grpSpPr>
        <p:sp>
          <p:nvSpPr>
            <p:cNvPr id="9233" name="Rectangle 17"/>
            <p:cNvSpPr>
              <a:spLocks noChangeArrowheads="1"/>
            </p:cNvSpPr>
            <p:nvPr/>
          </p:nvSpPr>
          <p:spPr bwMode="auto">
            <a:xfrm>
              <a:off x="1202" y="2432"/>
              <a:ext cx="3402" cy="272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ru-RU" sz="1000" b="1"/>
                <a:t>0   1    2    3    4    5    6    7    8    9    10   11  12  13  14  15  16   17  18  19  20  21   22  23  24</a:t>
              </a:r>
            </a:p>
          </p:txBody>
        </p:sp>
        <p:sp>
          <p:nvSpPr>
            <p:cNvPr id="9234" name="Line 18"/>
            <p:cNvSpPr>
              <a:spLocks noChangeShapeType="1"/>
            </p:cNvSpPr>
            <p:nvPr/>
          </p:nvSpPr>
          <p:spPr bwMode="auto">
            <a:xfrm>
              <a:off x="1247" y="2478"/>
              <a:ext cx="326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35" name="Line 19"/>
            <p:cNvSpPr>
              <a:spLocks noChangeShapeType="1"/>
            </p:cNvSpPr>
            <p:nvPr/>
          </p:nvSpPr>
          <p:spPr bwMode="auto">
            <a:xfrm>
              <a:off x="1383" y="2478"/>
              <a:ext cx="0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36" name="Line 20"/>
            <p:cNvSpPr>
              <a:spLocks noChangeShapeType="1"/>
            </p:cNvSpPr>
            <p:nvPr/>
          </p:nvSpPr>
          <p:spPr bwMode="auto">
            <a:xfrm>
              <a:off x="1519" y="2478"/>
              <a:ext cx="0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37" name="Line 21"/>
            <p:cNvSpPr>
              <a:spLocks noChangeShapeType="1"/>
            </p:cNvSpPr>
            <p:nvPr/>
          </p:nvSpPr>
          <p:spPr bwMode="auto">
            <a:xfrm>
              <a:off x="1655" y="2478"/>
              <a:ext cx="0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38" name="Line 22"/>
            <p:cNvSpPr>
              <a:spLocks noChangeShapeType="1"/>
            </p:cNvSpPr>
            <p:nvPr/>
          </p:nvSpPr>
          <p:spPr bwMode="auto">
            <a:xfrm>
              <a:off x="1791" y="2478"/>
              <a:ext cx="0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39" name="Line 23"/>
            <p:cNvSpPr>
              <a:spLocks noChangeShapeType="1"/>
            </p:cNvSpPr>
            <p:nvPr/>
          </p:nvSpPr>
          <p:spPr bwMode="auto">
            <a:xfrm>
              <a:off x="1927" y="2478"/>
              <a:ext cx="0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40" name="Line 24"/>
            <p:cNvSpPr>
              <a:spLocks noChangeShapeType="1"/>
            </p:cNvSpPr>
            <p:nvPr/>
          </p:nvSpPr>
          <p:spPr bwMode="auto">
            <a:xfrm>
              <a:off x="2064" y="2478"/>
              <a:ext cx="0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41" name="Line 25"/>
            <p:cNvSpPr>
              <a:spLocks noChangeShapeType="1"/>
            </p:cNvSpPr>
            <p:nvPr/>
          </p:nvSpPr>
          <p:spPr bwMode="auto">
            <a:xfrm>
              <a:off x="2200" y="2478"/>
              <a:ext cx="0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42" name="Line 26"/>
            <p:cNvSpPr>
              <a:spLocks noChangeShapeType="1"/>
            </p:cNvSpPr>
            <p:nvPr/>
          </p:nvSpPr>
          <p:spPr bwMode="auto">
            <a:xfrm>
              <a:off x="2336" y="2478"/>
              <a:ext cx="0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43" name="Line 27"/>
            <p:cNvSpPr>
              <a:spLocks noChangeShapeType="1"/>
            </p:cNvSpPr>
            <p:nvPr/>
          </p:nvSpPr>
          <p:spPr bwMode="auto">
            <a:xfrm>
              <a:off x="2472" y="2478"/>
              <a:ext cx="0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44" name="Line 28"/>
            <p:cNvSpPr>
              <a:spLocks noChangeShapeType="1"/>
            </p:cNvSpPr>
            <p:nvPr/>
          </p:nvSpPr>
          <p:spPr bwMode="auto">
            <a:xfrm>
              <a:off x="2608" y="2478"/>
              <a:ext cx="0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45" name="Line 29"/>
            <p:cNvSpPr>
              <a:spLocks noChangeShapeType="1"/>
            </p:cNvSpPr>
            <p:nvPr/>
          </p:nvSpPr>
          <p:spPr bwMode="auto">
            <a:xfrm>
              <a:off x="2744" y="2478"/>
              <a:ext cx="0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46" name="Line 30"/>
            <p:cNvSpPr>
              <a:spLocks noChangeShapeType="1"/>
            </p:cNvSpPr>
            <p:nvPr/>
          </p:nvSpPr>
          <p:spPr bwMode="auto">
            <a:xfrm>
              <a:off x="2880" y="2478"/>
              <a:ext cx="0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47" name="Line 31"/>
            <p:cNvSpPr>
              <a:spLocks noChangeShapeType="1"/>
            </p:cNvSpPr>
            <p:nvPr/>
          </p:nvSpPr>
          <p:spPr bwMode="auto">
            <a:xfrm>
              <a:off x="3016" y="2478"/>
              <a:ext cx="0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48" name="Line 32"/>
            <p:cNvSpPr>
              <a:spLocks noChangeShapeType="1"/>
            </p:cNvSpPr>
            <p:nvPr/>
          </p:nvSpPr>
          <p:spPr bwMode="auto">
            <a:xfrm>
              <a:off x="3152" y="2478"/>
              <a:ext cx="0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49" name="Line 33"/>
            <p:cNvSpPr>
              <a:spLocks noChangeShapeType="1"/>
            </p:cNvSpPr>
            <p:nvPr/>
          </p:nvSpPr>
          <p:spPr bwMode="auto">
            <a:xfrm>
              <a:off x="3288" y="2478"/>
              <a:ext cx="0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50" name="Line 34"/>
            <p:cNvSpPr>
              <a:spLocks noChangeShapeType="1"/>
            </p:cNvSpPr>
            <p:nvPr/>
          </p:nvSpPr>
          <p:spPr bwMode="auto">
            <a:xfrm>
              <a:off x="3424" y="2478"/>
              <a:ext cx="0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51" name="Line 35"/>
            <p:cNvSpPr>
              <a:spLocks noChangeShapeType="1"/>
            </p:cNvSpPr>
            <p:nvPr/>
          </p:nvSpPr>
          <p:spPr bwMode="auto">
            <a:xfrm>
              <a:off x="3560" y="2478"/>
              <a:ext cx="0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52" name="Line 36"/>
            <p:cNvSpPr>
              <a:spLocks noChangeShapeType="1"/>
            </p:cNvSpPr>
            <p:nvPr/>
          </p:nvSpPr>
          <p:spPr bwMode="auto">
            <a:xfrm>
              <a:off x="3696" y="2478"/>
              <a:ext cx="0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53" name="Line 37"/>
            <p:cNvSpPr>
              <a:spLocks noChangeShapeType="1"/>
            </p:cNvSpPr>
            <p:nvPr/>
          </p:nvSpPr>
          <p:spPr bwMode="auto">
            <a:xfrm>
              <a:off x="3833" y="2478"/>
              <a:ext cx="0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54" name="Line 38"/>
            <p:cNvSpPr>
              <a:spLocks noChangeShapeType="1"/>
            </p:cNvSpPr>
            <p:nvPr/>
          </p:nvSpPr>
          <p:spPr bwMode="auto">
            <a:xfrm>
              <a:off x="3969" y="2478"/>
              <a:ext cx="0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55" name="Line 39"/>
            <p:cNvSpPr>
              <a:spLocks noChangeShapeType="1"/>
            </p:cNvSpPr>
            <p:nvPr/>
          </p:nvSpPr>
          <p:spPr bwMode="auto">
            <a:xfrm>
              <a:off x="4105" y="2478"/>
              <a:ext cx="0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56" name="Line 40"/>
            <p:cNvSpPr>
              <a:spLocks noChangeShapeType="1"/>
            </p:cNvSpPr>
            <p:nvPr/>
          </p:nvSpPr>
          <p:spPr bwMode="auto">
            <a:xfrm>
              <a:off x="4241" y="2478"/>
              <a:ext cx="0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57" name="Line 41"/>
            <p:cNvSpPr>
              <a:spLocks noChangeShapeType="1"/>
            </p:cNvSpPr>
            <p:nvPr/>
          </p:nvSpPr>
          <p:spPr bwMode="auto">
            <a:xfrm>
              <a:off x="4377" y="2478"/>
              <a:ext cx="0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58" name="Line 42"/>
            <p:cNvSpPr>
              <a:spLocks noChangeShapeType="1"/>
            </p:cNvSpPr>
            <p:nvPr/>
          </p:nvSpPr>
          <p:spPr bwMode="auto">
            <a:xfrm>
              <a:off x="4513" y="2478"/>
              <a:ext cx="0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59" name="Line 43"/>
            <p:cNvSpPr>
              <a:spLocks noChangeShapeType="1"/>
            </p:cNvSpPr>
            <p:nvPr/>
          </p:nvSpPr>
          <p:spPr bwMode="auto">
            <a:xfrm>
              <a:off x="1247" y="2478"/>
              <a:ext cx="0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268" name="Line 52"/>
          <p:cNvSpPr>
            <a:spLocks noChangeShapeType="1"/>
          </p:cNvSpPr>
          <p:nvPr/>
        </p:nvSpPr>
        <p:spPr bwMode="auto">
          <a:xfrm flipV="1">
            <a:off x="1403350" y="1700213"/>
            <a:ext cx="2447925" cy="0"/>
          </a:xfrm>
          <a:prstGeom prst="line">
            <a:avLst/>
          </a:prstGeom>
          <a:noFill/>
          <a:ln w="38100">
            <a:solidFill>
              <a:srgbClr val="FF9900"/>
            </a:solidFill>
            <a:round/>
            <a:headEnd type="oval"/>
            <a:tailEnd type="oval"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4" name="Group 53"/>
          <p:cNvGrpSpPr>
            <a:grpSpLocks/>
          </p:cNvGrpSpPr>
          <p:nvPr/>
        </p:nvGrpSpPr>
        <p:grpSpPr bwMode="auto">
          <a:xfrm rot="2763387" flipH="1">
            <a:off x="2259807" y="-451644"/>
            <a:ext cx="1352550" cy="3065463"/>
            <a:chOff x="3797" y="754"/>
            <a:chExt cx="852" cy="1931"/>
          </a:xfrm>
        </p:grpSpPr>
        <p:sp>
          <p:nvSpPr>
            <p:cNvPr id="9270" name="Freeform 54"/>
            <p:cNvSpPr>
              <a:spLocks/>
            </p:cNvSpPr>
            <p:nvPr/>
          </p:nvSpPr>
          <p:spPr bwMode="auto">
            <a:xfrm rot="78698">
              <a:off x="3797" y="754"/>
              <a:ext cx="852" cy="1909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227" y="0"/>
                </a:cxn>
                <a:cxn ang="0">
                  <a:pos x="1179" y="2540"/>
                </a:cxn>
                <a:cxn ang="0">
                  <a:pos x="1252" y="3125"/>
                </a:cxn>
                <a:cxn ang="0">
                  <a:pos x="952" y="2630"/>
                </a:cxn>
                <a:cxn ang="0">
                  <a:pos x="0" y="90"/>
                </a:cxn>
              </a:cxnLst>
              <a:rect l="0" t="0" r="r" b="b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71" name="Freeform 55"/>
            <p:cNvSpPr>
              <a:spLocks/>
            </p:cNvSpPr>
            <p:nvPr/>
          </p:nvSpPr>
          <p:spPr bwMode="auto">
            <a:xfrm rot="78698">
              <a:off x="4428" y="2314"/>
              <a:ext cx="215" cy="371"/>
            </a:xfrm>
            <a:custGeom>
              <a:avLst/>
              <a:gdLst/>
              <a:ahLst/>
              <a:cxnLst>
                <a:cxn ang="0">
                  <a:pos x="316" y="608"/>
                </a:cxn>
                <a:cxn ang="0">
                  <a:pos x="227" y="0"/>
                </a:cxn>
                <a:cxn ang="0">
                  <a:pos x="0" y="90"/>
                </a:cxn>
                <a:cxn ang="0">
                  <a:pos x="316" y="608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9525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72" name="Freeform 56"/>
            <p:cNvSpPr>
              <a:spLocks/>
            </p:cNvSpPr>
            <p:nvPr/>
          </p:nvSpPr>
          <p:spPr bwMode="auto">
            <a:xfrm rot="78698">
              <a:off x="4554" y="2536"/>
              <a:ext cx="82" cy="141"/>
            </a:xfrm>
            <a:custGeom>
              <a:avLst/>
              <a:gdLst/>
              <a:ahLst/>
              <a:cxnLst>
                <a:cxn ang="0">
                  <a:pos x="85" y="0"/>
                </a:cxn>
                <a:cxn ang="0">
                  <a:pos x="0" y="25"/>
                </a:cxn>
                <a:cxn ang="0">
                  <a:pos x="121" y="230"/>
                </a:cxn>
                <a:cxn ang="0">
                  <a:pos x="85" y="0"/>
                </a:cxn>
              </a:cxnLst>
              <a:rect l="0" t="0" r="r" b="b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73" name="Freeform 57"/>
            <p:cNvSpPr>
              <a:spLocks/>
            </p:cNvSpPr>
            <p:nvPr/>
          </p:nvSpPr>
          <p:spPr bwMode="auto">
            <a:xfrm rot="78698">
              <a:off x="3866" y="765"/>
              <a:ext cx="744" cy="1595"/>
            </a:xfrm>
            <a:custGeom>
              <a:avLst/>
              <a:gdLst/>
              <a:ahLst/>
              <a:cxnLst>
                <a:cxn ang="0">
                  <a:pos x="867" y="2612"/>
                </a:cxn>
                <a:cxn ang="0">
                  <a:pos x="1094" y="2522"/>
                </a:cxn>
                <a:cxn ang="0">
                  <a:pos x="1016" y="2554"/>
                </a:cxn>
                <a:cxn ang="0">
                  <a:pos x="84" y="0"/>
                </a:cxn>
                <a:cxn ang="0">
                  <a:pos x="0" y="30"/>
                </a:cxn>
                <a:cxn ang="0">
                  <a:pos x="940" y="2584"/>
                </a:cxn>
              </a:cxnLst>
              <a:rect l="0" t="0" r="r" b="b"/>
              <a:pathLst>
                <a:path w="1094" h="2612">
                  <a:moveTo>
                    <a:pt x="867" y="2612"/>
                  </a:moveTo>
                  <a:lnTo>
                    <a:pt x="1094" y="2522"/>
                  </a:lnTo>
                  <a:lnTo>
                    <a:pt x="1016" y="2554"/>
                  </a:lnTo>
                  <a:lnTo>
                    <a:pt x="84" y="0"/>
                  </a:lnTo>
                  <a:lnTo>
                    <a:pt x="0" y="30"/>
                  </a:lnTo>
                  <a:lnTo>
                    <a:pt x="940" y="2584"/>
                  </a:lnTo>
                </a:path>
              </a:pathLst>
            </a:custGeom>
            <a:solidFill>
              <a:srgbClr val="FFFF00"/>
            </a:solidFill>
            <a:ln w="9525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274" name="AutoShape 58"/>
          <p:cNvSpPr>
            <a:spLocks/>
          </p:cNvSpPr>
          <p:nvPr/>
        </p:nvSpPr>
        <p:spPr bwMode="auto">
          <a:xfrm rot="5400000">
            <a:off x="2951163" y="225426"/>
            <a:ext cx="647699" cy="3743324"/>
          </a:xfrm>
          <a:prstGeom prst="rightBracket">
            <a:avLst>
              <a:gd name="adj" fmla="val 56413"/>
            </a:avLst>
          </a:prstGeom>
          <a:noFill/>
          <a:ln w="2857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75" name="Text Box 59"/>
          <p:cNvSpPr txBox="1">
            <a:spLocks noChangeArrowheads="1"/>
          </p:cNvSpPr>
          <p:nvPr/>
        </p:nvSpPr>
        <p:spPr bwMode="auto">
          <a:xfrm>
            <a:off x="3059113" y="2420938"/>
            <a:ext cx="1441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 dirty="0">
                <a:solidFill>
                  <a:schemeClr val="accent2"/>
                </a:solidFill>
                <a:latin typeface="+mj-lt"/>
              </a:rPr>
              <a:t>это 100%</a:t>
            </a:r>
          </a:p>
        </p:txBody>
      </p:sp>
      <p:pic>
        <p:nvPicPr>
          <p:cNvPr id="9278" name="Picture 62" descr="5713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87CAE4"/>
              </a:clrFrom>
              <a:clrTo>
                <a:srgbClr val="87CAE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2714620"/>
            <a:ext cx="2571767" cy="3746489"/>
          </a:xfrm>
          <a:prstGeom prst="rect">
            <a:avLst/>
          </a:prstGeom>
          <a:noFill/>
        </p:spPr>
      </p:pic>
      <p:sp>
        <p:nvSpPr>
          <p:cNvPr id="9279" name="AutoShape 63"/>
          <p:cNvSpPr>
            <a:spLocks noChangeArrowheads="1"/>
          </p:cNvSpPr>
          <p:nvPr/>
        </p:nvSpPr>
        <p:spPr bwMode="auto">
          <a:xfrm>
            <a:off x="2195513" y="3789363"/>
            <a:ext cx="6264275" cy="1008062"/>
          </a:xfrm>
          <a:prstGeom prst="wedgeRoundRectCallout">
            <a:avLst>
              <a:gd name="adj1" fmla="val -62260"/>
              <a:gd name="adj2" fmla="val 26069"/>
              <a:gd name="adj3" fmla="val 16667"/>
            </a:avLst>
          </a:prstGeom>
          <a:solidFill>
            <a:srgbClr val="FFFFCC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000" b="1" i="1" dirty="0">
                <a:solidFill>
                  <a:schemeClr val="accent2"/>
                </a:solidFill>
              </a:rPr>
              <a:t>Не прогоняйте меня!</a:t>
            </a:r>
          </a:p>
          <a:p>
            <a:pPr algn="ctr"/>
            <a:r>
              <a:rPr lang="ru-RU" sz="2000" b="1" i="1" dirty="0">
                <a:solidFill>
                  <a:schemeClr val="accent2"/>
                </a:solidFill>
              </a:rPr>
              <a:t>Я исправлюсь. Я тоже хочу в вашем пруду летом купаться.</a:t>
            </a:r>
          </a:p>
          <a:p>
            <a:pPr algn="ctr"/>
            <a:endParaRPr lang="ru-RU" sz="2000" b="1" i="1" dirty="0">
              <a:solidFill>
                <a:schemeClr val="accent2"/>
              </a:solidFill>
            </a:endParaRPr>
          </a:p>
        </p:txBody>
      </p:sp>
      <p:sp>
        <p:nvSpPr>
          <p:cNvPr id="9280" name="AutoShape 64"/>
          <p:cNvSpPr>
            <a:spLocks noChangeArrowheads="1"/>
          </p:cNvSpPr>
          <p:nvPr/>
        </p:nvSpPr>
        <p:spPr bwMode="auto">
          <a:xfrm>
            <a:off x="2700338" y="4941888"/>
            <a:ext cx="5545137" cy="1511300"/>
          </a:xfrm>
          <a:prstGeom prst="wedgeRoundRectCallout">
            <a:avLst>
              <a:gd name="adj1" fmla="val -60566"/>
              <a:gd name="adj2" fmla="val 2572"/>
              <a:gd name="adj3" fmla="val 16667"/>
            </a:avLst>
          </a:prstGeom>
          <a:solidFill>
            <a:srgbClr val="FFFFCC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000" b="1" i="1" dirty="0">
                <a:solidFill>
                  <a:srgbClr val="FF3300"/>
                </a:solidFill>
              </a:rPr>
              <a:t>Тогда будешь помогать укладывать дорожку к пруду.</a:t>
            </a:r>
          </a:p>
          <a:p>
            <a:pPr algn="ctr"/>
            <a:r>
              <a:rPr lang="ru-RU" sz="2000" b="1" i="1" dirty="0">
                <a:solidFill>
                  <a:srgbClr val="FF3300"/>
                </a:solidFill>
              </a:rPr>
              <a:t>Ее изображает этот отрезок.</a:t>
            </a:r>
          </a:p>
          <a:p>
            <a:pPr algn="ctr"/>
            <a:r>
              <a:rPr lang="ru-RU" sz="2000" b="1" i="1" dirty="0">
                <a:solidFill>
                  <a:srgbClr val="FF3300"/>
                </a:solidFill>
              </a:rPr>
              <a:t>Осталось уложить </a:t>
            </a:r>
            <a:r>
              <a:rPr lang="ru-RU" sz="2000" b="1" i="1" dirty="0">
                <a:solidFill>
                  <a:srgbClr val="FF3300"/>
                </a:solidFill>
                <a:latin typeface="+mj-lt"/>
              </a:rPr>
              <a:t>64% </a:t>
            </a:r>
            <a:r>
              <a:rPr lang="ru-RU" sz="2000" b="1" i="1" dirty="0">
                <a:solidFill>
                  <a:srgbClr val="FF3300"/>
                </a:solidFill>
              </a:rPr>
              <a:t>его длины.</a:t>
            </a:r>
          </a:p>
        </p:txBody>
      </p:sp>
      <p:sp>
        <p:nvSpPr>
          <p:cNvPr id="9284" name="WordArt 68"/>
          <p:cNvSpPr>
            <a:spLocks noChangeArrowheads="1" noChangeShapeType="1" noTextEdit="1"/>
          </p:cNvSpPr>
          <p:nvPr/>
        </p:nvSpPr>
        <p:spPr bwMode="auto">
          <a:xfrm>
            <a:off x="4572000" y="476250"/>
            <a:ext cx="38766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20 : 100 = 0,20 (см)</a:t>
            </a:r>
          </a:p>
        </p:txBody>
      </p:sp>
      <p:sp>
        <p:nvSpPr>
          <p:cNvPr id="9285" name="WordArt 69"/>
          <p:cNvSpPr>
            <a:spLocks noChangeArrowheads="1" noChangeShapeType="1" noTextEdit="1"/>
          </p:cNvSpPr>
          <p:nvPr/>
        </p:nvSpPr>
        <p:spPr bwMode="auto">
          <a:xfrm>
            <a:off x="6084888" y="1196975"/>
            <a:ext cx="2519362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1% - 0,20 см</a:t>
            </a:r>
          </a:p>
        </p:txBody>
      </p:sp>
      <p:sp>
        <p:nvSpPr>
          <p:cNvPr id="9286" name="WordArt 70"/>
          <p:cNvSpPr>
            <a:spLocks noChangeArrowheads="1" noChangeShapeType="1" noTextEdit="1"/>
          </p:cNvSpPr>
          <p:nvPr/>
        </p:nvSpPr>
        <p:spPr bwMode="auto">
          <a:xfrm>
            <a:off x="5435600" y="2636838"/>
            <a:ext cx="316865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64% - 12,8 см</a:t>
            </a:r>
          </a:p>
        </p:txBody>
      </p:sp>
      <p:sp>
        <p:nvSpPr>
          <p:cNvPr id="9287" name="Text Box 71"/>
          <p:cNvSpPr txBox="1">
            <a:spLocks noChangeArrowheads="1"/>
          </p:cNvSpPr>
          <p:nvPr/>
        </p:nvSpPr>
        <p:spPr bwMode="auto">
          <a:xfrm>
            <a:off x="1403350" y="1268413"/>
            <a:ext cx="3384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>
                <a:solidFill>
                  <a:schemeClr val="accent2"/>
                </a:solidFill>
              </a:rPr>
              <a:t>Осталось уложить</a:t>
            </a:r>
          </a:p>
        </p:txBody>
      </p:sp>
      <p:pic>
        <p:nvPicPr>
          <p:cNvPr id="58" name="~PP687.WAV">
            <a:hlinkClick r:id="" action="ppaction://media"/>
          </p:cNvPr>
          <p:cNvPicPr>
            <a:picLocks noRot="1" noChangeAspect="1"/>
          </p:cNvPicPr>
          <p:nvPr>
            <a:wavAudioFile r:embed="rId2" name="~PP687.WAV"/>
          </p:nvPr>
        </p:nvPicPr>
        <p:blipFill>
          <a:blip r:embed="rId5" cstate="print"/>
          <a:stretch>
            <a:fillRect/>
          </a:stretch>
        </p:blipFill>
        <p:spPr>
          <a:xfrm>
            <a:off x="8286776" y="5734064"/>
            <a:ext cx="500066" cy="500066"/>
          </a:xfrm>
          <a:prstGeom prst="rect">
            <a:avLst/>
          </a:prstGeom>
        </p:spPr>
      </p:pic>
      <p:sp>
        <p:nvSpPr>
          <p:cNvPr id="9261" name="Text Box 45"/>
          <p:cNvSpPr txBox="1">
            <a:spLocks noChangeArrowheads="1"/>
          </p:cNvSpPr>
          <p:nvPr/>
        </p:nvSpPr>
        <p:spPr bwMode="auto">
          <a:xfrm>
            <a:off x="2339975" y="2420938"/>
            <a:ext cx="10080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 dirty="0">
                <a:solidFill>
                  <a:schemeClr val="accent2"/>
                </a:solidFill>
              </a:rPr>
              <a:t>20см</a:t>
            </a: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25670229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3000"/>
                                        <p:tgtEl>
                                          <p:spTgt spid="9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0"/>
                                        <p:tgtEl>
                                          <p:spTgt spid="9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2000"/>
                                        <p:tgtEl>
                                          <p:spTgt spid="9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8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8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8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8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8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5.27778E-6 -1.11111E-6 L 0.30711 -1.11111E-6 " pathEditMode="relative" rAng="0" ptsTypes="AA">
                                      <p:cBhvr>
                                        <p:cTn id="1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1000"/>
                                        <p:tgtEl>
                                          <p:spTgt spid="9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1000"/>
                                        <p:tgtEl>
                                          <p:spTgt spid="92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>
                <p:cTn id="12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8"/>
                </p:tgtEl>
              </p:cMediaNode>
            </p:audio>
          </p:childTnLst>
        </p:cTn>
      </p:par>
    </p:tnLst>
    <p:bldLst>
      <p:bldP spid="9268" grpId="0" animBg="1"/>
      <p:bldP spid="9274" grpId="0" animBg="1"/>
      <p:bldP spid="9275" grpId="0"/>
      <p:bldP spid="9279" grpId="0" animBg="1"/>
      <p:bldP spid="9280" grpId="0" animBg="1"/>
      <p:bldP spid="9284" grpId="0" animBg="1"/>
      <p:bldP spid="9285" grpId="0" animBg="1"/>
      <p:bldP spid="9286" grpId="0" animBg="1"/>
      <p:bldP spid="926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2"/>
          <p:cNvSpPr>
            <a:spLocks noChangeShapeType="1"/>
          </p:cNvSpPr>
          <p:nvPr/>
        </p:nvSpPr>
        <p:spPr bwMode="auto">
          <a:xfrm>
            <a:off x="755650" y="6597650"/>
            <a:ext cx="7777163" cy="0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" name="Line 3"/>
          <p:cNvSpPr>
            <a:spLocks noChangeShapeType="1"/>
          </p:cNvSpPr>
          <p:nvPr/>
        </p:nvSpPr>
        <p:spPr bwMode="auto">
          <a:xfrm>
            <a:off x="323850" y="620713"/>
            <a:ext cx="0" cy="5472112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" name="Line 4"/>
          <p:cNvSpPr>
            <a:spLocks noChangeShapeType="1"/>
          </p:cNvSpPr>
          <p:nvPr/>
        </p:nvSpPr>
        <p:spPr bwMode="auto">
          <a:xfrm>
            <a:off x="611188" y="333375"/>
            <a:ext cx="7993062" cy="0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8820150" y="620713"/>
            <a:ext cx="0" cy="5616575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250825" y="62372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" name="AutoShape 7"/>
          <p:cNvSpPr>
            <a:spLocks noChangeArrowheads="1"/>
          </p:cNvSpPr>
          <p:nvPr/>
        </p:nvSpPr>
        <p:spPr bwMode="auto">
          <a:xfrm>
            <a:off x="107950" y="1158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AutoShape 8"/>
          <p:cNvSpPr>
            <a:spLocks noChangeArrowheads="1"/>
          </p:cNvSpPr>
          <p:nvPr/>
        </p:nvSpPr>
        <p:spPr bwMode="auto">
          <a:xfrm>
            <a:off x="8532813" y="1158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AutoShape 9"/>
          <p:cNvSpPr>
            <a:spLocks noChangeArrowheads="1"/>
          </p:cNvSpPr>
          <p:nvPr/>
        </p:nvSpPr>
        <p:spPr bwMode="auto">
          <a:xfrm>
            <a:off x="8532813" y="62372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88404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>
            <a:normAutofit/>
          </a:bodyPr>
          <a:lstStyle/>
          <a:p>
            <a:pPr algn="ctr"/>
            <a:r>
              <a:rPr lang="ru-RU" sz="4800" dirty="0">
                <a:solidFill>
                  <a:srgbClr val="FF0000"/>
                </a:solidFill>
                <a:latin typeface="Book Antiqua" pitchFamily="18" charset="0"/>
              </a:rPr>
              <a:t>Выводы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558" y="3564335"/>
            <a:ext cx="1466442" cy="3302797"/>
          </a:xfrm>
          <a:prstGeom prst="rect">
            <a:avLst/>
          </a:prstGeom>
        </p:spPr>
      </p:pic>
      <p:sp>
        <p:nvSpPr>
          <p:cNvPr id="8" name="Скругленная прямоугольная выноска 7"/>
          <p:cNvSpPr/>
          <p:nvPr/>
        </p:nvSpPr>
        <p:spPr>
          <a:xfrm>
            <a:off x="395536" y="1484784"/>
            <a:ext cx="6984776" cy="4464496"/>
          </a:xfrm>
          <a:prstGeom prst="wedgeRoundRectCallout">
            <a:avLst>
              <a:gd name="adj1" fmla="val 61546"/>
              <a:gd name="adj2" fmla="val 18707"/>
              <a:gd name="adj3" fmla="val 16667"/>
            </a:avLst>
          </a:prstGeom>
          <a:solidFill>
            <a:schemeClr val="accent1">
              <a:alpha val="5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•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Знание процентов необходимо в нашей жизни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.</a:t>
            </a:r>
          </a:p>
          <a:p>
            <a:endParaRPr lang="ru-RU" sz="1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• Во время учебы в школе проценты встречаются при изучении экономики, истории,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обществознания,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химии, биологии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.</a:t>
            </a:r>
          </a:p>
          <a:p>
            <a:endParaRPr lang="ru-RU" sz="1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• Очень многие профессии требуют умения</a:t>
            </a:r>
          </a:p>
          <a:p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высчитывать проценты, а некоторые</a:t>
            </a:r>
          </a:p>
          <a:p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непосредственно связаны с этим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.</a:t>
            </a:r>
          </a:p>
          <a:p>
            <a:endParaRPr lang="ru-RU" sz="1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• В реальной жизни мы также часто встречаемся с</a:t>
            </a:r>
          </a:p>
          <a:p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процентами: при оплате коммунальных услуг, при</a:t>
            </a:r>
          </a:p>
          <a:p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покупках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780975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Line 2"/>
          <p:cNvSpPr>
            <a:spLocks noChangeShapeType="1"/>
          </p:cNvSpPr>
          <p:nvPr/>
        </p:nvSpPr>
        <p:spPr bwMode="auto">
          <a:xfrm>
            <a:off x="755650" y="6597650"/>
            <a:ext cx="7777163" cy="0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47" name="Line 3"/>
          <p:cNvSpPr>
            <a:spLocks noChangeShapeType="1"/>
          </p:cNvSpPr>
          <p:nvPr/>
        </p:nvSpPr>
        <p:spPr bwMode="auto">
          <a:xfrm>
            <a:off x="323850" y="620713"/>
            <a:ext cx="0" cy="5472112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48" name="Line 4"/>
          <p:cNvSpPr>
            <a:spLocks noChangeShapeType="1"/>
          </p:cNvSpPr>
          <p:nvPr/>
        </p:nvSpPr>
        <p:spPr bwMode="auto">
          <a:xfrm>
            <a:off x="611188" y="333375"/>
            <a:ext cx="7993062" cy="0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49" name="Line 5"/>
          <p:cNvSpPr>
            <a:spLocks noChangeShapeType="1"/>
          </p:cNvSpPr>
          <p:nvPr/>
        </p:nvSpPr>
        <p:spPr bwMode="auto">
          <a:xfrm>
            <a:off x="8820150" y="620713"/>
            <a:ext cx="0" cy="5616575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50" name="AutoShape 6"/>
          <p:cNvSpPr>
            <a:spLocks noChangeArrowheads="1"/>
          </p:cNvSpPr>
          <p:nvPr/>
        </p:nvSpPr>
        <p:spPr bwMode="auto">
          <a:xfrm>
            <a:off x="250825" y="62372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51" name="AutoShape 7"/>
          <p:cNvSpPr>
            <a:spLocks noChangeArrowheads="1"/>
          </p:cNvSpPr>
          <p:nvPr/>
        </p:nvSpPr>
        <p:spPr bwMode="auto">
          <a:xfrm>
            <a:off x="107950" y="1158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52" name="AutoShape 8"/>
          <p:cNvSpPr>
            <a:spLocks noChangeArrowheads="1"/>
          </p:cNvSpPr>
          <p:nvPr/>
        </p:nvSpPr>
        <p:spPr bwMode="auto">
          <a:xfrm>
            <a:off x="8532813" y="1158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53" name="AutoShape 9"/>
          <p:cNvSpPr>
            <a:spLocks noChangeArrowheads="1"/>
          </p:cNvSpPr>
          <p:nvPr/>
        </p:nvSpPr>
        <p:spPr bwMode="auto">
          <a:xfrm>
            <a:off x="8532813" y="62372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3975" y="3272682"/>
            <a:ext cx="1470025" cy="329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ая выноска 2"/>
          <p:cNvSpPr/>
          <p:nvPr/>
        </p:nvSpPr>
        <p:spPr>
          <a:xfrm>
            <a:off x="338883" y="973835"/>
            <a:ext cx="7022989" cy="5220939"/>
          </a:xfrm>
          <a:prstGeom prst="wedgeRectCallout">
            <a:avLst>
              <a:gd name="adj1" fmla="val 60972"/>
              <a:gd name="adj2" fmla="val 14748"/>
            </a:avLst>
          </a:prstGeom>
          <a:solidFill>
            <a:schemeClr val="accent1">
              <a:alpha val="8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ru-RU" sz="3600" dirty="0"/>
              <a:t>Я выбрал эту тему </a:t>
            </a:r>
            <a:r>
              <a:rPr lang="ru-RU" sz="3600" dirty="0" smtClean="0"/>
              <a:t>потому, </a:t>
            </a:r>
            <a:r>
              <a:rPr lang="ru-RU" sz="3600" dirty="0"/>
              <a:t>что мне нравится </a:t>
            </a:r>
            <a:r>
              <a:rPr lang="ru-RU" sz="3600" dirty="0" smtClean="0"/>
              <a:t>математика и её </a:t>
            </a:r>
            <a:r>
              <a:rPr lang="ru-RU" sz="3600" dirty="0"/>
              <a:t>надо знать хорошо. </a:t>
            </a:r>
            <a:endParaRPr lang="ru-RU" sz="3600" dirty="0" smtClean="0"/>
          </a:p>
          <a:p>
            <a:pPr marL="571500" indent="-571500">
              <a:buFont typeface="Wingdings" panose="05000000000000000000" pitchFamily="2" charset="2"/>
              <a:buChar char="ü"/>
            </a:pPr>
            <a:endParaRPr lang="ru-RU" sz="3600" dirty="0"/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ru-RU" sz="3600" dirty="0" smtClean="0"/>
              <a:t>Я </a:t>
            </a:r>
            <a:r>
              <a:rPr lang="ru-RU" sz="3600" dirty="0"/>
              <a:t>хотел получить полноценное представление </a:t>
            </a:r>
            <a:r>
              <a:rPr lang="ru-RU" sz="3600" dirty="0" smtClean="0"/>
              <a:t> </a:t>
            </a:r>
            <a:r>
              <a:rPr lang="ru-RU" sz="3600" dirty="0"/>
              <a:t>о процентах , об их роли </a:t>
            </a:r>
            <a:r>
              <a:rPr lang="ru-RU" sz="3600" dirty="0" smtClean="0"/>
              <a:t>в повседневной </a:t>
            </a:r>
            <a:r>
              <a:rPr lang="ru-RU" sz="3600" dirty="0"/>
              <a:t>жизни</a:t>
            </a:r>
            <a:r>
              <a:rPr lang="ru-RU" sz="3600" dirty="0" smtClean="0"/>
              <a:t>.</a:t>
            </a:r>
            <a:endParaRPr lang="ru-RU" sz="36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ine 2"/>
          <p:cNvSpPr>
            <a:spLocks noChangeShapeType="1"/>
          </p:cNvSpPr>
          <p:nvPr/>
        </p:nvSpPr>
        <p:spPr bwMode="auto">
          <a:xfrm>
            <a:off x="755650" y="6597650"/>
            <a:ext cx="7777163" cy="0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" name="Line 3"/>
          <p:cNvSpPr>
            <a:spLocks noChangeShapeType="1"/>
          </p:cNvSpPr>
          <p:nvPr/>
        </p:nvSpPr>
        <p:spPr bwMode="auto">
          <a:xfrm>
            <a:off x="323850" y="620713"/>
            <a:ext cx="0" cy="5472112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" name="Line 4"/>
          <p:cNvSpPr>
            <a:spLocks noChangeShapeType="1"/>
          </p:cNvSpPr>
          <p:nvPr/>
        </p:nvSpPr>
        <p:spPr bwMode="auto">
          <a:xfrm>
            <a:off x="611188" y="333375"/>
            <a:ext cx="7993062" cy="0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" name="Line 5"/>
          <p:cNvSpPr>
            <a:spLocks noChangeShapeType="1"/>
          </p:cNvSpPr>
          <p:nvPr/>
        </p:nvSpPr>
        <p:spPr bwMode="auto">
          <a:xfrm>
            <a:off x="8820150" y="620713"/>
            <a:ext cx="0" cy="5616575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" name="AutoShape 6"/>
          <p:cNvSpPr>
            <a:spLocks noChangeArrowheads="1"/>
          </p:cNvSpPr>
          <p:nvPr/>
        </p:nvSpPr>
        <p:spPr bwMode="auto">
          <a:xfrm>
            <a:off x="250825" y="62372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" name="AutoShape 7"/>
          <p:cNvSpPr>
            <a:spLocks noChangeArrowheads="1"/>
          </p:cNvSpPr>
          <p:nvPr/>
        </p:nvSpPr>
        <p:spPr bwMode="auto">
          <a:xfrm>
            <a:off x="107950" y="1158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" name="AutoShape 8"/>
          <p:cNvSpPr>
            <a:spLocks noChangeArrowheads="1"/>
          </p:cNvSpPr>
          <p:nvPr/>
        </p:nvSpPr>
        <p:spPr bwMode="auto">
          <a:xfrm>
            <a:off x="8532813" y="1158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" name="AutoShape 9"/>
          <p:cNvSpPr>
            <a:spLocks noChangeArrowheads="1"/>
          </p:cNvSpPr>
          <p:nvPr/>
        </p:nvSpPr>
        <p:spPr bwMode="auto">
          <a:xfrm>
            <a:off x="8532813" y="62372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6" name="~PP1913.WAV">
            <a:hlinkClick r:id="" action="ppaction://media"/>
          </p:cNvPr>
          <p:cNvPicPr>
            <a:picLocks noRot="1" noChangeAspect="1"/>
          </p:cNvPicPr>
          <p:nvPr>
            <a:wavAudioFile r:embed="rId1" name="~PP1913.WAV"/>
          </p:nvPr>
        </p:nvPicPr>
        <p:blipFill>
          <a:blip r:embed="rId3" cstate="print"/>
          <a:stretch>
            <a:fillRect/>
          </a:stretch>
        </p:blipFill>
        <p:spPr>
          <a:xfrm>
            <a:off x="-571536" y="6357958"/>
            <a:ext cx="304800" cy="304800"/>
          </a:xfrm>
          <a:prstGeom prst="rect">
            <a:avLst/>
          </a:prstGeom>
        </p:spPr>
      </p:pic>
      <p:pic>
        <p:nvPicPr>
          <p:cNvPr id="17" name="Рисунок 16" descr="DSC_0025к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28596" y="3000372"/>
            <a:ext cx="3857652" cy="34443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4282" y="285728"/>
            <a:ext cx="1141865" cy="2571768"/>
          </a:xfrm>
          <a:prstGeom prst="rect">
            <a:avLst/>
          </a:prstGeom>
        </p:spPr>
      </p:pic>
      <p:sp>
        <p:nvSpPr>
          <p:cNvPr id="22" name="Скругленная прямоугольная выноска 21"/>
          <p:cNvSpPr/>
          <p:nvPr/>
        </p:nvSpPr>
        <p:spPr>
          <a:xfrm rot="5400000" flipH="1">
            <a:off x="4250529" y="-2536073"/>
            <a:ext cx="1357322" cy="6858048"/>
          </a:xfrm>
          <a:prstGeom prst="wedgeRoundRectCallout">
            <a:avLst>
              <a:gd name="adj1" fmla="val -11506"/>
              <a:gd name="adj2" fmla="val 55135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Clr>
                <a:srgbClr val="7030A0"/>
              </a:buClr>
              <a:buFont typeface="Arial" panose="020B0604020202020204" pitchFamily="34" charset="0"/>
              <a:buChar char="•"/>
            </a:pP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714480" y="357166"/>
            <a:ext cx="67866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Меня зовут </a:t>
            </a:r>
            <a:r>
              <a:rPr lang="ru-RU" dirty="0" smtClean="0"/>
              <a:t>Иван Смирнов</a:t>
            </a:r>
            <a:r>
              <a:rPr lang="ru-RU" dirty="0" smtClean="0"/>
              <a:t>, я ученик 7 класса. Тема моего проекта выбрана не случайно. Слово "проценты" в нашем доме звучит постоянно, потому  что моя мама - бухгалтер. Часто ей приходится решать такие задачи: 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1428728" y="1714488"/>
            <a:ext cx="6858048" cy="120032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«Налог на доходы физических лиц (НДФЛ) в РФ составляет 13% от начисленной заработной платы. Сколько рублей получает работник после уплаты НДФЛ, если начисленная заработная плата составляет 20 000 рублей?»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4357686" y="3429000"/>
            <a:ext cx="4643470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20 000 · 0,13=2600 (руб.)-составляет налог 20 000 – 2600=17400 (руб.)-получит работник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5500694" y="2928934"/>
            <a:ext cx="1698670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Решение: </a:t>
            </a:r>
            <a:endParaRPr lang="ru-RU" sz="2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572000" y="5000636"/>
            <a:ext cx="3929090" cy="101566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Вот я и решил разобраться с вопросом: " Что же это  такое - </a:t>
            </a:r>
            <a:r>
              <a:rPr lang="ru-RU" sz="2000" dirty="0" smtClean="0">
                <a:solidFill>
                  <a:srgbClr val="002060"/>
                </a:solidFill>
              </a:rPr>
              <a:t>ПРОЦЕНТЫ?</a:t>
            </a:r>
            <a:r>
              <a:rPr lang="ru-RU" sz="2000" dirty="0" smtClean="0"/>
              <a:t> "</a:t>
            </a: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26485731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audio isNarration="1"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2"/>
          <p:cNvSpPr>
            <a:spLocks noChangeShapeType="1"/>
          </p:cNvSpPr>
          <p:nvPr/>
        </p:nvSpPr>
        <p:spPr bwMode="auto">
          <a:xfrm>
            <a:off x="755650" y="6597650"/>
            <a:ext cx="7777163" cy="0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" name="Line 3"/>
          <p:cNvSpPr>
            <a:spLocks noChangeShapeType="1"/>
          </p:cNvSpPr>
          <p:nvPr/>
        </p:nvSpPr>
        <p:spPr bwMode="auto">
          <a:xfrm>
            <a:off x="323850" y="620713"/>
            <a:ext cx="0" cy="5472112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" name="Line 4"/>
          <p:cNvSpPr>
            <a:spLocks noChangeShapeType="1"/>
          </p:cNvSpPr>
          <p:nvPr/>
        </p:nvSpPr>
        <p:spPr bwMode="auto">
          <a:xfrm>
            <a:off x="611188" y="333375"/>
            <a:ext cx="7993062" cy="0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" name="Line 5"/>
          <p:cNvSpPr>
            <a:spLocks noChangeShapeType="1"/>
          </p:cNvSpPr>
          <p:nvPr/>
        </p:nvSpPr>
        <p:spPr bwMode="auto">
          <a:xfrm>
            <a:off x="8820150" y="620713"/>
            <a:ext cx="0" cy="5616575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250825" y="62372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AutoShape 7"/>
          <p:cNvSpPr>
            <a:spLocks noChangeArrowheads="1"/>
          </p:cNvSpPr>
          <p:nvPr/>
        </p:nvSpPr>
        <p:spPr bwMode="auto">
          <a:xfrm>
            <a:off x="107950" y="1158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AutoShape 8"/>
          <p:cNvSpPr>
            <a:spLocks noChangeArrowheads="1"/>
          </p:cNvSpPr>
          <p:nvPr/>
        </p:nvSpPr>
        <p:spPr bwMode="auto">
          <a:xfrm>
            <a:off x="8532813" y="1158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" name="AutoShape 9"/>
          <p:cNvSpPr>
            <a:spLocks noChangeArrowheads="1"/>
          </p:cNvSpPr>
          <p:nvPr/>
        </p:nvSpPr>
        <p:spPr bwMode="auto">
          <a:xfrm>
            <a:off x="8532813" y="62372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95377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/>
            <a:r>
              <a:rPr lang="ru-RU" sz="5400" b="1" baseline="0" dirty="0" smtClean="0">
                <a:solidFill>
                  <a:srgbClr val="FF0000"/>
                </a:solidFill>
                <a:latin typeface="Book Antiqua" pitchFamily="18" charset="0"/>
              </a:rPr>
              <a:t>Происхождение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58" y="4000504"/>
            <a:ext cx="3333750" cy="2571750"/>
          </a:xfrm>
          <a:prstGeom prst="rect">
            <a:avLst/>
          </a:prstGeom>
        </p:spPr>
      </p:pic>
      <p:sp>
        <p:nvSpPr>
          <p:cNvPr id="9" name="Выноска-облако 8"/>
          <p:cNvSpPr/>
          <p:nvPr/>
        </p:nvSpPr>
        <p:spPr>
          <a:xfrm>
            <a:off x="2143108" y="1428736"/>
            <a:ext cx="6572296" cy="3495543"/>
          </a:xfrm>
          <a:prstGeom prst="cloudCallout">
            <a:avLst>
              <a:gd name="adj1" fmla="val -54195"/>
              <a:gd name="adj2" fmla="val 26476"/>
            </a:avLst>
          </a:prstGeom>
          <a:solidFill>
            <a:schemeClr val="accent1">
              <a:alpha val="4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200" dirty="0">
                <a:solidFill>
                  <a:srgbClr val="00B050"/>
                </a:solidFill>
                <a:latin typeface="Monotype Corsiva" panose="03010101010201010101" pitchFamily="66" charset="0"/>
              </a:rPr>
              <a:t> </a:t>
            </a:r>
            <a:r>
              <a:rPr lang="ru-RU" sz="2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Слово </a:t>
            </a:r>
            <a:r>
              <a:rPr lang="ru-RU" sz="2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«процент» </a:t>
            </a:r>
            <a:r>
              <a:rPr lang="ru-RU" sz="2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имеет латинское происхождение: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ru-RU" sz="2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«</a:t>
            </a:r>
            <a:r>
              <a:rPr lang="ru-RU" sz="2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pro</a:t>
            </a:r>
            <a:r>
              <a:rPr lang="ru-RU" sz="2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ru-RU" sz="2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centum</a:t>
            </a:r>
            <a:r>
              <a:rPr lang="ru-RU" sz="2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» - «со ста». </a:t>
            </a:r>
          </a:p>
          <a:p>
            <a:pPr algn="just"/>
            <a:r>
              <a:rPr lang="ru-RU" sz="2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Часто вместо слова «</a:t>
            </a:r>
            <a:r>
              <a:rPr lang="ru-RU" sz="2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процент» используют </a:t>
            </a:r>
            <a:r>
              <a:rPr lang="ru-RU" sz="2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словосочетание «сотая часть числа</a:t>
            </a:r>
            <a:r>
              <a:rPr lang="ru-RU" sz="2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»</a:t>
            </a:r>
            <a:r>
              <a:rPr lang="ru-RU" sz="2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.</a:t>
            </a:r>
            <a:endParaRPr lang="ru-RU" sz="2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6314" y="3714752"/>
            <a:ext cx="1428750" cy="11144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513635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2"/>
          <p:cNvSpPr>
            <a:spLocks noChangeShapeType="1"/>
          </p:cNvSpPr>
          <p:nvPr/>
        </p:nvSpPr>
        <p:spPr bwMode="auto">
          <a:xfrm>
            <a:off x="755650" y="6597650"/>
            <a:ext cx="7777163" cy="0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" name="Line 3"/>
          <p:cNvSpPr>
            <a:spLocks noChangeShapeType="1"/>
          </p:cNvSpPr>
          <p:nvPr/>
        </p:nvSpPr>
        <p:spPr bwMode="auto">
          <a:xfrm>
            <a:off x="323850" y="620713"/>
            <a:ext cx="0" cy="5472112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" name="Line 4"/>
          <p:cNvSpPr>
            <a:spLocks noChangeShapeType="1"/>
          </p:cNvSpPr>
          <p:nvPr/>
        </p:nvSpPr>
        <p:spPr bwMode="auto">
          <a:xfrm>
            <a:off x="611188" y="333375"/>
            <a:ext cx="7993062" cy="0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" name="Line 5"/>
          <p:cNvSpPr>
            <a:spLocks noChangeShapeType="1"/>
          </p:cNvSpPr>
          <p:nvPr/>
        </p:nvSpPr>
        <p:spPr bwMode="auto">
          <a:xfrm>
            <a:off x="8820150" y="620713"/>
            <a:ext cx="0" cy="5616575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250825" y="62372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AutoShape 7"/>
          <p:cNvSpPr>
            <a:spLocks noChangeArrowheads="1"/>
          </p:cNvSpPr>
          <p:nvPr/>
        </p:nvSpPr>
        <p:spPr bwMode="auto">
          <a:xfrm>
            <a:off x="107950" y="1158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AutoShape 8"/>
          <p:cNvSpPr>
            <a:spLocks noChangeArrowheads="1"/>
          </p:cNvSpPr>
          <p:nvPr/>
        </p:nvSpPr>
        <p:spPr bwMode="auto">
          <a:xfrm>
            <a:off x="8532813" y="1158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" name="AutoShape 9"/>
          <p:cNvSpPr>
            <a:spLocks noChangeArrowheads="1"/>
          </p:cNvSpPr>
          <p:nvPr/>
        </p:nvSpPr>
        <p:spPr bwMode="auto">
          <a:xfrm>
            <a:off x="8532813" y="62372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229600" cy="95377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/>
            <a:r>
              <a:rPr lang="ru-RU" sz="5400" b="1" baseline="0" dirty="0" smtClean="0">
                <a:solidFill>
                  <a:srgbClr val="FF0000"/>
                </a:solidFill>
                <a:latin typeface="Book Antiqua" pitchFamily="18" charset="0"/>
              </a:rPr>
              <a:t>Происхождение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58" y="3984194"/>
            <a:ext cx="3333750" cy="2571750"/>
          </a:xfrm>
          <a:prstGeom prst="rect">
            <a:avLst/>
          </a:prstGeom>
        </p:spPr>
      </p:pic>
      <p:sp>
        <p:nvSpPr>
          <p:cNvPr id="9" name="Выноска-облако 8"/>
          <p:cNvSpPr/>
          <p:nvPr/>
        </p:nvSpPr>
        <p:spPr>
          <a:xfrm>
            <a:off x="3203848" y="1340768"/>
            <a:ext cx="5511556" cy="4078828"/>
          </a:xfrm>
          <a:prstGeom prst="cloudCallout">
            <a:avLst>
              <a:gd name="adj1" fmla="val -75611"/>
              <a:gd name="adj2" fmla="val 16051"/>
            </a:avLst>
          </a:prstGeom>
          <a:solidFill>
            <a:schemeClr val="accent1">
              <a:alpha val="4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200" dirty="0">
                <a:latin typeface="Monotype Corsiva" panose="03010101010201010101" pitchFamily="66" charset="0"/>
              </a:rPr>
              <a:t> </a:t>
            </a:r>
            <a:endParaRPr lang="ru-RU" sz="2200" dirty="0" smtClean="0">
              <a:latin typeface="Monotype Corsiva" panose="03010101010201010101" pitchFamily="66" charset="0"/>
            </a:endParaRPr>
          </a:p>
          <a:p>
            <a:pPr algn="just"/>
            <a:endParaRPr lang="ru-RU" sz="22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algn="just"/>
            <a:r>
              <a:rPr lang="ru-RU" sz="2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Символ</a:t>
            </a:r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ru-RU" sz="2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%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ru-RU" sz="2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появился не сразу. Сначала писали слово «сто». </a:t>
            </a:r>
            <a:r>
              <a:rPr lang="ru-RU" sz="2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В </a:t>
            </a:r>
            <a:r>
              <a:rPr lang="ru-RU" sz="2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1685 году в </a:t>
            </a:r>
            <a:r>
              <a:rPr lang="ru-RU" sz="2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Париже была напечатана книга </a:t>
            </a:r>
            <a:r>
              <a:rPr lang="ru-RU" sz="2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«</a:t>
            </a:r>
            <a:r>
              <a:rPr lang="ru-RU" sz="2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Руководство </a:t>
            </a:r>
            <a:r>
              <a:rPr lang="ru-RU" sz="2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по </a:t>
            </a:r>
            <a:r>
              <a:rPr lang="ru-RU" sz="2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коммерческой арифметике», где по ошибке вместо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ru-RU" sz="2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«сто» </a:t>
            </a:r>
            <a:r>
              <a:rPr lang="ru-RU" sz="2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было набрано </a:t>
            </a:r>
            <a:r>
              <a:rPr lang="ru-RU" sz="2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%</a:t>
            </a:r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.</a:t>
            </a:r>
          </a:p>
          <a:p>
            <a:pPr algn="just"/>
            <a:endParaRPr lang="ru-RU" sz="22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algn="just"/>
            <a:endParaRPr lang="ru-RU" sz="2200" dirty="0" smtClean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algn="just"/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endParaRPr lang="ru-RU" sz="22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04" y="3929066"/>
            <a:ext cx="1990725" cy="23145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440786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2"/>
          <p:cNvSpPr>
            <a:spLocks noChangeShapeType="1"/>
          </p:cNvSpPr>
          <p:nvPr/>
        </p:nvSpPr>
        <p:spPr bwMode="auto">
          <a:xfrm>
            <a:off x="755650" y="6597650"/>
            <a:ext cx="7777163" cy="0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" name="Line 3"/>
          <p:cNvSpPr>
            <a:spLocks noChangeShapeType="1"/>
          </p:cNvSpPr>
          <p:nvPr/>
        </p:nvSpPr>
        <p:spPr bwMode="auto">
          <a:xfrm>
            <a:off x="323850" y="620713"/>
            <a:ext cx="0" cy="5472112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" name="Line 4"/>
          <p:cNvSpPr>
            <a:spLocks noChangeShapeType="1"/>
          </p:cNvSpPr>
          <p:nvPr/>
        </p:nvSpPr>
        <p:spPr bwMode="auto">
          <a:xfrm>
            <a:off x="611188" y="333375"/>
            <a:ext cx="7993062" cy="0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" name="Line 5"/>
          <p:cNvSpPr>
            <a:spLocks noChangeShapeType="1"/>
          </p:cNvSpPr>
          <p:nvPr/>
        </p:nvSpPr>
        <p:spPr bwMode="auto">
          <a:xfrm>
            <a:off x="8820150" y="620713"/>
            <a:ext cx="0" cy="5616575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250825" y="62372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AutoShape 7"/>
          <p:cNvSpPr>
            <a:spLocks noChangeArrowheads="1"/>
          </p:cNvSpPr>
          <p:nvPr/>
        </p:nvSpPr>
        <p:spPr bwMode="auto">
          <a:xfrm>
            <a:off x="107950" y="1158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AutoShape 8"/>
          <p:cNvSpPr>
            <a:spLocks noChangeArrowheads="1"/>
          </p:cNvSpPr>
          <p:nvPr/>
        </p:nvSpPr>
        <p:spPr bwMode="auto">
          <a:xfrm>
            <a:off x="8532813" y="1158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" name="AutoShape 9"/>
          <p:cNvSpPr>
            <a:spLocks noChangeArrowheads="1"/>
          </p:cNvSpPr>
          <p:nvPr/>
        </p:nvSpPr>
        <p:spPr bwMode="auto">
          <a:xfrm>
            <a:off x="8532813" y="62372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229600" cy="95377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/>
            <a:r>
              <a:rPr lang="ru-RU" sz="5400" b="1" baseline="0" dirty="0" smtClean="0">
                <a:solidFill>
                  <a:srgbClr val="FF0000"/>
                </a:solidFill>
                <a:latin typeface="Book Antiqua" pitchFamily="18" charset="0"/>
              </a:rPr>
              <a:t>Происхождение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58" y="3984194"/>
            <a:ext cx="3333750" cy="2571750"/>
          </a:xfrm>
          <a:prstGeom prst="rect">
            <a:avLst/>
          </a:prstGeom>
        </p:spPr>
      </p:pic>
      <p:sp>
        <p:nvSpPr>
          <p:cNvPr id="9" name="Выноска-облако 8"/>
          <p:cNvSpPr/>
          <p:nvPr/>
        </p:nvSpPr>
        <p:spPr>
          <a:xfrm>
            <a:off x="2428860" y="1214422"/>
            <a:ext cx="6228814" cy="3786214"/>
          </a:xfrm>
          <a:prstGeom prst="cloudCallout">
            <a:avLst>
              <a:gd name="adj1" fmla="val -63836"/>
              <a:gd name="adj2" fmla="val 26522"/>
            </a:avLst>
          </a:prstGeom>
          <a:solidFill>
            <a:schemeClr val="accent1">
              <a:alpha val="4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200" dirty="0">
                <a:latin typeface="Monotype Corsiva" panose="03010101010201010101" pitchFamily="66" charset="0"/>
              </a:rPr>
              <a:t> </a:t>
            </a:r>
            <a:endParaRPr lang="ru-RU" sz="2200" dirty="0" smtClean="0">
              <a:latin typeface="Monotype Corsiva" panose="03010101010201010101" pitchFamily="66" charset="0"/>
            </a:endParaRPr>
          </a:p>
          <a:p>
            <a:pPr algn="just"/>
            <a:endParaRPr lang="ru-RU" sz="28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algn="just"/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После </a:t>
            </a:r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этого </a:t>
            </a:r>
            <a:r>
              <a:rPr lang="ru-RU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знак </a:t>
            </a: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%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получил всеобщее </a:t>
            </a: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признание,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и до сих пор мы пользуемся этим 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значком.</a:t>
            </a:r>
          </a:p>
          <a:p>
            <a:pPr algn="just"/>
            <a:endParaRPr lang="ru-RU" sz="28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algn="just"/>
            <a:endParaRPr lang="ru-RU" sz="2800" dirty="0" smtClean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algn="just"/>
            <a:endParaRPr lang="ru-RU" sz="28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21010">
            <a:off x="5086089" y="3855363"/>
            <a:ext cx="1502490" cy="220365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68462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Line 2"/>
          <p:cNvSpPr>
            <a:spLocks noChangeShapeType="1"/>
          </p:cNvSpPr>
          <p:nvPr/>
        </p:nvSpPr>
        <p:spPr bwMode="auto">
          <a:xfrm>
            <a:off x="755650" y="6597650"/>
            <a:ext cx="7777163" cy="0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" name="Line 3"/>
          <p:cNvSpPr>
            <a:spLocks noChangeShapeType="1"/>
          </p:cNvSpPr>
          <p:nvPr/>
        </p:nvSpPr>
        <p:spPr bwMode="auto">
          <a:xfrm>
            <a:off x="323850" y="620713"/>
            <a:ext cx="0" cy="5472112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" name="Line 4"/>
          <p:cNvSpPr>
            <a:spLocks noChangeShapeType="1"/>
          </p:cNvSpPr>
          <p:nvPr/>
        </p:nvSpPr>
        <p:spPr bwMode="auto">
          <a:xfrm>
            <a:off x="611188" y="333375"/>
            <a:ext cx="7993062" cy="0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" name="Line 5"/>
          <p:cNvSpPr>
            <a:spLocks noChangeShapeType="1"/>
          </p:cNvSpPr>
          <p:nvPr/>
        </p:nvSpPr>
        <p:spPr bwMode="auto">
          <a:xfrm>
            <a:off x="8820150" y="620713"/>
            <a:ext cx="0" cy="5616575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" name="AutoShape 6"/>
          <p:cNvSpPr>
            <a:spLocks noChangeArrowheads="1"/>
          </p:cNvSpPr>
          <p:nvPr/>
        </p:nvSpPr>
        <p:spPr bwMode="auto">
          <a:xfrm>
            <a:off x="250825" y="62372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" name="AutoShape 7"/>
          <p:cNvSpPr>
            <a:spLocks noChangeArrowheads="1"/>
          </p:cNvSpPr>
          <p:nvPr/>
        </p:nvSpPr>
        <p:spPr bwMode="auto">
          <a:xfrm>
            <a:off x="107950" y="1158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AutoShape 8"/>
          <p:cNvSpPr>
            <a:spLocks noChangeArrowheads="1"/>
          </p:cNvSpPr>
          <p:nvPr/>
        </p:nvSpPr>
        <p:spPr bwMode="auto">
          <a:xfrm>
            <a:off x="8532813" y="1158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" name="AutoShape 9"/>
          <p:cNvSpPr>
            <a:spLocks noChangeArrowheads="1"/>
          </p:cNvSpPr>
          <p:nvPr/>
        </p:nvSpPr>
        <p:spPr bwMode="auto">
          <a:xfrm>
            <a:off x="8532813" y="62372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229600" cy="100013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marR="0" algn="ctr" rtl="0"/>
            <a:r>
              <a:rPr lang="ru-RU" sz="5400" b="1" baseline="0" dirty="0" smtClean="0">
                <a:solidFill>
                  <a:srgbClr val="FF0000"/>
                </a:solidFill>
                <a:latin typeface="Book Antiqua" pitchFamily="18" charset="0"/>
              </a:rPr>
              <a:t>Что такое</a:t>
            </a:r>
            <a:r>
              <a:rPr lang="ru-RU" sz="5400" b="1" dirty="0" smtClean="0">
                <a:solidFill>
                  <a:srgbClr val="FF0000"/>
                </a:solidFill>
                <a:latin typeface="Book Antiqua" pitchFamily="18" charset="0"/>
              </a:rPr>
              <a:t> процент</a:t>
            </a:r>
            <a:endParaRPr lang="ru-RU" sz="5400" b="1" baseline="0" dirty="0" smtClean="0">
              <a:solidFill>
                <a:srgbClr val="FF0000"/>
              </a:solidFill>
              <a:latin typeface="Book Antiqua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67100"/>
            <a:ext cx="2400300" cy="3390900"/>
          </a:xfrm>
          <a:prstGeom prst="rect">
            <a:avLst/>
          </a:prstGeom>
        </p:spPr>
      </p:pic>
      <p:sp>
        <p:nvSpPr>
          <p:cNvPr id="9" name="Скругленная прямоугольная выноска 8"/>
          <p:cNvSpPr/>
          <p:nvPr/>
        </p:nvSpPr>
        <p:spPr>
          <a:xfrm>
            <a:off x="1857356" y="1785926"/>
            <a:ext cx="5904656" cy="1224136"/>
          </a:xfrm>
          <a:prstGeom prst="wedgeRoundRectCallout">
            <a:avLst>
              <a:gd name="adj1" fmla="val -57629"/>
              <a:gd name="adj2" fmla="val 161724"/>
              <a:gd name="adj3" fmla="val 16667"/>
            </a:avLst>
          </a:prstGeom>
          <a:solidFill>
            <a:schemeClr val="accent1">
              <a:alpha val="52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Итак, одна сотая часть любого числа называется </a:t>
            </a:r>
            <a:r>
              <a:rPr lang="ru-RU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процентом . </a:t>
            </a:r>
            <a:endParaRPr lang="en-US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12" name="Овальная выноска 11"/>
          <p:cNvSpPr/>
          <p:nvPr/>
        </p:nvSpPr>
        <p:spPr>
          <a:xfrm>
            <a:off x="2928926" y="4143380"/>
            <a:ext cx="4500594" cy="2143140"/>
          </a:xfrm>
          <a:prstGeom prst="wedgeEllipseCallout">
            <a:avLst>
              <a:gd name="adj1" fmla="val -85960"/>
              <a:gd name="adj2" fmla="val -36754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6060" y="3068960"/>
            <a:ext cx="876300" cy="1057275"/>
          </a:xfrm>
          <a:prstGeom prst="rect">
            <a:avLst/>
          </a:prstGeom>
        </p:spPr>
      </p:pic>
      <p:graphicFrame>
        <p:nvGraphicFramePr>
          <p:cNvPr id="3074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433733469"/>
              </p:ext>
            </p:extLst>
          </p:nvPr>
        </p:nvGraphicFramePr>
        <p:xfrm>
          <a:off x="3571868" y="4429132"/>
          <a:ext cx="3377069" cy="1714512"/>
        </p:xfrm>
        <a:graphic>
          <a:graphicData uri="http://schemas.openxmlformats.org/presentationml/2006/ole">
            <p:oleObj spid="_x0000_s1051" name="Формула" r:id="rId5" imgW="888614" imgH="393529" progId="Equation.3">
              <p:embed/>
            </p:oleObj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971" y="4214818"/>
            <a:ext cx="2258029" cy="264318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072552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2"/>
          <p:cNvSpPr>
            <a:spLocks noChangeShapeType="1"/>
          </p:cNvSpPr>
          <p:nvPr/>
        </p:nvSpPr>
        <p:spPr bwMode="auto">
          <a:xfrm>
            <a:off x="755650" y="6597650"/>
            <a:ext cx="7777163" cy="0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" name="Line 3"/>
          <p:cNvSpPr>
            <a:spLocks noChangeShapeType="1"/>
          </p:cNvSpPr>
          <p:nvPr/>
        </p:nvSpPr>
        <p:spPr bwMode="auto">
          <a:xfrm>
            <a:off x="323850" y="620713"/>
            <a:ext cx="0" cy="5472112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" name="Line 4"/>
          <p:cNvSpPr>
            <a:spLocks noChangeShapeType="1"/>
          </p:cNvSpPr>
          <p:nvPr/>
        </p:nvSpPr>
        <p:spPr bwMode="auto">
          <a:xfrm>
            <a:off x="611188" y="333375"/>
            <a:ext cx="7993062" cy="0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" name="Line 5"/>
          <p:cNvSpPr>
            <a:spLocks noChangeShapeType="1"/>
          </p:cNvSpPr>
          <p:nvPr/>
        </p:nvSpPr>
        <p:spPr bwMode="auto">
          <a:xfrm>
            <a:off x="8820150" y="620713"/>
            <a:ext cx="0" cy="5616575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" name="AutoShape 6"/>
          <p:cNvSpPr>
            <a:spLocks noChangeArrowheads="1"/>
          </p:cNvSpPr>
          <p:nvPr/>
        </p:nvSpPr>
        <p:spPr bwMode="auto">
          <a:xfrm>
            <a:off x="250825" y="62372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AutoShape 7"/>
          <p:cNvSpPr>
            <a:spLocks noChangeArrowheads="1"/>
          </p:cNvSpPr>
          <p:nvPr/>
        </p:nvSpPr>
        <p:spPr bwMode="auto">
          <a:xfrm>
            <a:off x="107950" y="1158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" name="AutoShape 8"/>
          <p:cNvSpPr>
            <a:spLocks noChangeArrowheads="1"/>
          </p:cNvSpPr>
          <p:nvPr/>
        </p:nvSpPr>
        <p:spPr bwMode="auto">
          <a:xfrm>
            <a:off x="8532813" y="1158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" name="AutoShape 9"/>
          <p:cNvSpPr>
            <a:spLocks noChangeArrowheads="1"/>
          </p:cNvSpPr>
          <p:nvPr/>
        </p:nvSpPr>
        <p:spPr bwMode="auto">
          <a:xfrm>
            <a:off x="8532813" y="62372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143932" cy="92869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>
            <a:no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Book Antiqua" pitchFamily="18" charset="0"/>
              </a:rPr>
              <a:t>История процент</a:t>
            </a:r>
            <a:r>
              <a:rPr lang="en-US" sz="5400" b="1" dirty="0" smtClean="0">
                <a:solidFill>
                  <a:srgbClr val="FF0000"/>
                </a:solidFill>
                <a:latin typeface="Book Antiqua" pitchFamily="18" charset="0"/>
              </a:rPr>
              <a:t>a</a:t>
            </a:r>
            <a:endParaRPr lang="ru-RU" sz="5400" b="1" baseline="0" dirty="0" smtClean="0">
              <a:solidFill>
                <a:srgbClr val="FF0000"/>
              </a:solidFill>
              <a:latin typeface="Book Antiqua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1254420"/>
            <a:ext cx="2763905" cy="5527810"/>
          </a:xfrm>
          <a:prstGeom prst="rect">
            <a:avLst/>
          </a:prstGeom>
        </p:spPr>
      </p:pic>
      <p:sp>
        <p:nvSpPr>
          <p:cNvPr id="10" name="Скругленная прямоугольная выноска 9"/>
          <p:cNvSpPr/>
          <p:nvPr/>
        </p:nvSpPr>
        <p:spPr>
          <a:xfrm>
            <a:off x="2447765" y="1556792"/>
            <a:ext cx="6264696" cy="4320480"/>
          </a:xfrm>
          <a:prstGeom prst="wedgeRoundRectCallout">
            <a:avLst>
              <a:gd name="adj1" fmla="val -64842"/>
              <a:gd name="adj2" fmla="val -36910"/>
              <a:gd name="adj3" fmla="val 16667"/>
            </a:avLst>
          </a:prstGeom>
          <a:solidFill>
            <a:schemeClr val="bg1">
              <a:lumMod val="85000"/>
            </a:schemeClr>
          </a:solidFill>
          <a:ln w="12700">
            <a:solidFill>
              <a:schemeClr val="accent1">
                <a:shade val="50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519773" y="1890117"/>
            <a:ext cx="6192688" cy="3908762"/>
          </a:xfrm>
          <a:prstGeom prst="rect">
            <a:avLst/>
          </a:prstGeom>
          <a:effectLst/>
          <a:scene3d>
            <a:camera prst="orthographicFront"/>
            <a:lightRig rig="threePt" dir="t"/>
          </a:scene3d>
          <a:sp3d>
            <a:bevelT w="114300" prst="artDeco"/>
            <a:bevelB/>
          </a:sp3d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4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Индийцам проценты были известны  ещё в V веке</a:t>
            </a:r>
            <a:r>
              <a:rPr lang="ru-RU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sz="8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И </a:t>
            </a:r>
            <a:r>
              <a:rPr lang="ru-RU" sz="4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это очевидно, так как  </a:t>
            </a:r>
            <a:r>
              <a:rPr lang="ru-RU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именно </a:t>
            </a:r>
            <a:r>
              <a:rPr lang="ru-RU" sz="4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в Индии с давних пор счет велся в десятичной системе счисления.</a:t>
            </a:r>
          </a:p>
        </p:txBody>
      </p:sp>
      <p:pic>
        <p:nvPicPr>
          <p:cNvPr id="4098" name="Picture 2" descr="&amp;Zcy;&amp;mcy;&amp;iecy;&amp;yacy; (&amp;acy;&amp;ncy;&amp;icy;&amp;mcy;&amp;acy;&amp;tscy;&amp;icy;&amp;yacy;) - &amp;Tcy;&amp;acy;&amp;tcy;&amp;softcy;&amp;yacy;&amp;ncy;&amp;acy; &amp;Vcy;&amp;lcy;&amp;acy;&amp;dcy;&amp;icy;&amp;mcy;&amp;icy;&amp;rcy;&amp;ocy;&amp;vcy;&amp;ncy;&amp;acy; &amp;SHcy;&amp;acy;&amp;tscy;&amp;kcy;&amp;acy;&amp;yacy;-&amp;Kcy;&amp;lcy;&amp;icy;&amp;mcy;&amp;acy;&amp;khcy;&amp;ocy;&amp;vcy;&amp;icy;&amp;chcy;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084168" y="5230411"/>
            <a:ext cx="1431432" cy="12954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958248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2"/>
          <p:cNvSpPr>
            <a:spLocks noChangeShapeType="1"/>
          </p:cNvSpPr>
          <p:nvPr/>
        </p:nvSpPr>
        <p:spPr bwMode="auto">
          <a:xfrm>
            <a:off x="755650" y="6597650"/>
            <a:ext cx="7777163" cy="0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" name="Line 3"/>
          <p:cNvSpPr>
            <a:spLocks noChangeShapeType="1"/>
          </p:cNvSpPr>
          <p:nvPr/>
        </p:nvSpPr>
        <p:spPr bwMode="auto">
          <a:xfrm>
            <a:off x="323850" y="620713"/>
            <a:ext cx="0" cy="5472112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" name="Line 4"/>
          <p:cNvSpPr>
            <a:spLocks noChangeShapeType="1"/>
          </p:cNvSpPr>
          <p:nvPr/>
        </p:nvSpPr>
        <p:spPr bwMode="auto">
          <a:xfrm>
            <a:off x="611188" y="333375"/>
            <a:ext cx="7993062" cy="0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" name="Line 5"/>
          <p:cNvSpPr>
            <a:spLocks noChangeShapeType="1"/>
          </p:cNvSpPr>
          <p:nvPr/>
        </p:nvSpPr>
        <p:spPr bwMode="auto">
          <a:xfrm>
            <a:off x="8820150" y="620713"/>
            <a:ext cx="0" cy="5616575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250825" y="62372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AutoShape 7"/>
          <p:cNvSpPr>
            <a:spLocks noChangeArrowheads="1"/>
          </p:cNvSpPr>
          <p:nvPr/>
        </p:nvSpPr>
        <p:spPr bwMode="auto">
          <a:xfrm>
            <a:off x="107950" y="1158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AutoShape 8"/>
          <p:cNvSpPr>
            <a:spLocks noChangeArrowheads="1"/>
          </p:cNvSpPr>
          <p:nvPr/>
        </p:nvSpPr>
        <p:spPr bwMode="auto">
          <a:xfrm>
            <a:off x="8532813" y="1158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" name="AutoShape 9"/>
          <p:cNvSpPr>
            <a:spLocks noChangeArrowheads="1"/>
          </p:cNvSpPr>
          <p:nvPr/>
        </p:nvSpPr>
        <p:spPr bwMode="auto">
          <a:xfrm>
            <a:off x="8532813" y="62372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2852936"/>
            <a:ext cx="1656184" cy="3900075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15370" cy="79208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Book Antiqua" pitchFamily="18" charset="0"/>
              </a:rPr>
              <a:t>История процент</a:t>
            </a:r>
            <a:r>
              <a:rPr lang="en-US" sz="5400" b="1" dirty="0" smtClean="0">
                <a:solidFill>
                  <a:srgbClr val="FF0000"/>
                </a:solidFill>
                <a:latin typeface="Book Antiqua" pitchFamily="18" charset="0"/>
              </a:rPr>
              <a:t>a</a:t>
            </a:r>
            <a:endParaRPr lang="ru-RU" sz="5400" b="1" baseline="0" dirty="0" smtClean="0">
              <a:solidFill>
                <a:srgbClr val="FF0000"/>
              </a:solidFill>
              <a:latin typeface="Book Antiqua" pitchFamily="18" charset="0"/>
            </a:endParaRP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323528" y="1484784"/>
            <a:ext cx="4968552" cy="4896544"/>
          </a:xfrm>
          <a:prstGeom prst="wedgeRoundRectCallout">
            <a:avLst>
              <a:gd name="adj1" fmla="val 76175"/>
              <a:gd name="adj2" fmla="val -13095"/>
              <a:gd name="adj3" fmla="val 16667"/>
            </a:avLst>
          </a:prstGeom>
          <a:solidFill>
            <a:schemeClr val="bg1">
              <a:lumMod val="85000"/>
            </a:schemeClr>
          </a:solidFill>
          <a:ln w="12700">
            <a:solidFill>
              <a:schemeClr val="accent1">
                <a:shade val="50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24043" y="1844824"/>
            <a:ext cx="4896029" cy="440120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Проценты были особенно распространены в Древнем Риме. </a:t>
            </a:r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Римляне 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называли процентами деньги, которые платил должник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заимодавцу 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за каждую сотню. </a:t>
            </a:r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Римляне 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брали с должника лихву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,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т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о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есть 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деньги сверх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того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, что дали в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долг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.</a:t>
            </a:r>
          </a:p>
        </p:txBody>
      </p:sp>
      <p:pic>
        <p:nvPicPr>
          <p:cNvPr id="2053" name="Picture 5" descr="&amp;Scy;&amp;mcy;&amp;acy;&amp;jcy;&amp;lcy;&amp;icy;&amp;kcy; &amp;icy; &amp;mcy;&amp;ncy;&amp;ocy;&amp;gcy;&amp;ocy; &amp;zcy;&amp;ocy;&amp;lcy;&amp;ocy;&amp;tcy;&amp;acy;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550" y="3717032"/>
            <a:ext cx="1440160" cy="17054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235788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2"/>
          <p:cNvSpPr>
            <a:spLocks noChangeShapeType="1"/>
          </p:cNvSpPr>
          <p:nvPr/>
        </p:nvSpPr>
        <p:spPr bwMode="auto">
          <a:xfrm>
            <a:off x="755650" y="6597650"/>
            <a:ext cx="7777163" cy="0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" name="Line 3"/>
          <p:cNvSpPr>
            <a:spLocks noChangeShapeType="1"/>
          </p:cNvSpPr>
          <p:nvPr/>
        </p:nvSpPr>
        <p:spPr bwMode="auto">
          <a:xfrm>
            <a:off x="323850" y="620713"/>
            <a:ext cx="0" cy="5472112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" name="Line 4"/>
          <p:cNvSpPr>
            <a:spLocks noChangeShapeType="1"/>
          </p:cNvSpPr>
          <p:nvPr/>
        </p:nvSpPr>
        <p:spPr bwMode="auto">
          <a:xfrm>
            <a:off x="611188" y="333375"/>
            <a:ext cx="7993062" cy="0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" name="Line 5"/>
          <p:cNvSpPr>
            <a:spLocks noChangeShapeType="1"/>
          </p:cNvSpPr>
          <p:nvPr/>
        </p:nvSpPr>
        <p:spPr bwMode="auto">
          <a:xfrm>
            <a:off x="8820150" y="620713"/>
            <a:ext cx="0" cy="5616575"/>
          </a:xfrm>
          <a:prstGeom prst="line">
            <a:avLst/>
          </a:prstGeom>
          <a:noFill/>
          <a:ln w="57150" cap="rnd">
            <a:solidFill>
              <a:srgbClr val="FF9933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" name="AutoShape 6"/>
          <p:cNvSpPr>
            <a:spLocks noChangeArrowheads="1"/>
          </p:cNvSpPr>
          <p:nvPr/>
        </p:nvSpPr>
        <p:spPr bwMode="auto">
          <a:xfrm>
            <a:off x="250825" y="62372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AutoShape 7"/>
          <p:cNvSpPr>
            <a:spLocks noChangeArrowheads="1"/>
          </p:cNvSpPr>
          <p:nvPr/>
        </p:nvSpPr>
        <p:spPr bwMode="auto">
          <a:xfrm>
            <a:off x="107950" y="1158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" name="AutoShape 8"/>
          <p:cNvSpPr>
            <a:spLocks noChangeArrowheads="1"/>
          </p:cNvSpPr>
          <p:nvPr/>
        </p:nvSpPr>
        <p:spPr bwMode="auto">
          <a:xfrm>
            <a:off x="8532813" y="1158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" name="AutoShape 9"/>
          <p:cNvSpPr>
            <a:spLocks noChangeArrowheads="1"/>
          </p:cNvSpPr>
          <p:nvPr/>
        </p:nvSpPr>
        <p:spPr bwMode="auto">
          <a:xfrm>
            <a:off x="8532813" y="6237288"/>
            <a:ext cx="431800" cy="504825"/>
          </a:xfrm>
          <a:prstGeom prst="sun">
            <a:avLst>
              <a:gd name="adj" fmla="val 25000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rtl="0"/>
            <a:r>
              <a:rPr lang="ru-RU" baseline="0" dirty="0" smtClean="0">
                <a:latin typeface="Calibri"/>
              </a:rPr>
              <a:t> </a:t>
            </a:r>
            <a:endParaRPr lang="en-US" baseline="0" dirty="0" smtClean="0">
              <a:latin typeface="Times New Roman"/>
            </a:endParaRPr>
          </a:p>
        </p:txBody>
      </p:sp>
      <p:sp>
        <p:nvSpPr>
          <p:cNvPr id="8" name="32-конечная звезда 7"/>
          <p:cNvSpPr/>
          <p:nvPr/>
        </p:nvSpPr>
        <p:spPr>
          <a:xfrm>
            <a:off x="179512" y="188640"/>
            <a:ext cx="6768752" cy="2160240"/>
          </a:xfrm>
          <a:prstGeom prst="star32">
            <a:avLst/>
          </a:prstGeom>
          <a:gradFill flip="none" rotWithShape="1">
            <a:gsLst>
              <a:gs pos="0">
                <a:srgbClr val="FF3399">
                  <a:lumMod val="41000"/>
                  <a:lumOff val="59000"/>
                  <a:alpha val="0"/>
                </a:srgbClr>
              </a:gs>
              <a:gs pos="25000">
                <a:srgbClr val="FF6633">
                  <a:alpha val="72000"/>
                </a:srgbClr>
              </a:gs>
              <a:gs pos="50000">
                <a:srgbClr val="FFFF00">
                  <a:alpha val="36000"/>
                </a:srgbClr>
              </a:gs>
              <a:gs pos="75000">
                <a:srgbClr val="01A78F">
                  <a:alpha val="0"/>
                </a:srgbClr>
              </a:gs>
              <a:gs pos="100000">
                <a:srgbClr val="3366FF">
                  <a:alpha val="17000"/>
                </a:srgbClr>
              </a:gs>
            </a:gsLst>
            <a:lin ang="5400000" scaled="0"/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От римлян проценты перешли к другим народам Европы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.</a:t>
            </a:r>
            <a:endParaRPr lang="ru-RU" sz="2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3074" name="Picture 2" descr="&amp;Pcy;&amp;rcy;&amp;ocy;&amp;tscy;&amp;iecy;&amp;ncy;&amp;tcy; &amp;zcy;&amp;acy;&amp;gcy;&amp;rcy;&amp;ucy;&amp;zcy;&amp;kcy;&amp;icy; 128 &amp;pcy;&amp;icy;&amp;kcy;&amp;scy;&amp;iecy;&amp;lcy;&amp;iecy;&amp;jcy; &amp;vcy; &amp;shcy;&amp;icy;&amp;rcy;&amp;icy;&amp;ncy;&amp;ucy;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4808" y="3106228"/>
            <a:ext cx="1003176" cy="5143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39" y="3144343"/>
            <a:ext cx="3491880" cy="3550078"/>
          </a:xfrm>
          <a:prstGeom prst="rect">
            <a:avLst/>
          </a:prstGeom>
        </p:spPr>
      </p:pic>
      <p:sp>
        <p:nvSpPr>
          <p:cNvPr id="11" name="32-конечная звезда 10"/>
          <p:cNvSpPr/>
          <p:nvPr/>
        </p:nvSpPr>
        <p:spPr>
          <a:xfrm>
            <a:off x="4139952" y="1864078"/>
            <a:ext cx="5123886" cy="3513002"/>
          </a:xfrm>
          <a:prstGeom prst="star32">
            <a:avLst/>
          </a:prstGeom>
          <a:gradFill flip="none" rotWithShape="1">
            <a:gsLst>
              <a:gs pos="0">
                <a:srgbClr val="FF3399">
                  <a:lumMod val="41000"/>
                  <a:lumOff val="59000"/>
                  <a:alpha val="0"/>
                </a:srgbClr>
              </a:gs>
              <a:gs pos="25000">
                <a:srgbClr val="FF6633">
                  <a:alpha val="72000"/>
                </a:srgbClr>
              </a:gs>
              <a:gs pos="50000">
                <a:srgbClr val="FFFF00">
                  <a:alpha val="36000"/>
                </a:srgbClr>
              </a:gs>
              <a:gs pos="75000">
                <a:srgbClr val="01A78F">
                  <a:alpha val="0"/>
                </a:srgbClr>
              </a:gs>
              <a:gs pos="100000">
                <a:srgbClr val="3366FF">
                  <a:alpha val="17000"/>
                </a:srgbClr>
              </a:gs>
            </a:gsLst>
            <a:lin ang="5400000" scaled="0"/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В Европе проценты появились на 1000 лет позже, их ввел бельгийский ученый </a:t>
            </a: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Симон </a:t>
            </a:r>
            <a:r>
              <a:rPr lang="ru-RU" sz="24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Стевин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. </a:t>
            </a: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Он в 1584 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году </a:t>
            </a: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впервые опубликовал таблицу процентов.</a:t>
            </a:r>
            <a:endParaRPr lang="en-US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64627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25.4|1|0.6|5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9.7|7.3|3.3|2.1|1.4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1464</TotalTime>
  <Words>717</Words>
  <Application>Microsoft Office PowerPoint</Application>
  <PresentationFormat>Экран (4:3)</PresentationFormat>
  <Paragraphs>95</Paragraphs>
  <Slides>16</Slides>
  <Notes>0</Notes>
  <HiddenSlides>0</HiddenSlides>
  <MMClips>2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Поток</vt:lpstr>
      <vt:lpstr>Формула</vt:lpstr>
      <vt:lpstr>Слайд 1</vt:lpstr>
      <vt:lpstr>Слайд 2</vt:lpstr>
      <vt:lpstr>Происхождение</vt:lpstr>
      <vt:lpstr>Происхождение</vt:lpstr>
      <vt:lpstr>Происхождение</vt:lpstr>
      <vt:lpstr>Что такое процент</vt:lpstr>
      <vt:lpstr>История процентa</vt:lpstr>
      <vt:lpstr>История процентa</vt:lpstr>
      <vt:lpstr> </vt:lpstr>
      <vt:lpstr>Перевод процентов в десятичную дробь</vt:lpstr>
      <vt:lpstr> Преобразование десятичной дроби в процент</vt:lpstr>
      <vt:lpstr>Где встречаются проценты</vt:lpstr>
      <vt:lpstr>Слайд 13</vt:lpstr>
      <vt:lpstr>Слайд 14</vt:lpstr>
      <vt:lpstr>Выводы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Проценты</dc:title>
  <dc:creator>Иван</dc:creator>
  <cp:lastModifiedBy>ЕГЭ</cp:lastModifiedBy>
  <cp:revision>145</cp:revision>
  <dcterms:created xsi:type="dcterms:W3CDTF">2010-03-23T10:34:25Z</dcterms:created>
  <dcterms:modified xsi:type="dcterms:W3CDTF">2016-02-29T13:27:07Z</dcterms:modified>
</cp:coreProperties>
</file>