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2" r:id="rId8"/>
    <p:sldId id="271" r:id="rId9"/>
    <p:sldId id="263" r:id="rId10"/>
    <p:sldId id="268" r:id="rId11"/>
    <p:sldId id="266" r:id="rId12"/>
    <p:sldId id="269" r:id="rId13"/>
    <p:sldId id="270" r:id="rId14"/>
    <p:sldId id="264" r:id="rId15"/>
    <p:sldId id="265" r:id="rId16"/>
    <p:sldId id="272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BD78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1" d="100"/>
          <a:sy n="51" d="100"/>
        </p:scale>
        <p:origin x="-1164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347B5-19C1-4AE4-975C-A4FBE1701F2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005F5-CF2A-4E80-9B0D-E81DD714C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\\192.168.2.2\&#1086;&#1073;&#1097;&#1072;&#1103;\&#1050;&#1088;&#1102;&#1082;&#1086;&#1074;&#1072;%20&#1051;.&#1042;\&#1088;&#1072;&#1073;&#1086;&#1090;&#1072;%20&#1084;&#1080;&#1076;%20&#1080;&#1090;&#1086;&#1075;\21.02.2016.1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\\192.168.2.2\&#1086;&#1073;&#1097;&#1072;&#1103;\&#1050;&#1088;&#1102;&#1082;&#1086;&#1074;&#1072;%20&#1051;.&#1042;\&#1088;&#1072;&#1073;&#1086;&#1090;&#1072;%20&#1084;&#1080;&#1076;%20&#1080;&#1090;&#1086;&#1075;\&#1054;&#1088;&#1093;&#1080;&#1076;&#1077;&#1103;.mp3" TargetMode="Externa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2544" y="1457325"/>
            <a:ext cx="839799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Для корректной работы звуковых фрагментов в презентации необходимо извлечь данные из архива в одну папку.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2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8900" y="3355979"/>
            <a:ext cx="6705600" cy="109538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Переход по слайдам происходит в автоматическом режиме.</a:t>
            </a:r>
            <a:endParaRPr lang="ru-RU" sz="2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785786" y="21429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40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Внимание!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00100" y="4357694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2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Желаем приятного просмотра!</a:t>
            </a:r>
          </a:p>
        </p:txBody>
      </p:sp>
      <p:sp>
        <p:nvSpPr>
          <p:cNvPr id="6" name="Стрелка вправо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500562" y="5786454"/>
            <a:ext cx="928694" cy="511175"/>
          </a:xfrm>
          <a:prstGeom prst="rightArrow">
            <a:avLst>
              <a:gd name="adj1" fmla="val 50000"/>
              <a:gd name="adj2" fmla="val 50002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/>
          <a:lstStyle/>
          <a:p>
            <a:endParaRPr lang="ru-RU"/>
          </a:p>
        </p:txBody>
      </p:sp>
      <p:sp>
        <p:nvSpPr>
          <p:cNvPr id="7" name="Text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330575" y="6413500"/>
            <a:ext cx="3103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нажмите для продолжения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агнл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88024" y="1988840"/>
            <a:ext cx="4104456" cy="410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Kartiny-hudozhnika-Pieter-Wageman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1916832"/>
            <a:ext cx="4320480" cy="43276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57158" y="214290"/>
            <a:ext cx="857256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Красота и изящество экзотических орхидей вдохновляют  людей. Они воплощают их великолепие в картинах,  украшениях, стихах.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G_6456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85720" y="1989410"/>
            <a:ext cx="3217739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IMG_6495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71868" y="2071678"/>
            <a:ext cx="5238763" cy="3929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23528" y="5949280"/>
            <a:ext cx="4104456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артина художника </a:t>
            </a:r>
            <a:r>
              <a:rPr kumimoji="0" lang="ru-RU" sz="20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Pieter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Wagemans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6056" y="5949280"/>
            <a:ext cx="360040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Украшение из натуральной орхидеи в золоте</a:t>
            </a:r>
            <a:endParaRPr lang="ru-RU" sz="2000" dirty="0"/>
          </a:p>
        </p:txBody>
      </p:sp>
      <p:pic>
        <p:nvPicPr>
          <p:cNvPr id="10" name="Рисунок 9" descr="фото-цветка-(1)акеро.png"/>
          <p:cNvPicPr>
            <a:picLocks noChangeAspect="1"/>
          </p:cNvPicPr>
          <p:nvPr/>
        </p:nvPicPr>
        <p:blipFill>
          <a:blip r:embed="rId6"/>
          <a:srcRect l="27068" t="11429" r="18797" b="10000"/>
          <a:stretch>
            <a:fillRect/>
          </a:stretch>
        </p:blipFill>
        <p:spPr>
          <a:xfrm>
            <a:off x="357158" y="2357430"/>
            <a:ext cx="3117295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313ыв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42844" y="1643050"/>
            <a:ext cx="4788809" cy="3857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7158" y="5715016"/>
            <a:ext cx="8501122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Я создала орхидеи  из пластика, теперь  они  долго смогут радовать меня.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14290"/>
            <a:ext cx="871543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Цветущая орхидея прекрасна! Любуешься ею и думаешь, что такую красоту могла сотворить только матушка-природа. А как было бы здорово, чтобы орхидеи цвели вечно!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IMG_6473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429256" y="1500174"/>
            <a:ext cx="3000428" cy="4091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MG_6477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00628" y="2000240"/>
            <a:ext cx="4000528" cy="2893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_64861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143504" y="1857364"/>
            <a:ext cx="3764565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advClick="0" advTm="2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IMG_6509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19395087">
            <a:off x="5563996" y="1947625"/>
            <a:ext cx="2978656" cy="2611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85720" y="2000240"/>
            <a:ext cx="288175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/>
              <a:t>Орхидеи  любят: 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643182"/>
            <a:ext cx="4857784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стабильность;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светлое место;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температуру воздуха в помещении от 18°С до 20°С.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4572008"/>
            <a:ext cx="334021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/>
              <a:t>Орхидеи  не  любят:</a:t>
            </a:r>
            <a:endParaRPr lang="ru-RU" sz="2800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29124" y="5286388"/>
            <a:ext cx="4500594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избыток влаги;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сквозняки;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прямые солнечные лучи.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78579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Орхидея считается капризным растением, но, при соблюдении определенных правил ухода, тропическая красавица будет радовать вас.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14290"/>
            <a:ext cx="814393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+mj-lt"/>
              </a:rPr>
              <a:t>Уход  за орхидеей  </a:t>
            </a:r>
            <a:r>
              <a:rPr lang="ru-RU" sz="2800" dirty="0" err="1" smtClean="0">
                <a:solidFill>
                  <a:srgbClr val="002060"/>
                </a:solidFill>
                <a:latin typeface="+mj-lt"/>
              </a:rPr>
              <a:t>Фаленопсис</a:t>
            </a:r>
            <a:r>
              <a:rPr lang="ru-RU" sz="2800" dirty="0" smtClean="0">
                <a:solidFill>
                  <a:srgbClr val="002060"/>
                </a:solidFill>
                <a:latin typeface="+mj-lt"/>
              </a:rPr>
              <a:t> </a:t>
            </a:r>
            <a:endParaRPr lang="ru-RU" sz="28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2" name="Рисунок 11" descr="orchid-flowers_245x1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4714884"/>
            <a:ext cx="3191009" cy="2038067"/>
          </a:xfrm>
          <a:prstGeom prst="rect">
            <a:avLst/>
          </a:prstGeom>
        </p:spPr>
      </p:pic>
    </p:spTree>
  </p:cSld>
  <p:clrMapOvr>
    <a:masterClrMapping/>
  </p:clrMapOvr>
  <p:transition advClick="0" advTm="23837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ропгшщ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643438" y="2000240"/>
            <a:ext cx="1857388" cy="1706314"/>
          </a:xfrm>
          <a:prstGeom prst="rect">
            <a:avLst/>
          </a:prstGeom>
        </p:spPr>
      </p:pic>
      <p:pic>
        <p:nvPicPr>
          <p:cNvPr id="20" name="Рисунок 19" descr="ропгшщ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786050" y="2000240"/>
            <a:ext cx="1857388" cy="1706314"/>
          </a:xfrm>
          <a:prstGeom prst="rect">
            <a:avLst/>
          </a:prstGeom>
        </p:spPr>
      </p:pic>
      <p:pic>
        <p:nvPicPr>
          <p:cNvPr id="19" name="Рисунок 18" descr="ропгшщ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42976" y="2000240"/>
            <a:ext cx="1643074" cy="1706314"/>
          </a:xfrm>
          <a:prstGeom prst="rect">
            <a:avLst/>
          </a:prstGeom>
        </p:spPr>
      </p:pic>
      <p:pic>
        <p:nvPicPr>
          <p:cNvPr id="18" name="Рисунок 17" descr="ропгшщ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42844" y="2000240"/>
            <a:ext cx="1062046" cy="1706314"/>
          </a:xfrm>
          <a:prstGeom prst="rect">
            <a:avLst/>
          </a:prstGeom>
        </p:spPr>
      </p:pic>
      <p:pic>
        <p:nvPicPr>
          <p:cNvPr id="23" name="Рисунок 22" descr="ОРХИ-2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571604" y="4143380"/>
            <a:ext cx="1857388" cy="1757666"/>
          </a:xfrm>
          <a:prstGeom prst="rect">
            <a:avLst/>
          </a:prstGeom>
        </p:spPr>
      </p:pic>
      <p:pic>
        <p:nvPicPr>
          <p:cNvPr id="2" name="Рисунок 1" descr="ропгшщ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500826" y="2000240"/>
            <a:ext cx="2428892" cy="17063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5400000">
            <a:off x="447796" y="1266660"/>
            <a:ext cx="461665" cy="10715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r>
              <a:rPr lang="ru-RU" sz="1600" b="1" dirty="0" smtClean="0"/>
              <a:t>1 ‎февраля </a:t>
            </a:r>
            <a:r>
              <a:rPr lang="ru-RU" dirty="0" smtClean="0"/>
              <a:t>‎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5400000">
            <a:off x="1784788" y="1215552"/>
            <a:ext cx="430887" cy="11430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r>
              <a:rPr lang="ru-RU" sz="1600" b="1" dirty="0" smtClean="0"/>
              <a:t>5 ‎февраля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3356424" y="1215552"/>
            <a:ext cx="430887" cy="11430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r>
              <a:rPr lang="ru-RU" sz="1600" b="1" dirty="0" smtClean="0"/>
              <a:t>8 ‎февраля</a:t>
            </a:r>
            <a:endParaRPr lang="ru-RU" sz="1600" b="1" dirty="0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5213812" y="1215552"/>
            <a:ext cx="430887" cy="11430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r>
              <a:rPr lang="ru-RU" sz="1600" b="1" dirty="0" smtClean="0"/>
              <a:t>12 ‎февраля</a:t>
            </a:r>
            <a:endParaRPr lang="ru-RU" sz="1600" b="1" dirty="0"/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7356952" y="1215552"/>
            <a:ext cx="430887" cy="11430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wrap="square">
            <a:spAutoFit/>
          </a:bodyPr>
          <a:lstStyle/>
          <a:p>
            <a:r>
              <a:rPr lang="ru-RU" sz="1600" b="1" dirty="0" smtClean="0"/>
              <a:t>15 ‎февраля</a:t>
            </a:r>
            <a:endParaRPr lang="ru-RU" sz="1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14290"/>
            <a:ext cx="814393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+mj-lt"/>
              </a:rPr>
              <a:t>Наблюдение  за орхидеей  </a:t>
            </a:r>
            <a:r>
              <a:rPr lang="ru-RU" sz="2800" dirty="0" err="1" smtClean="0">
                <a:solidFill>
                  <a:srgbClr val="002060"/>
                </a:solidFill>
                <a:latin typeface="+mj-lt"/>
              </a:rPr>
              <a:t>Фаленопсис</a:t>
            </a:r>
            <a:r>
              <a:rPr lang="ru-RU" sz="2800" dirty="0" smtClean="0">
                <a:solidFill>
                  <a:srgbClr val="002060"/>
                </a:solidFill>
                <a:latin typeface="+mj-lt"/>
              </a:rPr>
              <a:t>  </a:t>
            </a:r>
            <a:endParaRPr lang="ru-RU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8579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Одна из красавиц на нашем окне собирается  зацвести. Я с нетерпением жду этого события. 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ОРХИ-2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7072330" y="4143380"/>
            <a:ext cx="1857388" cy="175766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857356" y="3857628"/>
            <a:ext cx="1202573" cy="338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b="1" dirty="0" smtClean="0"/>
              <a:t>21 ‎февраля</a:t>
            </a:r>
            <a:endParaRPr lang="ru-RU" sz="16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358082" y="3857628"/>
            <a:ext cx="1202573" cy="338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b="1" dirty="0" smtClean="0"/>
              <a:t>23 ‎февраля</a:t>
            </a:r>
            <a:endParaRPr lang="ru-RU" sz="1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6143644"/>
            <a:ext cx="8143932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+mj-lt"/>
              </a:rPr>
              <a:t>Орхидея раскрыла свой первый цветок – поздравила нас с праздником.  </a:t>
            </a:r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22" name="Рисунок 21" descr="ОРХИ-2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142844" y="4143380"/>
            <a:ext cx="1490674" cy="1757666"/>
          </a:xfrm>
          <a:prstGeom prst="rect">
            <a:avLst/>
          </a:prstGeom>
        </p:spPr>
      </p:pic>
      <p:pic>
        <p:nvPicPr>
          <p:cNvPr id="24" name="Рисунок 23" descr="ОРХИ-2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3428992" y="4143380"/>
            <a:ext cx="1643074" cy="1757666"/>
          </a:xfrm>
          <a:prstGeom prst="rect">
            <a:avLst/>
          </a:prstGeom>
        </p:spPr>
      </p:pic>
      <p:pic>
        <p:nvPicPr>
          <p:cNvPr id="25" name="Рисунок 24" descr="ОРХИ-2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>
            <a:off x="5072066" y="4143380"/>
            <a:ext cx="2000264" cy="175766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643306" y="3857628"/>
            <a:ext cx="1249060" cy="338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b="1" dirty="0" smtClean="0"/>
              <a:t>22 ‎февраля </a:t>
            </a:r>
            <a:endParaRPr lang="ru-RU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429256" y="3857628"/>
            <a:ext cx="1202573" cy="338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b="1" dirty="0" smtClean="0"/>
              <a:t>23 ‎февраля</a:t>
            </a:r>
            <a:endParaRPr lang="ru-RU" sz="1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3857628"/>
            <a:ext cx="1202573" cy="33855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600" b="1" dirty="0" smtClean="0"/>
              <a:t>20 ‎февраля</a:t>
            </a:r>
            <a:endParaRPr lang="ru-RU" sz="1600" b="1" dirty="0"/>
          </a:p>
        </p:txBody>
      </p:sp>
    </p:spTree>
  </p:cSld>
  <p:clrMapOvr>
    <a:masterClrMapping/>
  </p:clrMapOvr>
  <p:transition advClick="0" advTm="2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0"/>
                            </p:stCondLst>
                            <p:childTnLst>
                              <p:par>
                                <p:cTn id="7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/>
      <p:bldP spid="13" grpId="0" animBg="1"/>
      <p:bldP spid="16" grpId="0" animBg="1"/>
      <p:bldP spid="17" grpId="0" animBg="1"/>
      <p:bldP spid="14" grpId="0" animBg="1"/>
      <p:bldP spid="15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428604"/>
            <a:ext cx="5357850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Известно ли вам, что 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51366.jpg"/>
          <p:cNvPicPr>
            <a:picLocks noChangeAspect="1"/>
          </p:cNvPicPr>
          <p:nvPr/>
        </p:nvPicPr>
        <p:blipFill>
          <a:blip r:embed="rId2" cstate="print">
            <a:lum bright="16000"/>
          </a:blip>
          <a:stretch>
            <a:fillRect/>
          </a:stretch>
        </p:blipFill>
        <p:spPr>
          <a:xfrm>
            <a:off x="1214414" y="1571612"/>
            <a:ext cx="7469736" cy="47149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</p:pic>
      <p:pic>
        <p:nvPicPr>
          <p:cNvPr id="3" name="Рисунок 2" descr="0_7f858_88159389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85784" y="2428868"/>
            <a:ext cx="2286016" cy="275898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71604" y="1714488"/>
            <a:ext cx="65722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1800"/>
              </a:spcAft>
            </a:pPr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среди орхидей есть тропическая красавица, которая придает знакомый нам аромат огромному количеству сладких блюд.</a:t>
            </a:r>
          </a:p>
        </p:txBody>
      </p:sp>
    </p:spTree>
  </p:cSld>
  <p:clrMapOvr>
    <a:masterClrMapping/>
  </p:clrMapOvr>
  <p:transition advClick="0" advTm="9000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3438" y="142852"/>
            <a:ext cx="432988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 орхидеи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Ванилла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9124" y="1928802"/>
            <a:ext cx="4429156" cy="13849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Arial" pitchFamily="34" charset="0"/>
              </a:rPr>
              <a:t>Ее стручки используются в пищевой промышленности.</a:t>
            </a:r>
            <a:endParaRPr lang="ru-RU" sz="2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4" name="Рисунок 3" descr="12110110515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142852"/>
            <a:ext cx="4164398" cy="6429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voGMf34Ds2k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00562" y="3429000"/>
            <a:ext cx="4286280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9000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442бд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28728" y="214290"/>
            <a:ext cx="6244672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5720" y="5786454"/>
            <a:ext cx="857256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Данный проект настолько увлек меня, что разведение и наблюдение за орхидеями стало моим хобби.</a:t>
            </a:r>
            <a:endParaRPr lang="ru-RU" sz="2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8000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501122" cy="6143668"/>
          </a:xfrm>
          <a:prstGeom prst="round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82000"/>
                </a:schemeClr>
              </a:gs>
              <a:gs pos="35000">
                <a:schemeClr val="accent5">
                  <a:tint val="37000"/>
                  <a:satMod val="300000"/>
                  <a:alpha val="82000"/>
                </a:schemeClr>
              </a:gs>
              <a:gs pos="100000">
                <a:schemeClr val="accent5">
                  <a:tint val="15000"/>
                  <a:satMod val="350000"/>
                  <a:alpha val="82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85720" y="2571744"/>
            <a:ext cx="7643834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4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3786190"/>
            <a:ext cx="65008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Желаю и вам наслаждаться красотой этих </a:t>
            </a:r>
            <a:r>
              <a:rPr lang="ru-RU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волшебных цветов.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Рисунок 6" descr="ыцнг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73644">
            <a:off x="3749913" y="-942246"/>
            <a:ext cx="5734717" cy="6444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ngel-5468-1920x120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014" y="0"/>
            <a:ext cx="9127986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6072206"/>
            <a:ext cx="914400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rgbClr val="0070C0"/>
                </a:solidFill>
                <a:effectLst/>
              </a:rPr>
              <a:t>Руководитель  проекта - Крюкова Л. В.</a:t>
            </a:r>
            <a:endParaRPr lang="ru-RU" sz="2400" b="1" cap="all" dirty="0">
              <a:ln w="0"/>
              <a:solidFill>
                <a:srgbClr val="0070C0"/>
              </a:solidFill>
              <a:effectLst/>
            </a:endParaRPr>
          </a:p>
        </p:txBody>
      </p:sp>
      <p:sp>
        <p:nvSpPr>
          <p:cNvPr id="14" name="Подзаголовок 5"/>
          <p:cNvSpPr txBox="1">
            <a:spLocks/>
          </p:cNvSpPr>
          <p:nvPr/>
        </p:nvSpPr>
        <p:spPr bwMode="auto">
          <a:xfrm>
            <a:off x="571472" y="0"/>
            <a:ext cx="80724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18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Средняя общеобразовательная школа при Посольстве России в ФРГ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500702"/>
            <a:ext cx="914400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КРЮКОВА АЛЕКСАНДРА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072074"/>
            <a:ext cx="914400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rgbClr val="0070C0"/>
                </a:solidFill>
                <a:effectLst/>
              </a:rPr>
              <a:t>Выполнила  ученица 4 класса</a:t>
            </a:r>
            <a:endParaRPr lang="ru-RU" sz="2400" b="1" cap="all" dirty="0">
              <a:ln w="0"/>
              <a:solidFill>
                <a:srgbClr val="0070C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1053687" y="-1053687"/>
            <a:ext cx="7036627" cy="91440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000108"/>
            <a:ext cx="8215370" cy="392909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«</a:t>
            </a:r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Дочери воздуха»</a:t>
            </a:r>
            <a:endParaRPr lang="ru-RU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" name="Рисунок 6" descr="7f53ed5fa6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1928802"/>
            <a:ext cx="3351238" cy="35071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wallpapers_7754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714480" y="1857364"/>
            <a:ext cx="5715040" cy="41300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TextBox 9"/>
          <p:cNvSpPr txBox="1"/>
          <p:nvPr/>
        </p:nvSpPr>
        <p:spPr>
          <a:xfrm>
            <a:off x="0" y="60270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ОРХИДЕИ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" name="Рисунок 11" descr="den20prav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58082" y="4214818"/>
            <a:ext cx="1513642" cy="2383690"/>
          </a:xfrm>
          <a:prstGeom prst="rect">
            <a:avLst/>
          </a:prstGeom>
        </p:spPr>
      </p:pic>
      <p:pic>
        <p:nvPicPr>
          <p:cNvPr id="13" name="21.02.2016.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-1692696" y="24208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20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071546"/>
            <a:ext cx="3357586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Недавно мне подарили мою первую орхидею.  </a:t>
            </a:r>
          </a:p>
          <a:p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IMG_3603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71868" y="428604"/>
            <a:ext cx="5216830" cy="4406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6" y="5143512"/>
            <a:ext cx="8358246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Мне захотелось  больше узнать  об  этих растениях и рассказать вам о них.</a:t>
            </a:r>
          </a:p>
        </p:txBody>
      </p:sp>
    </p:spTree>
  </p:cSld>
  <p:clrMapOvr>
    <a:masterClrMapping/>
  </p:clrMapOvr>
  <p:transition advClick="0" advTm="6817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4282" y="1928802"/>
            <a:ext cx="8572560" cy="2400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Индейцы Амазонки дали орхидеям поэтичное название - "дочери воздуха".</a:t>
            </a:r>
            <a:endParaRPr lang="ru-RU" sz="5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31_2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2844" y="2000240"/>
            <a:ext cx="2332376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 descr="orchid12йц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71736" y="214290"/>
            <a:ext cx="407196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pVDaxdou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4282" y="142852"/>
            <a:ext cx="2217558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PicsDesktop.net_6341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571736" y="3286124"/>
            <a:ext cx="421484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bworld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786578" y="2071678"/>
            <a:ext cx="2171252" cy="2766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wallpapers_77548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786578" y="5072074"/>
            <a:ext cx="2199485" cy="1589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-38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14282" y="4500570"/>
            <a:ext cx="2286016" cy="2128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540_293_resize_20130501_1f33f997917a3f5564645dca3b68699e_jpg.jpg"/>
          <p:cNvPicPr>
            <a:picLocks noChangeAspect="1"/>
          </p:cNvPicPr>
          <p:nvPr/>
        </p:nvPicPr>
        <p:blipFill>
          <a:blip r:embed="rId9"/>
          <a:srcRect l="14123"/>
          <a:stretch>
            <a:fillRect/>
          </a:stretch>
        </p:blipFill>
        <p:spPr>
          <a:xfrm>
            <a:off x="6715140" y="285728"/>
            <a:ext cx="2214578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082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143512"/>
            <a:ext cx="83582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+mj-lt"/>
                <a:ea typeface="Cambria Math" pitchFamily="18" charset="0"/>
              </a:rPr>
              <a:t>По фантастическому разнообразию форм, необычности расцветок, цветы орхидеи не имеют себе равных среди всех растений нашей планеты</a:t>
            </a:r>
            <a:r>
              <a:rPr lang="ru-RU" sz="2800" dirty="0" smtClean="0">
                <a:latin typeface="+mj-lt"/>
              </a:rPr>
              <a:t>.</a:t>
            </a:r>
            <a:endParaRPr lang="ru-RU" sz="2800" dirty="0">
              <a:latin typeface="+mj-lt"/>
            </a:endParaRPr>
          </a:p>
        </p:txBody>
      </p:sp>
      <p:pic>
        <p:nvPicPr>
          <p:cNvPr id="4" name="Орхиде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00230" y="2571744"/>
            <a:ext cx="304800" cy="304800"/>
          </a:xfrm>
          <a:prstGeom prst="rect">
            <a:avLst/>
          </a:prstGeom>
        </p:spPr>
      </p:pic>
      <p:pic>
        <p:nvPicPr>
          <p:cNvPr id="6" name="Рисунок 5" descr="ce441237b4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214290"/>
            <a:ext cx="6477045" cy="485778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advClick="0" advTm="1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188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29412351_1329409177_savv-.jpg"/>
          <p:cNvPicPr>
            <a:picLocks noChangeAspect="1"/>
          </p:cNvPicPr>
          <p:nvPr/>
        </p:nvPicPr>
        <p:blipFill>
          <a:blip r:embed="rId2" cstate="print"/>
          <a:srcRect l="844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8992" y="285728"/>
            <a:ext cx="5429288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Откуда же появились эти дивные                                       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                                     растения – орхидеи? </a:t>
            </a:r>
            <a:endParaRPr lang="ru-RU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1857364"/>
            <a:ext cx="4429156" cy="3643338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+mj-lt"/>
              </a:rPr>
              <a:t>По поверьям новозеландского племени Маори, орхидеи появились на нашей планете, когда на землю «рухнула радуга» и рассыпалась на несметное количество мелких частиц, превратившихся в орхидеи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.</a:t>
            </a:r>
            <a:endParaRPr lang="ru-RU" dirty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ransition advClick="0" advTm="12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h_wellness2_tmbRotator_600x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7" name="Рисунок 6" descr="51366.jpg"/>
          <p:cNvPicPr>
            <a:picLocks noChangeAspect="1"/>
          </p:cNvPicPr>
          <p:nvPr/>
        </p:nvPicPr>
        <p:blipFill>
          <a:blip r:embed="rId3" cstate="print">
            <a:lum bright="12000"/>
          </a:blip>
          <a:stretch>
            <a:fillRect/>
          </a:stretch>
        </p:blipFill>
        <p:spPr>
          <a:xfrm>
            <a:off x="214282" y="2928934"/>
            <a:ext cx="6143668" cy="37147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</p:pic>
      <p:sp>
        <p:nvSpPr>
          <p:cNvPr id="6" name="Прямоугольник 5"/>
          <p:cNvSpPr/>
          <p:nvPr/>
        </p:nvSpPr>
        <p:spPr>
          <a:xfrm>
            <a:off x="285720" y="3214686"/>
            <a:ext cx="61436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Европе тропические орхидеи в качестве декоративных растений  появились в XVIII веке.</a:t>
            </a:r>
            <a:endParaRPr lang="ru-RU" sz="3200" dirty="0" smtClean="0">
              <a:solidFill>
                <a:prstClr val="black"/>
              </a:solidFill>
            </a:endParaRPr>
          </a:p>
          <a:p>
            <a:pPr lvl="0"/>
            <a:r>
              <a:rPr lang="ru-RU" sz="3200" dirty="0" smtClean="0">
                <a:solidFill>
                  <a:prstClr val="black"/>
                </a:solidFill>
              </a:rPr>
              <a:t>Считается, что для  </a:t>
            </a:r>
          </a:p>
          <a:p>
            <a:pPr lvl="0"/>
            <a:r>
              <a:rPr lang="ru-RU" sz="3200" dirty="0" smtClean="0">
                <a:solidFill>
                  <a:prstClr val="black"/>
                </a:solidFill>
              </a:rPr>
              <a:t>Европы орхидеи «открыл» </a:t>
            </a:r>
          </a:p>
          <a:p>
            <a:pPr lvl="0"/>
            <a:r>
              <a:rPr lang="ru-RU" sz="3200" dirty="0" smtClean="0">
                <a:solidFill>
                  <a:prstClr val="black"/>
                </a:solidFill>
              </a:rPr>
              <a:t>Джозеф </a:t>
            </a:r>
            <a:r>
              <a:rPr lang="ru-RU" sz="3200" dirty="0" err="1" smtClean="0">
                <a:solidFill>
                  <a:prstClr val="black"/>
                </a:solidFill>
              </a:rPr>
              <a:t>Банкс</a:t>
            </a:r>
            <a:r>
              <a:rPr lang="ru-RU" sz="3200" dirty="0" smtClean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5" name="Рисунок 4" descr="Joseph-Banks-555x709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14282" y="140825"/>
            <a:ext cx="2643206" cy="2718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58" y="3286124"/>
            <a:ext cx="5715040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ru-RU" sz="3200" dirty="0" smtClean="0">
                <a:latin typeface="+mj-lt"/>
              </a:rPr>
              <a:t>Самое первое упоминание об орхидеях встречается в китайских летописях, датированных </a:t>
            </a:r>
          </a:p>
          <a:p>
            <a:pPr>
              <a:lnSpc>
                <a:spcPts val="3800"/>
              </a:lnSpc>
            </a:pPr>
            <a:r>
              <a:rPr lang="ru-RU" sz="3200" dirty="0" smtClean="0">
                <a:latin typeface="+mj-lt"/>
              </a:rPr>
              <a:t>1000 годом до н.э.</a:t>
            </a:r>
          </a:p>
          <a:p>
            <a:pPr algn="ctr">
              <a:lnSpc>
                <a:spcPts val="3000"/>
              </a:lnSpc>
            </a:pPr>
            <a:endParaRPr lang="ru-RU" sz="3200" dirty="0"/>
          </a:p>
        </p:txBody>
      </p:sp>
      <p:pic>
        <p:nvPicPr>
          <p:cNvPr id="8" name="Рисунок 7" descr="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4143380"/>
            <a:ext cx="3092281" cy="2500330"/>
          </a:xfrm>
          <a:prstGeom prst="rect">
            <a:avLst/>
          </a:prstGeom>
        </p:spPr>
      </p:pic>
    </p:spTree>
  </p:cSld>
  <p:clrMapOvr>
    <a:masterClrMapping/>
  </p:clrMapOvr>
  <p:transition advClick="0" advTm="1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786842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Самой крупной орхидеей является </a:t>
            </a:r>
            <a:r>
              <a:rPr lang="ru-RU" sz="2400" dirty="0" err="1" smtClean="0"/>
              <a:t>Grammatophyllum</a:t>
            </a:r>
            <a:r>
              <a:rPr lang="ru-RU" sz="2400" dirty="0" smtClean="0"/>
              <a:t> </a:t>
            </a:r>
            <a:r>
              <a:rPr lang="ru-RU" sz="2400" dirty="0" err="1" smtClean="0"/>
              <a:t>speciosum</a:t>
            </a:r>
            <a:r>
              <a:rPr lang="ru-RU" sz="2400" dirty="0" smtClean="0"/>
              <a:t>. На каждом из ее соцветий, которые вырастают в длину до трех метров, имеется от 60 до 100 цветков, их общее число на одном растении может достигать четырех тысяч, а вес самого растения — двух тонн!</a:t>
            </a:r>
            <a:endParaRPr lang="ru-RU" sz="2400" dirty="0"/>
          </a:p>
        </p:txBody>
      </p:sp>
      <p:pic>
        <p:nvPicPr>
          <p:cNvPr id="5" name="Рисунок 4" descr="0_591fb_2c809413_XLро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1520" y="2348880"/>
            <a:ext cx="3672408" cy="4287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аешн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3140968"/>
            <a:ext cx="3960440" cy="3206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6309320"/>
            <a:ext cx="304686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Grammatophyllum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speciosum</a:t>
            </a:r>
            <a:endParaRPr lang="ru-RU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24944"/>
            <a:ext cx="889248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У орхидей есть цветы таких тёмных оттенков, что они выглядят практически чёрными. </a:t>
            </a:r>
            <a:endParaRPr lang="ru-RU" sz="2400" dirty="0"/>
          </a:p>
        </p:txBody>
      </p:sp>
      <p:pic>
        <p:nvPicPr>
          <p:cNvPr id="10" name="Рисунок 9" descr="K9OV6zAkMdI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67130" y="3573016"/>
            <a:ext cx="3986771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292080" y="6381328"/>
            <a:ext cx="252594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Fredclarkeara</a:t>
            </a:r>
            <a:r>
              <a:rPr lang="en-US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After Dark</a:t>
            </a:r>
            <a:endParaRPr lang="ru-RU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4293096"/>
            <a:ext cx="4248472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Самой большой цветок имеет </a:t>
            </a:r>
            <a:r>
              <a:rPr lang="ru-RU" sz="2400" dirty="0" err="1" smtClean="0"/>
              <a:t>Paphiopedilum</a:t>
            </a:r>
            <a:r>
              <a:rPr lang="ru-RU" sz="2400" dirty="0" smtClean="0"/>
              <a:t> </a:t>
            </a:r>
            <a:r>
              <a:rPr lang="ru-RU" sz="2400" dirty="0" err="1" smtClean="0"/>
              <a:t>sanderianum</a:t>
            </a:r>
            <a:r>
              <a:rPr lang="ru-RU" sz="2400" dirty="0" smtClean="0"/>
              <a:t>, его лепестки могут достигать длины 90 см. </a:t>
            </a:r>
            <a:endParaRPr lang="ru-RU" sz="2400" dirty="0"/>
          </a:p>
        </p:txBody>
      </p:sp>
      <p:pic>
        <p:nvPicPr>
          <p:cNvPr id="13" name="Рисунок 12" descr="прол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7" y="2852936"/>
            <a:ext cx="3129795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796136" y="6488668"/>
            <a:ext cx="293574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Paphiopedilum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sanderianum</a:t>
            </a:r>
            <a:endParaRPr lang="ru-RU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984" y="2996952"/>
            <a:ext cx="4572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400" dirty="0" smtClean="0"/>
              <a:t>Самая маленькая орхидея- </a:t>
            </a:r>
            <a:r>
              <a:rPr lang="en-US" sz="2400" dirty="0" err="1" smtClean="0"/>
              <a:t>Platystele</a:t>
            </a:r>
            <a:r>
              <a:rPr lang="en-US" sz="2400" dirty="0" smtClean="0"/>
              <a:t> </a:t>
            </a:r>
            <a:r>
              <a:rPr lang="en-US" sz="2400" dirty="0" err="1" smtClean="0"/>
              <a:t>jungermannoides</a:t>
            </a:r>
            <a:endParaRPr lang="ru-RU" sz="2400" dirty="0"/>
          </a:p>
        </p:txBody>
      </p:sp>
      <p:pic>
        <p:nvPicPr>
          <p:cNvPr id="17" name="Рисунок 16" descr="malenkaya-orhideya-210x300.jpg"/>
          <p:cNvPicPr>
            <a:picLocks noChangeAspect="1"/>
          </p:cNvPicPr>
          <p:nvPr/>
        </p:nvPicPr>
        <p:blipFill>
          <a:blip r:embed="rId6" cstate="print"/>
          <a:srcRect r="6401"/>
          <a:stretch>
            <a:fillRect/>
          </a:stretch>
        </p:blipFill>
        <p:spPr>
          <a:xfrm>
            <a:off x="5868144" y="3789040"/>
            <a:ext cx="1872208" cy="2857500"/>
          </a:xfrm>
          <a:prstGeom prst="rect">
            <a:avLst/>
          </a:prstGeom>
        </p:spPr>
      </p:pic>
      <p:pic>
        <p:nvPicPr>
          <p:cNvPr id="18" name="Рисунок 17" descr="malenkaya-orhideya-210x300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5580112" y="3121269"/>
            <a:ext cx="2448272" cy="373673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220072" y="6488668"/>
            <a:ext cx="302875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Platystele</a:t>
            </a:r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jungermannoides</a:t>
            </a:r>
            <a:endParaRPr lang="ru-RU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2483 -0.12141 L -0.01702 -0.5513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1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118 -0.19404 L -0.0118 -0.5270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500"/>
                            </p:stCondLst>
                            <p:childTnLst>
                              <p:par>
                                <p:cTn id="27" presetID="64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72222E-6 -3.83904E-6 L 0.0052 -0.5434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27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77778E-7 -1.73913E-6 L 0.00365 -0.5619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8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0.00295 0.00347 L -0.56996 -0.0004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-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77778E-6 -4.6901E-6 L -0.57761 0.0074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00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8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8572527" cy="120032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Самый распространенный вид орхидей –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Фаленопсис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falenopsis-sorta-foto_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428736"/>
            <a:ext cx="3895537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453px-Orchid_Phaleanopsis_'Tretes_Facination'_Flowers_1656px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4348" y="1500174"/>
            <a:ext cx="2443961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5903893"/>
            <a:ext cx="9144000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Большинство  орхидей, растущих у меня дома,  относится к этому виду.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10000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496</Words>
  <Application>Microsoft Office PowerPoint</Application>
  <PresentationFormat>Экран (4:3)</PresentationFormat>
  <Paragraphs>70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Для корректной работы звуковых фрагментов в презентации необходимо извлечь данные из архива в одну папку.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555</dc:creator>
  <cp:lastModifiedBy>ЕГЭ</cp:lastModifiedBy>
  <cp:revision>136</cp:revision>
  <dcterms:created xsi:type="dcterms:W3CDTF">2016-01-31T19:05:18Z</dcterms:created>
  <dcterms:modified xsi:type="dcterms:W3CDTF">2016-02-29T14:33:33Z</dcterms:modified>
</cp:coreProperties>
</file>