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6"/>
  </p:notesMasterIdLst>
  <p:handoutMasterIdLst>
    <p:handoutMasterId r:id="rId17"/>
  </p:handoutMasterIdLst>
  <p:sldIdLst>
    <p:sldId id="309" r:id="rId3"/>
    <p:sldId id="268" r:id="rId4"/>
    <p:sldId id="307" r:id="rId5"/>
    <p:sldId id="301" r:id="rId6"/>
    <p:sldId id="286" r:id="rId7"/>
    <p:sldId id="290" r:id="rId8"/>
    <p:sldId id="295" r:id="rId9"/>
    <p:sldId id="298" r:id="rId10"/>
    <p:sldId id="296" r:id="rId11"/>
    <p:sldId id="297" r:id="rId12"/>
    <p:sldId id="299" r:id="rId13"/>
    <p:sldId id="293" r:id="rId14"/>
    <p:sldId id="30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5072D"/>
    <a:srgbClr val="C89E6C"/>
    <a:srgbClr val="C44475"/>
    <a:srgbClr val="140953"/>
    <a:srgbClr val="FEF4DC"/>
    <a:srgbClr val="FFCCCC"/>
  </p:clrMru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96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898" autoAdjust="0"/>
    <p:restoredTop sz="94660" autoAdjust="0"/>
  </p:normalViewPr>
  <p:slideViewPr>
    <p:cSldViewPr snapToGrid="0" showGuides="1">
      <p:cViewPr>
        <p:scale>
          <a:sx n="66" d="100"/>
          <a:sy n="66" d="100"/>
        </p:scale>
        <p:origin x="-636" y="-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1236" y="4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3605-0C0C-4258-9724-5F2F9BB3BC90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FFE7F-C917-439A-8026-3D301EB5CC2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52799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31B3D-E4E3-4A80-AB70-C5564C267266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0B30D-C07A-425B-A90C-BA7BEB19107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23190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0100" y="4245434"/>
            <a:ext cx="6515100" cy="1464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0100" y="5731796"/>
            <a:ext cx="6515100" cy="44040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98862757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7715422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457200"/>
            <a:ext cx="1371600" cy="5719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00100" y="457200"/>
            <a:ext cx="5966460" cy="5719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2463502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1244411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386" y="4242816"/>
            <a:ext cx="6515100" cy="146304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0099" y="5733288"/>
            <a:ext cx="6515100" cy="43891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50677804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00100" y="1905000"/>
            <a:ext cx="360045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43450" y="1905000"/>
            <a:ext cx="360045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4456794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0100" y="1772816"/>
            <a:ext cx="360045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00100" y="2509938"/>
            <a:ext cx="360045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43450" y="1772816"/>
            <a:ext cx="360045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43450" y="2509938"/>
            <a:ext cx="360045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97906568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3897671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4681722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2070" y="3090672"/>
            <a:ext cx="349758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350" y="457200"/>
            <a:ext cx="4057651" cy="5715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32070" y="4983480"/>
            <a:ext cx="349758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67374130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2070" y="3093099"/>
            <a:ext cx="349758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45720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32070" y="4983480"/>
            <a:ext cx="349758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97724975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457518"/>
            <a:ext cx="75438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0100" y="1905001"/>
            <a:ext cx="75438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0100" y="6400800"/>
            <a:ext cx="8229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37CC0096-1860-4642-9CD2-0079EA5E7CD1}" type="datetimeFigureOut">
              <a:rPr lang="ru-RU" smtClean="0"/>
              <a:pPr/>
              <a:t>29.02.2016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817137" y="6400800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20940" y="6400800"/>
            <a:ext cx="8229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5;&#1043;&#1069;\Desktop\&#1057;&#1095;&#1072;&#1089;&#1090;&#1100;&#1077;\&#1092;&#1086;&#1085;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2544" y="1558925"/>
            <a:ext cx="8397990" cy="147002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2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корректной работы звуковых фрагментов в презентации необходимо извлечь данные из архива в одну папку.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endParaRPr lang="ru-RU" sz="2800" dirty="0"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8900" y="3355979"/>
            <a:ext cx="6705600" cy="109538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  <a:effectLst/>
              </a:rPr>
              <a:t>Переход по слайдам происходит по щелчку мыши.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901901" y="21429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4000" kern="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Внимание!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000100" y="4357694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3200" kern="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+mj-ea"/>
                <a:cs typeface="+mj-cs"/>
              </a:rPr>
              <a:t>Желаем приятного просмотра!</a:t>
            </a:r>
          </a:p>
        </p:txBody>
      </p:sp>
      <p:sp>
        <p:nvSpPr>
          <p:cNvPr id="6" name="Стрелка вправо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500562" y="5786454"/>
            <a:ext cx="928694" cy="511175"/>
          </a:xfrm>
          <a:prstGeom prst="rightArrow">
            <a:avLst>
              <a:gd name="adj1" fmla="val 50000"/>
              <a:gd name="adj2" fmla="val 50002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/>
          <a:lstStyle/>
          <a:p>
            <a:endParaRPr lang="ru-RU"/>
          </a:p>
        </p:txBody>
      </p:sp>
      <p:sp>
        <p:nvSpPr>
          <p:cNvPr id="7" name="Text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330575" y="6413500"/>
            <a:ext cx="3103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нажмите для продолжения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23" y="1600537"/>
            <a:ext cx="4013709" cy="40493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23" y="1600535"/>
            <a:ext cx="4016477" cy="40164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24" y="1600534"/>
            <a:ext cx="4016477" cy="40164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23" y="1600533"/>
            <a:ext cx="4016477" cy="4075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Заголовок 4"/>
          <p:cNvSpPr txBox="1">
            <a:spLocks/>
          </p:cNvSpPr>
          <p:nvPr/>
        </p:nvSpPr>
        <p:spPr>
          <a:xfrm>
            <a:off x="800099" y="189088"/>
            <a:ext cx="75438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46172" y="1392724"/>
            <a:ext cx="41365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/>
              <a:t>Эти моменты знакомы каждой девушке  - минуты ожидания, надежды и радостного предчувствия. Эмоции молодости, безосновательные и наивные, но обещающие большое счастье и любовь.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9314" y="343990"/>
            <a:ext cx="5965372" cy="67201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Картина «Алые паруса»</a:t>
            </a:r>
            <a:endParaRPr lang="ru-RU" sz="4000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15079" y="6328229"/>
            <a:ext cx="537029" cy="333828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96690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8162" y="1555485"/>
            <a:ext cx="4689609" cy="4273991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300" dirty="0" smtClean="0"/>
              <a:t>Дождь уже прошёл, но атмосфера хранит влагу и свежесть умытого города. Немногочисленные прохожие еще не успели сложить зонты и осознать, что непогода прошла … </a:t>
            </a:r>
          </a:p>
          <a:p>
            <a:pPr algn="ctr">
              <a:lnSpc>
                <a:spcPct val="150000"/>
              </a:lnSpc>
            </a:pPr>
            <a:r>
              <a:rPr lang="ru-RU" sz="2300" dirty="0" smtClean="0"/>
              <a:t>А перед ними обновленный город.</a:t>
            </a:r>
            <a:endParaRPr lang="ru-RU" sz="2300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612572" y="391884"/>
            <a:ext cx="3918857" cy="69667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Картина «Дождь»</a:t>
            </a:r>
            <a:endParaRPr lang="ru-RU" sz="4000" dirty="0"/>
          </a:p>
        </p:txBody>
      </p:sp>
      <p:pic>
        <p:nvPicPr>
          <p:cNvPr id="5122" name="Picture 2" descr="C:\Users\ЕГЭ\Desktop\111111111111\Безимени-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81711" y="1853273"/>
            <a:ext cx="1968632" cy="3720213"/>
          </a:xfrm>
          <a:prstGeom prst="rect">
            <a:avLst/>
          </a:prstGeom>
          <a:noFill/>
        </p:spPr>
      </p:pic>
      <p:pic>
        <p:nvPicPr>
          <p:cNvPr id="5123" name="Picture 3" descr="C:\Users\ЕГЭ\Desktop\111111111111\Безимени-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8798" y="1840720"/>
            <a:ext cx="1956442" cy="3728844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374733" y="6328229"/>
            <a:ext cx="537029" cy="333828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94296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1086" y="1150264"/>
            <a:ext cx="4731657" cy="5453736"/>
          </a:xfrm>
        </p:spPr>
        <p:txBody>
          <a:bodyPr>
            <a:noAutofit/>
          </a:bodyPr>
          <a:lstStyle/>
          <a:p>
            <a:pPr marL="0" indent="-508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/>
              <a:t>«Счастье – это рай в душе». Когда рассматриваешь полотна импрессионистов или пишешь свои, действительно испытываешь счастье.</a:t>
            </a:r>
            <a:endParaRPr lang="ru-RU" dirty="0"/>
          </a:p>
          <a:p>
            <a:pPr marL="0" indent="39688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/>
              <a:t>Я надеюсь, что вы почувствовали мои эмоции и ощутили себя счастливыми. </a:t>
            </a:r>
          </a:p>
          <a:p>
            <a:pPr indent="39688" algn="ctr">
              <a:lnSpc>
                <a:spcPct val="150000"/>
              </a:lnSpc>
              <a:buNone/>
            </a:pPr>
            <a:r>
              <a:rPr lang="ru-RU" dirty="0" smtClean="0"/>
              <a:t>А что для вас счастье?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03514" y="399245"/>
            <a:ext cx="7630886" cy="6710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cs typeface="Aharoni" panose="02010803020104030203" pitchFamily="2" charset="-79"/>
              </a:rPr>
              <a:t>Счастье</a:t>
            </a:r>
            <a:endParaRPr lang="ru-RU" sz="4000" dirty="0">
              <a:cs typeface="Aharoni" panose="02010803020104030203" pitchFamily="2" charset="-79"/>
            </a:endParaRPr>
          </a:p>
        </p:txBody>
      </p:sp>
      <p:pic>
        <p:nvPicPr>
          <p:cNvPr id="6" name="Picture 3" descr="C:\Users\ЕГЭ\Desktop\111111111111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287" y="1360655"/>
            <a:ext cx="2939434" cy="4532145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15079" y="6328229"/>
            <a:ext cx="537029" cy="333828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4"/>
          <p:cNvSpPr txBox="1">
            <a:spLocks/>
          </p:cNvSpPr>
          <p:nvPr/>
        </p:nvSpPr>
        <p:spPr>
          <a:xfrm>
            <a:off x="696687" y="5915768"/>
            <a:ext cx="3106058" cy="586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r>
              <a:rPr lang="ru-RU" sz="2000" dirty="0" smtClean="0"/>
              <a:t>Золотой ветер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70246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756557" y="1153990"/>
            <a:ext cx="7630886" cy="6710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cs typeface="Aharoni" panose="02010803020104030203" pitchFamily="2" charset="-79"/>
              </a:rPr>
              <a:t>Спасибо за внимание!</a:t>
            </a:r>
            <a:endParaRPr lang="ru-RU" sz="4000" dirty="0">
              <a:cs typeface="Aharoni" panose="02010803020104030203" pitchFamily="2" charset="-79"/>
            </a:endParaRPr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>
          <a:xfrm>
            <a:off x="609600" y="2235200"/>
            <a:ext cx="8011886" cy="35705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r>
              <a:rPr kumimoji="0" lang="ru-RU" sz="2400" i="0" u="none" strike="noStrike" kern="1200" normalizeH="0" baseline="0" noProof="0" dirty="0" smtClean="0">
                <a:uLnTx/>
                <a:uFillTx/>
                <a:ea typeface="+mn-ea"/>
                <a:cs typeface="+mn-cs"/>
              </a:rPr>
              <a:t>Автор работы: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r>
              <a:rPr kumimoji="0" lang="ru-RU" sz="2400" i="0" u="none" strike="noStrike" kern="1200" normalizeH="0" baseline="0" noProof="0" dirty="0" smtClean="0">
                <a:uLnTx/>
                <a:uFillTx/>
                <a:ea typeface="+mn-ea"/>
                <a:cs typeface="+mn-cs"/>
              </a:rPr>
              <a:t>Соловьева</a:t>
            </a:r>
            <a:r>
              <a:rPr kumimoji="0" lang="ru-RU" sz="2400" i="0" u="none" strike="noStrike" kern="1200" normalizeH="0" noProof="0" dirty="0" smtClean="0">
                <a:uLnTx/>
                <a:uFillTx/>
                <a:ea typeface="+mn-ea"/>
                <a:cs typeface="+mn-cs"/>
              </a:rPr>
              <a:t> Александра, 8 класс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endParaRPr kumimoji="0" lang="ru-RU" sz="2400" i="0" u="none" strike="noStrike" kern="1200" normalizeH="0" noProof="0" dirty="0" smtClean="0"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r>
              <a:rPr lang="ru-RU" sz="2000" baseline="0" dirty="0" smtClean="0"/>
              <a:t>Руководители</a:t>
            </a:r>
            <a:r>
              <a:rPr lang="ru-RU" sz="2000" dirty="0" smtClean="0"/>
              <a:t> работы: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r>
              <a:rPr lang="ru-RU" sz="2000" dirty="0" err="1" smtClean="0"/>
              <a:t>Юхман</a:t>
            </a:r>
            <a:r>
              <a:rPr lang="ru-RU" sz="2000" dirty="0" smtClean="0"/>
              <a:t> Ольга Петровна, педагог дополнительного образования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r>
              <a:rPr lang="ru-RU" sz="2000" dirty="0" err="1" smtClean="0"/>
              <a:t>Соцков</a:t>
            </a:r>
            <a:r>
              <a:rPr lang="ru-RU" sz="2000" dirty="0" smtClean="0"/>
              <a:t> Андрей Владимирович, учитель информатики и физики</a:t>
            </a:r>
            <a:endParaRPr kumimoji="0" lang="ru-RU" sz="2000" i="0" u="none" strike="noStrike" kern="1200" normalizeH="0" baseline="0" noProof="0" dirty="0" smtClean="0"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70246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2045" y="1669146"/>
            <a:ext cx="6820973" cy="1311097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effectLst/>
                <a:latin typeface="+mn-lt"/>
              </a:rPr>
              <a:t>Самое яркое счастье - общение с искусством</a:t>
            </a:r>
            <a:endParaRPr lang="ru-RU" sz="4400" i="0" dirty="0">
              <a:solidFill>
                <a:schemeClr val="accent1">
                  <a:lumMod val="75000"/>
                </a:schemeClr>
              </a:solidFill>
              <a:effectLst/>
              <a:latin typeface="+mn-lt"/>
            </a:endParaRPr>
          </a:p>
        </p:txBody>
      </p:sp>
      <p:sp>
        <p:nvSpPr>
          <p:cNvPr id="5" name="Подзаголовок 5"/>
          <p:cNvSpPr txBox="1">
            <a:spLocks/>
          </p:cNvSpPr>
          <p:nvPr/>
        </p:nvSpPr>
        <p:spPr bwMode="auto">
          <a:xfrm>
            <a:off x="1211943" y="361698"/>
            <a:ext cx="6720114" cy="75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1800" kern="0" dirty="0"/>
              <a:t>Средняя общеобразовательная школа </a:t>
            </a:r>
            <a:r>
              <a:rPr lang="ru-RU" sz="1800" kern="0" dirty="0" smtClean="0"/>
              <a:t>с углублённым изучением иностранного языка при </a:t>
            </a:r>
            <a:r>
              <a:rPr lang="ru-RU" sz="1800" kern="0" dirty="0"/>
              <a:t>Посольстве России в ФРГ</a:t>
            </a:r>
          </a:p>
        </p:txBody>
      </p:sp>
      <p:sp>
        <p:nvSpPr>
          <p:cNvPr id="7" name="Подзаголовок 5"/>
          <p:cNvSpPr txBox="1">
            <a:spLocks/>
          </p:cNvSpPr>
          <p:nvPr/>
        </p:nvSpPr>
        <p:spPr>
          <a:xfrm>
            <a:off x="2157186" y="3388922"/>
            <a:ext cx="4800600" cy="900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r>
              <a:rPr kumimoji="0" lang="ru-RU" sz="2400" i="0" u="none" strike="noStrike" kern="1200" normalizeH="0" baseline="0" noProof="0" dirty="0" smtClean="0">
                <a:uLnTx/>
                <a:uFillTx/>
                <a:ea typeface="+mn-ea"/>
                <a:cs typeface="+mn-cs"/>
              </a:rPr>
              <a:t>Номинация №4</a:t>
            </a:r>
          </a:p>
          <a:p>
            <a:pPr lvl="0" algn="ctr">
              <a:lnSpc>
                <a:spcPct val="90000"/>
              </a:lnSpc>
              <a:buClr>
                <a:schemeClr val="accent5"/>
              </a:buClr>
              <a:buSzPct val="90000"/>
              <a:defRPr/>
            </a:pPr>
            <a:r>
              <a:rPr lang="ru-RU" sz="2400" dirty="0" smtClean="0"/>
              <a:t>«Самое яркое счастье»</a:t>
            </a:r>
            <a:endParaRPr kumimoji="0" lang="ru-RU" sz="2400" i="0" u="none" strike="noStrike" kern="1200" normalizeH="0" baseline="0" noProof="0" dirty="0" smtClean="0">
              <a:uLnTx/>
              <a:uFillTx/>
              <a:ea typeface="+mn-ea"/>
              <a:cs typeface="+mn-cs"/>
            </a:endParaRPr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 bwMode="auto">
          <a:xfrm>
            <a:off x="2142231" y="6250981"/>
            <a:ext cx="4800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1600" kern="0" dirty="0" smtClean="0"/>
              <a:t>2015-2016 </a:t>
            </a:r>
            <a:r>
              <a:rPr lang="ru-RU" sz="1600" kern="0" dirty="0"/>
              <a:t>учебный год</a:t>
            </a:r>
          </a:p>
        </p:txBody>
      </p:sp>
      <p:sp>
        <p:nvSpPr>
          <p:cNvPr id="10" name="Подзаголовок 5"/>
          <p:cNvSpPr txBox="1">
            <a:spLocks/>
          </p:cNvSpPr>
          <p:nvPr/>
        </p:nvSpPr>
        <p:spPr>
          <a:xfrm>
            <a:off x="3077029" y="4673606"/>
            <a:ext cx="2931887" cy="754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r>
              <a:rPr kumimoji="0" lang="ru-RU" sz="2000" i="0" u="none" strike="noStrike" kern="1200" normalizeH="0" baseline="0" noProof="0" dirty="0" smtClean="0">
                <a:uLnTx/>
                <a:uFillTx/>
                <a:ea typeface="+mn-ea"/>
                <a:cs typeface="+mn-cs"/>
              </a:rPr>
              <a:t>Автор работы: </a:t>
            </a: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r>
              <a:rPr kumimoji="0" lang="ru-RU" sz="2000" i="0" u="none" strike="noStrike" kern="1200" normalizeH="0" baseline="0" noProof="0" dirty="0" smtClean="0">
                <a:uLnTx/>
                <a:uFillTx/>
                <a:ea typeface="+mn-ea"/>
                <a:cs typeface="+mn-cs"/>
              </a:rPr>
              <a:t>Соловьева</a:t>
            </a:r>
            <a:r>
              <a:rPr kumimoji="0" lang="ru-RU" sz="2000" i="0" u="none" strike="noStrike" kern="1200" normalizeH="0" noProof="0" dirty="0" smtClean="0">
                <a:uLnTx/>
                <a:uFillTx/>
                <a:ea typeface="+mn-ea"/>
                <a:cs typeface="+mn-cs"/>
              </a:rPr>
              <a:t> Александра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endParaRPr kumimoji="0" lang="ru-RU" sz="2400" i="0" u="none" strike="noStrike" kern="1200" normalizeH="0" noProof="0" dirty="0" smtClean="0">
              <a:uLnTx/>
              <a:uFillTx/>
              <a:ea typeface="+mn-ea"/>
              <a:cs typeface="+mn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53" y="4242136"/>
            <a:ext cx="1569658" cy="1592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782" r="37184" b="18336"/>
          <a:stretch>
            <a:fillRect/>
          </a:stretch>
        </p:blipFill>
        <p:spPr>
          <a:xfrm>
            <a:off x="6763417" y="4247653"/>
            <a:ext cx="1567668" cy="1572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3701107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0640" y="246306"/>
            <a:ext cx="5702721" cy="69838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Что такое счастье?</a:t>
            </a:r>
            <a:endParaRPr lang="ru-RU" sz="4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5098" y="860508"/>
            <a:ext cx="1639926" cy="2284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4470" y="1083397"/>
            <a:ext cx="6404677" cy="155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dirty="0"/>
              <a:t>«У счастья </a:t>
            </a:r>
            <a:r>
              <a:rPr lang="ru-RU" sz="2200" dirty="0" smtClean="0"/>
              <a:t>…  </a:t>
            </a:r>
            <a:r>
              <a:rPr lang="ru-RU" sz="2200" dirty="0"/>
              <a:t>есть только </a:t>
            </a:r>
            <a:r>
              <a:rPr lang="ru-RU" sz="2200" dirty="0" smtClean="0"/>
              <a:t>… мгновение», - говорил Иван Сергеевич </a:t>
            </a:r>
            <a:r>
              <a:rPr lang="ru-RU" sz="2200" dirty="0"/>
              <a:t>Тургенев. </a:t>
            </a:r>
            <a:r>
              <a:rPr lang="ru-RU" sz="2200" dirty="0" smtClean="0"/>
              <a:t>Это </a:t>
            </a:r>
            <a:r>
              <a:rPr lang="ru-RU" sz="2200" dirty="0"/>
              <a:t>может быть счастье </a:t>
            </a:r>
            <a:r>
              <a:rPr lang="ru-RU" sz="2200" dirty="0" smtClean="0"/>
              <a:t>общения </a:t>
            </a:r>
            <a:r>
              <a:rPr lang="ru-RU" sz="2200" dirty="0"/>
              <a:t>с природой, искусством…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66322" y="3386107"/>
            <a:ext cx="6776075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100" dirty="0"/>
              <a:t>«Встреча с искусством способна научить нас быть счастливыми… Замереть перед </a:t>
            </a:r>
            <a:r>
              <a:rPr lang="ru-RU" sz="2100" dirty="0" smtClean="0"/>
              <a:t>картиной и </a:t>
            </a:r>
            <a:r>
              <a:rPr lang="ru-RU" sz="2100" dirty="0"/>
              <a:t>в тишине дать ей возможность заговорить </a:t>
            </a:r>
            <a:r>
              <a:rPr lang="ru-RU" sz="2100" dirty="0" smtClean="0"/>
              <a:t>с нами</a:t>
            </a:r>
            <a:r>
              <a:rPr lang="ru-RU" sz="2100" dirty="0"/>
              <a:t>, вселиться в нас</a:t>
            </a:r>
            <a:r>
              <a:rPr lang="ru-RU" sz="2100" dirty="0" smtClean="0"/>
              <a:t>…» (Кристоф </a:t>
            </a:r>
            <a:r>
              <a:rPr lang="ru-RU" sz="2100" dirty="0"/>
              <a:t>Андре, </a:t>
            </a:r>
            <a:r>
              <a:rPr lang="ru-RU" sz="2100" dirty="0" smtClean="0"/>
              <a:t>психиатр). Значит, искусство </a:t>
            </a:r>
            <a:r>
              <a:rPr lang="ru-RU" sz="2100" dirty="0"/>
              <a:t>– это обмен чувствами между художником и зрителем.</a:t>
            </a:r>
          </a:p>
        </p:txBody>
      </p:sp>
      <p:pic>
        <p:nvPicPr>
          <p:cNvPr id="7" name="ф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144000" y="0"/>
            <a:ext cx="228600" cy="304800"/>
          </a:xfrm>
          <a:prstGeom prst="rect">
            <a:avLst/>
          </a:prstGeom>
        </p:spPr>
      </p:pic>
      <p:pic>
        <p:nvPicPr>
          <p:cNvPr id="11266" name="Picture 2" descr="http://n1s2.hsmedia.ru/10/b2/0e/10b20e4d56f6709146a4c94069712a29/350x350_0xc0a8392b_74777399142842680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6366" y="3478055"/>
            <a:ext cx="1639177" cy="2309647"/>
          </a:xfrm>
          <a:prstGeom prst="rect">
            <a:avLst/>
          </a:prstGeom>
          <a:noFill/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5079" y="6328229"/>
            <a:ext cx="537029" cy="333828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73062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5347" y="1267333"/>
            <a:ext cx="8180867" cy="264251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dirty="0" smtClean="0"/>
              <a:t>На мой взгляд, чувство счастья наиболее ярко выражено в творчестве импрессионистов. </a:t>
            </a:r>
          </a:p>
          <a:p>
            <a:pPr marL="0" lvl="0" indent="0">
              <a:buNone/>
            </a:pPr>
            <a:r>
              <a:rPr lang="ru-RU" dirty="0" smtClean="0">
                <a:cs typeface="Arial" panose="020B0604020202020204" pitchFamily="34" charset="0"/>
              </a:rPr>
              <a:t>Импрессионизм</a:t>
            </a:r>
            <a:r>
              <a:rPr lang="ru-RU" dirty="0">
                <a:cs typeface="Arial" panose="020B0604020202020204" pitchFamily="34" charset="0"/>
              </a:rPr>
              <a:t> – направление в искусстве, возникшее во второй половине XIX </a:t>
            </a:r>
            <a:r>
              <a:rPr lang="ru-RU" dirty="0" smtClean="0">
                <a:cs typeface="Arial" panose="020B0604020202020204" pitchFamily="34" charset="0"/>
              </a:rPr>
              <a:t>века. </a:t>
            </a: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Импрессионисты смогли донести до зрителя мимолётность впечатления – счастье во времени.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19" y="4005153"/>
            <a:ext cx="1871819" cy="2132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209" y="4005153"/>
            <a:ext cx="1869199" cy="2129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994" y="3990050"/>
            <a:ext cx="1866837" cy="2160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91" y="3973692"/>
            <a:ext cx="1871819" cy="2154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05685" y="269456"/>
            <a:ext cx="6019719" cy="6710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dirty="0">
              <a:ln w="18415" cmpd="sng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927540" y="333458"/>
            <a:ext cx="7288920" cy="689302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/>
              <a:t>Счастье в импрессионизме</a:t>
            </a:r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2264229" y="6315242"/>
            <a:ext cx="4274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Клод Моне </a:t>
            </a:r>
            <a:r>
              <a:rPr lang="ru-RU" sz="2000" dirty="0" smtClean="0"/>
              <a:t>«Парламент  Лондона»</a:t>
            </a:r>
            <a:endParaRPr lang="ru-RU" sz="2000" dirty="0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098967" y="6328229"/>
            <a:ext cx="537029" cy="333828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57341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origin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427" y="4314447"/>
            <a:ext cx="2277382" cy="1921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Объект 2"/>
          <p:cNvSpPr txBox="1">
            <a:spLocks/>
          </p:cNvSpPr>
          <p:nvPr/>
        </p:nvSpPr>
        <p:spPr>
          <a:xfrm>
            <a:off x="1959429" y="1131151"/>
            <a:ext cx="5355771" cy="290381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8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544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Clr>
                <a:srgbClr val="D680A5"/>
              </a:buClr>
              <a:buNone/>
            </a:pPr>
            <a:r>
              <a:rPr lang="ru-RU" sz="2200" dirty="0" smtClean="0"/>
              <a:t>Ренуар – живописец счастья, все </a:t>
            </a:r>
            <a:r>
              <a:rPr lang="ru-RU" sz="2200" dirty="0"/>
              <a:t>время находился в поиске </a:t>
            </a:r>
            <a:r>
              <a:rPr lang="ru-RU" sz="2200" dirty="0" smtClean="0"/>
              <a:t>совершенства, писал счастливые </a:t>
            </a:r>
            <a:r>
              <a:rPr lang="ru-RU" sz="2200" dirty="0"/>
              <a:t>лица </a:t>
            </a:r>
            <a:r>
              <a:rPr lang="ru-RU" sz="2200" dirty="0" smtClean="0"/>
              <a:t>людей на </a:t>
            </a:r>
            <a:r>
              <a:rPr lang="ru-RU" sz="2200" dirty="0"/>
              <a:t>фоне зелени парков, в лучах солнца, соединяя два жанра воедино – портрет и пейзаж</a:t>
            </a:r>
            <a:r>
              <a:rPr lang="ru-RU" sz="2200" dirty="0" smtClean="0"/>
              <a:t>.</a:t>
            </a:r>
            <a:endParaRPr lang="ru-RU" sz="2200" dirty="0" smtClean="0">
              <a:latin typeface="Cambria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74172" y="287341"/>
            <a:ext cx="7300685" cy="5864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err="1" smtClean="0"/>
              <a:t>Илер-Жермен-Эдгар</a:t>
            </a:r>
            <a:r>
              <a:rPr lang="ru-RU" sz="4000" dirty="0" smtClean="0"/>
              <a:t> де Дега</a:t>
            </a:r>
            <a:endParaRPr lang="ru-RU" sz="4000" dirty="0"/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1530103" y="283028"/>
            <a:ext cx="5125857" cy="56605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ru-RU" sz="4000" dirty="0" smtClean="0"/>
              <a:t>Пьер Огюст Ренуар</a:t>
            </a:r>
            <a:endParaRPr lang="ru-RU" sz="4000" dirty="0">
              <a:latin typeface="Cambria"/>
            </a:endParaRPr>
          </a:p>
        </p:txBody>
      </p:sp>
      <p:sp>
        <p:nvSpPr>
          <p:cNvPr id="36" name="Заголовок 2"/>
          <p:cNvSpPr txBox="1">
            <a:spLocks/>
          </p:cNvSpPr>
          <p:nvPr/>
        </p:nvSpPr>
        <p:spPr>
          <a:xfrm>
            <a:off x="2071913" y="299896"/>
            <a:ext cx="4158344" cy="50730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/>
              <a:t>Оскар Клод Моне </a:t>
            </a:r>
            <a:endParaRPr lang="ru-RU" sz="4000" dirty="0"/>
          </a:p>
        </p:txBody>
      </p:sp>
      <p:sp>
        <p:nvSpPr>
          <p:cNvPr id="37" name="Объект 3"/>
          <p:cNvSpPr txBox="1">
            <a:spLocks/>
          </p:cNvSpPr>
          <p:nvPr/>
        </p:nvSpPr>
        <p:spPr>
          <a:xfrm>
            <a:off x="1872341" y="1244951"/>
            <a:ext cx="5584143" cy="261913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8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544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5"/>
              </a:buClr>
              <a:buSzPct val="9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ru-RU" sz="2300" dirty="0" smtClean="0"/>
              <a:t>Клод Моне – «человек солнца», экспериментировал со светом, стал первым изображать объекты несколько раз при различном освещении и разных погодных условиях</a:t>
            </a:r>
            <a:r>
              <a:rPr lang="ru-RU" dirty="0" smtClean="0"/>
              <a:t>.</a:t>
            </a:r>
            <a:endParaRPr lang="en-US" dirty="0" smtClean="0"/>
          </a:p>
        </p:txBody>
      </p:sp>
      <p:pic>
        <p:nvPicPr>
          <p:cNvPr id="1026" name="Picture 2" descr="http://sunny-art.ru/wp-content/uploads/2009/02/d0bad0bbd0bed0b4-d0bcd0bed0bdd0b5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69031" y="758343"/>
            <a:ext cx="1479462" cy="226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dailyculture.ru/upload/medialibrary/f4b/f4b16f3d8da80de084e0f937b2465887.jpg"/>
          <p:cNvPicPr>
            <a:picLocks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3847" y="1174591"/>
            <a:ext cx="1440000" cy="226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passionforpaintings.com/img/portraits/4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90" y="3976913"/>
            <a:ext cx="1439562" cy="226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486" y="3677616"/>
            <a:ext cx="1291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1841-1919</a:t>
            </a:r>
          </a:p>
        </p:txBody>
      </p:sp>
      <p:pic>
        <p:nvPicPr>
          <p:cNvPr id="1032" name="Picture 8" descr="1113_or.jpg (494×650)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5260" y="4293345"/>
            <a:ext cx="1409229" cy="1946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kacheli-renuar+.jpg (505×650)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829" y="4307126"/>
            <a:ext cx="1425300" cy="1928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39886" y="6370494"/>
            <a:ext cx="1280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«Качели»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97554" y="1850789"/>
            <a:ext cx="50781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/>
              <a:t>Эдгар Дега – художник танца. Его </a:t>
            </a:r>
            <a:r>
              <a:rPr lang="ru-RU" sz="2400" dirty="0"/>
              <a:t>влекла </a:t>
            </a:r>
            <a:r>
              <a:rPr lang="ru-RU" sz="2400" dirty="0" smtClean="0"/>
              <a:t>динамика движения.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6571" y="3669536"/>
            <a:ext cx="1287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1840-1926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9422" y="3684761"/>
            <a:ext cx="1287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1834-1917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27" y="4128464"/>
            <a:ext cx="2134107" cy="2123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521" y="4117850"/>
            <a:ext cx="2322560" cy="2148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882" y="4111964"/>
            <a:ext cx="2148039" cy="2148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6" name="Picture 12" descr="mlSaN74F0e8.jpg (426×600)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967" y="4121390"/>
            <a:ext cx="1368603" cy="2119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70595_big_1342435498.jpg (1000×986)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259" y="4118058"/>
            <a:ext cx="1756617" cy="2113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280231" y="6358042"/>
            <a:ext cx="1358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«Звезда»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711197" y="6356809"/>
            <a:ext cx="2859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Голубые</a:t>
            </a:r>
            <a:r>
              <a:rPr lang="ru-RU" dirty="0" smtClean="0"/>
              <a:t> танцовщицы»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234986" y="6372556"/>
            <a:ext cx="1032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«Стога»</a:t>
            </a:r>
            <a:endParaRPr lang="ru-RU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7455087" y="0"/>
            <a:ext cx="0" cy="68580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4712702" y="6372556"/>
            <a:ext cx="2771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«Красные танцовщицы»</a:t>
            </a:r>
            <a:endParaRPr lang="ru-RU" dirty="0"/>
          </a:p>
        </p:txBody>
      </p:sp>
      <p:pic>
        <p:nvPicPr>
          <p:cNvPr id="34" name="Объект 6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877665" y="4136571"/>
            <a:ext cx="2481078" cy="2127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3972622" y="65903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1233712" y="6349568"/>
            <a:ext cx="2380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«Танец в </a:t>
            </a:r>
            <a:r>
              <a:rPr lang="ru-RU" dirty="0" err="1" smtClean="0"/>
              <a:t>Буживале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5007429" y="6385837"/>
            <a:ext cx="2249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«Завтрак гребцов»</a:t>
            </a:r>
            <a:endParaRPr lang="ru-RU" dirty="0"/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098967" y="6386285"/>
            <a:ext cx="537029" cy="333828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16271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0.7849 -0.1111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45" y="-555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00105 0.4057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2027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-0.78477 -0.3685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945" y="-1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49 -0.11121 L 0.78559 0.34706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5 0.40579 L -0.78503 0.09931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10" y="-1532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554 -0.37338 L -0.00052 -0.47269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45" y="-497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4" grpId="0"/>
      <p:bldP spid="30" grpId="0"/>
      <p:bldP spid="36" grpId="0"/>
      <p:bldP spid="36" grpId="1"/>
      <p:bldP spid="37" grpId="0"/>
      <p:bldP spid="37" grpId="1"/>
      <p:bldP spid="4" grpId="0"/>
      <p:bldP spid="8" grpId="0"/>
      <p:bldP spid="10" grpId="0"/>
      <p:bldP spid="11" grpId="0"/>
      <p:bldP spid="11" grpId="1"/>
      <p:bldP spid="15" grpId="0"/>
      <p:bldP spid="27" grpId="0"/>
      <p:bldP spid="28" grpId="0"/>
      <p:bldP spid="32" grpId="0"/>
      <p:bldP spid="32" grpId="1"/>
      <p:bldP spid="35" grpId="0"/>
      <p:bldP spid="39" grpId="0"/>
      <p:bldP spid="41" grpId="0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632807" y="449945"/>
            <a:ext cx="8162849" cy="693927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/>
              <a:t>Мои картины - моё счастье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3543" y="1545614"/>
            <a:ext cx="4354290" cy="394669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/>
              <a:t>Попытки работать в стиле импрессионистов – желание поделиться тем счастьем, которое меня переполняет. </a:t>
            </a:r>
          </a:p>
          <a:p>
            <a:pPr algn="ctr">
              <a:lnSpc>
                <a:spcPct val="150000"/>
              </a:lnSpc>
            </a:pPr>
            <a:r>
              <a:rPr lang="ru-RU" sz="2200" dirty="0" smtClean="0"/>
              <a:t>В своих картинах, шаг за шагом, я покажу вам свои эмоции. </a:t>
            </a:r>
          </a:p>
          <a:p>
            <a:pPr algn="ctr">
              <a:lnSpc>
                <a:spcPct val="150000"/>
              </a:lnSpc>
            </a:pPr>
            <a:r>
              <a:rPr lang="ru-RU" sz="2200" dirty="0" smtClean="0"/>
              <a:t>Прикоснитесь к моему счастью!</a:t>
            </a:r>
            <a:endParaRPr lang="ru-RU" sz="2200" dirty="0"/>
          </a:p>
          <a:p>
            <a:endParaRPr lang="ru-RU" sz="2200" dirty="0"/>
          </a:p>
        </p:txBody>
      </p:sp>
      <p:pic>
        <p:nvPicPr>
          <p:cNvPr id="1026" name="Picture 2" descr="C:\Users\ЕГЭ\Desktop\111111111111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06133" y="1474063"/>
            <a:ext cx="4480232" cy="4041365"/>
          </a:xfrm>
          <a:prstGeom prst="rect">
            <a:avLst/>
          </a:prstGeom>
          <a:noFill/>
        </p:spPr>
      </p:pic>
      <p:sp>
        <p:nvSpPr>
          <p:cNvPr id="7" name="Текст 4"/>
          <p:cNvSpPr txBox="1">
            <a:spLocks/>
          </p:cNvSpPr>
          <p:nvPr/>
        </p:nvSpPr>
        <p:spPr>
          <a:xfrm>
            <a:off x="4442807" y="5552908"/>
            <a:ext cx="4396393" cy="586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90000"/>
              <a:buFont typeface="Arial" pitchFamily="34" charset="0"/>
              <a:buNone/>
              <a:tabLst/>
              <a:defRPr/>
            </a:pPr>
            <a:r>
              <a:rPr lang="ru-RU" sz="2000" dirty="0" smtClean="0"/>
              <a:t>Берлинский собор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02163" y="6328229"/>
            <a:ext cx="537029" cy="333828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80340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ЕГЭ\Desktop\111111111111\Безимени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8025" y="1621418"/>
            <a:ext cx="4221956" cy="4229100"/>
          </a:xfrm>
          <a:prstGeom prst="rect">
            <a:avLst/>
          </a:prstGeom>
          <a:noFill/>
        </p:spPr>
      </p:pic>
      <p:pic>
        <p:nvPicPr>
          <p:cNvPr id="2051" name="Picture 3" descr="C:\Users\ЕГЭ\Desktop\111111111111\Безимени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9019" y="1631425"/>
            <a:ext cx="4214813" cy="4229100"/>
          </a:xfrm>
          <a:prstGeom prst="rect">
            <a:avLst/>
          </a:prstGeom>
          <a:noFill/>
        </p:spPr>
      </p:pic>
      <p:pic>
        <p:nvPicPr>
          <p:cNvPr id="2050" name="Picture 2" descr="C:\Users\ЕГЭ\Desktop\111111111111\Безимени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3026" y="1616420"/>
            <a:ext cx="4221956" cy="4229100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958" y="1640128"/>
            <a:ext cx="4208837" cy="42088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583" y="1625599"/>
            <a:ext cx="4281981" cy="4224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6117" y="1576813"/>
            <a:ext cx="435428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300" dirty="0" smtClean="0"/>
              <a:t>Мгновения раннего </a:t>
            </a:r>
            <a:r>
              <a:rPr lang="ru-RU" sz="2300" dirty="0" smtClean="0"/>
              <a:t>утра, яркие </a:t>
            </a:r>
            <a:r>
              <a:rPr lang="ru-RU" sz="2300" dirty="0" smtClean="0"/>
              <a:t>краски летнего рассвета, красивого, но скоротечного. </a:t>
            </a:r>
          </a:p>
          <a:p>
            <a:pPr algn="ctr">
              <a:lnSpc>
                <a:spcPct val="150000"/>
              </a:lnSpc>
            </a:pPr>
            <a:r>
              <a:rPr lang="ru-RU" sz="2300" dirty="0" err="1" smtClean="0"/>
              <a:t>Пурпурно-розовые</a:t>
            </a:r>
            <a:r>
              <a:rPr lang="ru-RU" sz="2300" dirty="0" smtClean="0"/>
              <a:t> тона редко доступны горожанину … </a:t>
            </a:r>
          </a:p>
          <a:p>
            <a:pPr algn="ctr">
              <a:lnSpc>
                <a:spcPct val="150000"/>
              </a:lnSpc>
            </a:pPr>
            <a:r>
              <a:rPr lang="ru-RU" sz="2300" dirty="0" smtClean="0"/>
              <a:t>Это ли не полное, головокружительное счастье?</a:t>
            </a:r>
            <a:endParaRPr lang="ru-RU" sz="2300" dirty="0"/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624114" y="482201"/>
            <a:ext cx="8264679" cy="664428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/>
              <a:t>Картина «Восход солнца»</a:t>
            </a:r>
            <a:endParaRPr lang="ru-RU" sz="4000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186051" y="6328229"/>
            <a:ext cx="537029" cy="333828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63384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ЕГЭ\Desktop\111111111111\Безимени-8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7314" y="1268640"/>
            <a:ext cx="1872000" cy="4716000"/>
          </a:xfrm>
          <a:prstGeom prst="rect">
            <a:avLst/>
          </a:prstGeom>
          <a:noFill/>
        </p:spPr>
      </p:pic>
      <p:pic>
        <p:nvPicPr>
          <p:cNvPr id="3077" name="Picture 5" descr="C:\Users\ЕГЭ\Desktop\111111111111\Безимени-7.jp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880" y="1239633"/>
            <a:ext cx="1872000" cy="4716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88343" y="1135139"/>
            <a:ext cx="59218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/>
              <a:t>«Лондон» – это стремление к движению и энергия большого города, загадочная атмосфера которого волнует ... Тревожное ощущение грозового неба обещает очищение …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623" y="3928337"/>
            <a:ext cx="3280235" cy="20966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0972" y="258989"/>
            <a:ext cx="4122057" cy="6699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Картина «Лондон»</a:t>
            </a:r>
            <a:endParaRPr lang="ru-RU" sz="4000" dirty="0"/>
          </a:p>
        </p:txBody>
      </p:sp>
      <p:pic>
        <p:nvPicPr>
          <p:cNvPr id="3076" name="Picture 4" descr="C:\Users\ЕГЭ\Desktop\111111111111\Безимени-6.jpg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3212" y="1226645"/>
            <a:ext cx="1872000" cy="4716000"/>
          </a:xfrm>
          <a:prstGeom prst="rect">
            <a:avLst/>
          </a:prstGeom>
          <a:noFill/>
        </p:spPr>
      </p:pic>
      <p:pic>
        <p:nvPicPr>
          <p:cNvPr id="3075" name="Picture 3" descr="C:\Users\ЕГЭ\Desktop\111111111111\Безимени-5.jpg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8660" y="1233643"/>
            <a:ext cx="1872000" cy="4716000"/>
          </a:xfrm>
          <a:prstGeom prst="rect">
            <a:avLst/>
          </a:prstGeom>
          <a:noFill/>
        </p:spPr>
      </p:pic>
      <p:pic>
        <p:nvPicPr>
          <p:cNvPr id="3074" name="Picture 2" descr="C:\Users\ЕГЭ\Desktop\111111111111\Безимени-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64" y="1249538"/>
            <a:ext cx="1886290" cy="4752000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15079" y="6328229"/>
            <a:ext cx="537029" cy="333828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35230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ЕГЭ\Desktop\111111111111\Безимени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6390" y="1279526"/>
            <a:ext cx="2543175" cy="47339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7026" y="1637214"/>
            <a:ext cx="532674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/>
              <a:t>Удивление или испуг?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/>
              <a:t> Эмоции наших любимцев часто трудно объяснить. 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/>
              <a:t>Здесь я отобразила реакцию моей кошки на новую игрушку – реакцию неожиданную и, возможно, даже разочаровывающую.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9486" y="406399"/>
            <a:ext cx="6125029" cy="631897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Картина «Рыжий кот»</a:t>
            </a:r>
            <a:endParaRPr lang="ru-RU" sz="4000" dirty="0"/>
          </a:p>
        </p:txBody>
      </p:sp>
      <p:pic>
        <p:nvPicPr>
          <p:cNvPr id="4100" name="Picture 4" descr="C:\Users\ЕГЭ\Desktop\111111111111\Безимени-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0911" y="1270534"/>
            <a:ext cx="2543175" cy="4743450"/>
          </a:xfrm>
          <a:prstGeom prst="rect">
            <a:avLst/>
          </a:prstGeom>
          <a:noFill/>
        </p:spPr>
      </p:pic>
      <p:pic>
        <p:nvPicPr>
          <p:cNvPr id="4099" name="Picture 3" descr="C:\Users\ЕГЭ\Desktop\111111111111\Безимени-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6967" y="1280147"/>
            <a:ext cx="2543175" cy="4743450"/>
          </a:xfrm>
          <a:prstGeom prst="rect">
            <a:avLst/>
          </a:prstGeom>
          <a:noFill/>
        </p:spPr>
      </p:pic>
      <p:pic>
        <p:nvPicPr>
          <p:cNvPr id="4098" name="Picture 2" descr="C:\Users\ЕГЭ\Desktop\111111111111\Безимени-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4035" y="1299016"/>
            <a:ext cx="2622594" cy="4791075"/>
          </a:xfrm>
          <a:prstGeom prst="rect">
            <a:avLst/>
          </a:prstGeom>
          <a:noFill/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15079" y="6328229"/>
            <a:ext cx="537029" cy="333828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12442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theme/theme1.xml><?xml version="1.0" encoding="utf-8"?>
<a:theme xmlns:a="http://schemas.openxmlformats.org/drawingml/2006/main" name="Cherry Blossom 16x9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7CB48F5-D6B9-4A73-B7C9-0F05E58E1A9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на фоне Цветущая вишня (широкоэкранный формат)</Template>
  <TotalTime>2297</TotalTime>
  <Words>540</Words>
  <Application>Microsoft Office PowerPoint</Application>
  <PresentationFormat>Экран (4:3)</PresentationFormat>
  <Paragraphs>68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Cherry Blossom 16x9</vt:lpstr>
      <vt:lpstr>  Для корректной работы звуковых фрагментов в презентации необходимо извлечь данные из архива в одну папку. </vt:lpstr>
      <vt:lpstr>Самое яркое счастье - общение с искусством</vt:lpstr>
      <vt:lpstr>Что такое счастье?</vt:lpstr>
      <vt:lpstr>Слайд 4</vt:lpstr>
      <vt:lpstr>Слайд 5</vt:lpstr>
      <vt:lpstr>Слайд 6</vt:lpstr>
      <vt:lpstr>Слайд 7</vt:lpstr>
      <vt:lpstr>Картина «Лондон»</vt:lpstr>
      <vt:lpstr>Картина «Рыжий кот»</vt:lpstr>
      <vt:lpstr>Картина «Алые паруса»</vt:lpstr>
      <vt:lpstr>Картина «Дождь»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Самое яркое счастье -</dc:title>
  <dc:creator>Sasha</dc:creator>
  <cp:lastModifiedBy>ЕГЭ</cp:lastModifiedBy>
  <cp:revision>277</cp:revision>
  <dcterms:created xsi:type="dcterms:W3CDTF">2015-11-01T15:27:36Z</dcterms:created>
  <dcterms:modified xsi:type="dcterms:W3CDTF">2016-02-29T13:24:33Z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TC030310029991</vt:lpwstr>
  </property>
</Properties>
</file>