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75" r:id="rId4"/>
    <p:sldId id="261" r:id="rId5"/>
    <p:sldId id="277" r:id="rId6"/>
    <p:sldId id="269" r:id="rId7"/>
    <p:sldId id="278" r:id="rId8"/>
    <p:sldId id="259" r:id="rId9"/>
    <p:sldId id="279" r:id="rId10"/>
    <p:sldId id="281" r:id="rId11"/>
    <p:sldId id="276" r:id="rId12"/>
    <p:sldId id="268" r:id="rId13"/>
    <p:sldId id="280" r:id="rId14"/>
    <p:sldId id="274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9B4600"/>
    <a:srgbClr val="FFAF32"/>
    <a:srgbClr val="DC7300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0728" autoAdjust="0"/>
    <p:restoredTop sz="94634" autoAdjust="0"/>
  </p:normalViewPr>
  <p:slideViewPr>
    <p:cSldViewPr snapToGrid="0">
      <p:cViewPr>
        <p:scale>
          <a:sx n="33" d="100"/>
          <a:sy n="33" d="100"/>
        </p:scale>
        <p:origin x="-1302" y="-8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13648756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643184439"/>
      </p:ext>
    </p:extLst>
  </p:cSld>
  <p:clrMapOvr>
    <a:masterClrMapping/>
  </p:clrMapOvr>
  <p:transition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536165026"/>
      </p:ext>
    </p:extLst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084332450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208721566"/>
      </p:ext>
    </p:extLst>
  </p:cSld>
  <p:clrMapOvr>
    <a:masterClrMapping/>
  </p:clrMapOvr>
  <p:transition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134078676"/>
      </p:ext>
    </p:extLst>
  </p:cSld>
  <p:clrMapOvr>
    <a:masterClrMapping/>
  </p:clrMapOvr>
  <p:transition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293864252"/>
      </p:ext>
    </p:extLst>
  </p:cSld>
  <p:clrMapOvr>
    <a:masterClrMapping/>
  </p:clrMapOvr>
  <p:transition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078566090"/>
      </p:ext>
    </p:extLst>
  </p:cSld>
  <p:clrMapOvr>
    <a:masterClrMapping/>
  </p:clrMapOvr>
  <p:transition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750477633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957148677"/>
      </p:ext>
    </p:extLst>
  </p:cSld>
  <p:clrMapOvr>
    <a:masterClrMapping/>
  </p:clrMapOvr>
  <p:transition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508542147"/>
      </p:ext>
    </p:extLst>
  </p:cSld>
  <p:clrMapOvr>
    <a:masterClrMapping/>
  </p:clrMapOvr>
  <p:transition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B4600"/>
            </a:gs>
            <a:gs pos="50000">
              <a:srgbClr val="DC7300"/>
            </a:gs>
            <a:gs pos="100000">
              <a:srgbClr val="FFAF32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6B65B-87FB-4D67-A4D2-F739614F911E}" type="datetimeFigureOut">
              <a:rPr lang="de-DE" smtClean="0"/>
              <a:pPr/>
              <a:t>06.03.2015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8BEE9-A28A-48D4-BAFC-4D49C779BD0E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61736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0000"/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Baza\Desktop\&#1055;&#1083;&#1072;&#1085;&#1077;&#1090;&#1072;%20&#1052;&#1048;&#1076;%202015\&#1047;&#1077;&#1085;&#1090;&#1072;&#1085;&#1075;_&#1041;&#1077;&#1088;&#1083;&#1080;&#1085;\&#1092;&#1086;&#1085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9.gif"/><Relationship Id="rId7" Type="http://schemas.openxmlformats.org/officeDocument/2006/relationships/image" Target="../media/image23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Baza\Desktop\&#1055;&#1083;&#1072;&#1085;&#1077;&#1090;&#1072;%20&#1052;&#1048;&#1076;%202015\&#1047;&#1077;&#1085;&#1090;&#1072;&#1085;&#1075;_&#1041;&#1077;&#1088;&#1083;&#1080;&#1085;\&#1089;&#1090;&#1080;&#1093;.mp3" TargetMode="Externa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445623" y="504825"/>
            <a:ext cx="4183652" cy="425662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Рисунок 1" descr="scan0009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738" y="0"/>
            <a:ext cx="8063508" cy="685800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7701916" y="2792084"/>
            <a:ext cx="3843310" cy="1285884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700" b="0" i="1" u="none" strike="noStrike" kern="1200" cap="none" spc="0" normalizeH="0" baseline="0" noProof="0" dirty="0" err="1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>Зентангл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6766560" y="4953636"/>
            <a:ext cx="5425440" cy="634364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Путешествие твоих мыслей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132320" y="234610"/>
            <a:ext cx="4814600" cy="801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1" u="none" strike="noStrike" kern="1200" cap="none" spc="0" normalizeH="0" baseline="0" noProof="0" dirty="0" smtClean="0">
                <a:ln w="22225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Средняя общеобразовательная школа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1" u="none" strike="noStrike" kern="1200" cap="none" spc="0" normalizeH="0" baseline="0" noProof="0" dirty="0" smtClean="0">
                <a:ln w="22225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при Посольстве РФ в ФРГ</a:t>
            </a:r>
            <a:endParaRPr kumimoji="0" lang="ru-RU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572830" y="6462698"/>
            <a:ext cx="1785950" cy="3953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 smtClean="0">
                <a:ln w="22225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г. </a:t>
            </a:r>
            <a:r>
              <a:rPr lang="ru-RU" sz="1600" i="1" dirty="0" smtClean="0">
                <a:ln w="22225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Берлин, </a:t>
            </a:r>
            <a:r>
              <a:rPr kumimoji="0" lang="ru-RU" sz="1600" b="0" i="1" u="none" strike="noStrike" kern="1200" cap="none" spc="0" normalizeH="0" baseline="0" noProof="0" dirty="0" smtClean="0">
                <a:ln w="22225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2015 г.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ф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121920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78081" y="1199139"/>
            <a:ext cx="4644390" cy="261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0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69530" y="1202988"/>
            <a:ext cx="4644390" cy="261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0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79192" y="3959302"/>
            <a:ext cx="4644019" cy="2611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168047" y="3958209"/>
            <a:ext cx="4644390" cy="261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5"/>
          <p:cNvSpPr txBox="1">
            <a:spLocks/>
          </p:cNvSpPr>
          <p:nvPr/>
        </p:nvSpPr>
        <p:spPr>
          <a:xfrm>
            <a:off x="365760" y="365125"/>
            <a:ext cx="11470234" cy="85407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sz="4400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А здесь я рисую "Ученого кота"</a:t>
            </a:r>
            <a:endParaRPr kumimoji="0" lang="ru-RU" sz="4400" b="1" i="0" u="none" strike="noStrike" kern="1200" cap="none" spc="0" normalizeH="0" baseline="0" noProof="0" dirty="0" smtClean="0">
              <a:ln w="22225">
                <a:noFill/>
                <a:prstDash val="solid"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475486" y="721433"/>
            <a:ext cx="2999234" cy="2938554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Овал 16"/>
          <p:cNvSpPr/>
          <p:nvPr/>
        </p:nvSpPr>
        <p:spPr>
          <a:xfrm>
            <a:off x="4965800" y="2651426"/>
            <a:ext cx="2999234" cy="2938554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Овал 17"/>
          <p:cNvSpPr/>
          <p:nvPr/>
        </p:nvSpPr>
        <p:spPr>
          <a:xfrm>
            <a:off x="9678009" y="3212800"/>
            <a:ext cx="1760526" cy="1724907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Овал 18"/>
          <p:cNvSpPr/>
          <p:nvPr/>
        </p:nvSpPr>
        <p:spPr>
          <a:xfrm>
            <a:off x="9860890" y="2099302"/>
            <a:ext cx="1320393" cy="1293679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5"/>
          <p:cNvSpPr txBox="1"/>
          <p:nvPr/>
        </p:nvSpPr>
        <p:spPr>
          <a:xfrm>
            <a:off x="217621" y="5702332"/>
            <a:ext cx="254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 Лукоморья дуб зелёный</a:t>
            </a:r>
            <a:endParaRPr lang="de-DE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0" name="Textfeld 5"/>
          <p:cNvSpPr txBox="1"/>
          <p:nvPr/>
        </p:nvSpPr>
        <p:spPr>
          <a:xfrm>
            <a:off x="9259366" y="5229962"/>
            <a:ext cx="25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Елочка</a:t>
            </a:r>
            <a:endParaRPr lang="de-DE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1" name="Рисунок 10" descr="09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225" y="294968"/>
            <a:ext cx="3934508" cy="5395897"/>
          </a:xfrm>
          <a:prstGeom prst="rect">
            <a:avLst/>
          </a:prstGeom>
        </p:spPr>
      </p:pic>
      <p:pic>
        <p:nvPicPr>
          <p:cNvPr id="12" name="Рисунок 11" descr="06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98"/>
          <a:stretch>
            <a:fillRect/>
          </a:stretch>
        </p:blipFill>
        <p:spPr>
          <a:xfrm>
            <a:off x="8834553" y="928272"/>
            <a:ext cx="3178828" cy="4410644"/>
          </a:xfrm>
          <a:prstGeom prst="rect">
            <a:avLst/>
          </a:prstGeom>
        </p:spPr>
      </p:pic>
      <p:pic>
        <p:nvPicPr>
          <p:cNvPr id="8" name="Рисунок 7" descr="11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5343" y="2337790"/>
            <a:ext cx="4083973" cy="3707437"/>
          </a:xfrm>
          <a:prstGeom prst="rect">
            <a:avLst/>
          </a:prstGeom>
        </p:spPr>
      </p:pic>
      <p:sp>
        <p:nvSpPr>
          <p:cNvPr id="9" name="Textfeld 5"/>
          <p:cNvSpPr txBox="1"/>
          <p:nvPr/>
        </p:nvSpPr>
        <p:spPr>
          <a:xfrm>
            <a:off x="5159312" y="6100116"/>
            <a:ext cx="25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Сердце</a:t>
            </a:r>
            <a:endParaRPr lang="de-DE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4" name="Заголовок 5"/>
          <p:cNvSpPr txBox="1">
            <a:spLocks/>
          </p:cNvSpPr>
          <p:nvPr/>
        </p:nvSpPr>
        <p:spPr>
          <a:xfrm>
            <a:off x="4069080" y="324485"/>
            <a:ext cx="38963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Мои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cap="none" spc="0" normalizeH="0" baseline="0" noProof="0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работы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  <p:bldP spid="19" grpId="0" animBg="1"/>
      <p:bldP spid="5" grpId="0"/>
      <p:bldP spid="10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568960" y="1463041"/>
            <a:ext cx="6827520" cy="47142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ts val="3200"/>
              </a:lnSpc>
            </a:pPr>
            <a:r>
              <a:rPr lang="ru-RU" sz="2400" i="1" spc="-5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Если ты хочешь обрести творческое вдохновение, эмоциональную разрядку и хочешь побыть наедине со своим внутренним миром «здесь и сейчас» – </a:t>
            </a:r>
            <a:r>
              <a:rPr lang="ru-RU" sz="2400" i="1" spc="-50" dirty="0" err="1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зентангл</a:t>
            </a:r>
            <a:r>
              <a:rPr lang="ru-RU" sz="2400" i="1" spc="-5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– рисование для тебя! </a:t>
            </a:r>
          </a:p>
          <a:p>
            <a:pPr algn="just">
              <a:lnSpc>
                <a:spcPts val="3200"/>
              </a:lnSpc>
            </a:pPr>
            <a:endParaRPr lang="ru-RU" sz="2400" i="1" spc="-50" dirty="0" smtClean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  <a:p>
            <a:pPr algn="just">
              <a:lnSpc>
                <a:spcPts val="3200"/>
              </a:lnSpc>
            </a:pPr>
            <a:r>
              <a:rPr lang="ru-RU" sz="2400" i="1" spc="-5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Повторение простых элементов введёт в медитативное состояние. Ты увидишь свои мысли оформленные в узоры. Эти узоры приведут тебя к себе, а людям они подарят радость, ибо красота </a:t>
            </a:r>
            <a:r>
              <a:rPr lang="ru-RU" sz="2400" i="1" spc="-50" dirty="0" err="1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зентангла</a:t>
            </a:r>
            <a:r>
              <a:rPr lang="ru-RU" sz="2400" i="1" spc="-5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неоспорима!</a:t>
            </a:r>
          </a:p>
        </p:txBody>
      </p:sp>
      <p:pic>
        <p:nvPicPr>
          <p:cNvPr id="8" name="Рисунок 7" descr="10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8924" y="1178561"/>
            <a:ext cx="4082097" cy="5679439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711200" y="6615748"/>
            <a:ext cx="6552000" cy="8572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5"/>
          <p:cNvSpPr txBox="1">
            <a:spLocks/>
          </p:cNvSpPr>
          <p:nvPr/>
        </p:nvSpPr>
        <p:spPr>
          <a:xfrm>
            <a:off x="365759" y="365125"/>
            <a:ext cx="11455603" cy="85407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sz="4400" b="1" dirty="0" err="1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Зентангл</a:t>
            </a:r>
            <a:r>
              <a:rPr lang="ru-RU" sz="4400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 дарит радость</a:t>
            </a:r>
            <a:endParaRPr kumimoji="0" lang="ru-RU" sz="4400" b="1" i="0" u="none" strike="noStrike" kern="1200" cap="none" spc="0" normalizeH="0" baseline="0" noProof="0" dirty="0" smtClean="0">
              <a:ln w="22225">
                <a:noFill/>
                <a:prstDash val="solid"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9880532" y="1052938"/>
            <a:ext cx="1711843" cy="17417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Овал 2"/>
          <p:cNvSpPr/>
          <p:nvPr/>
        </p:nvSpPr>
        <p:spPr>
          <a:xfrm>
            <a:off x="9246122" y="2959710"/>
            <a:ext cx="1711843" cy="17417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Овал 3"/>
          <p:cNvSpPr/>
          <p:nvPr/>
        </p:nvSpPr>
        <p:spPr>
          <a:xfrm>
            <a:off x="7272010" y="3058948"/>
            <a:ext cx="1711843" cy="17417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Овал 4"/>
          <p:cNvSpPr/>
          <p:nvPr/>
        </p:nvSpPr>
        <p:spPr>
          <a:xfrm>
            <a:off x="6325713" y="4696361"/>
            <a:ext cx="1711843" cy="17417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Рисунок 5" descr="13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800000">
            <a:off x="5457282" y="2049023"/>
            <a:ext cx="7173610" cy="34768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02307" y="1614308"/>
            <a:ext cx="6820207" cy="4042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de-DE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способствует улучшению концентрации</a:t>
            </a: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de-DE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помогает преодолеть стресс </a:t>
            </a:r>
            <a:endParaRPr lang="de-DE" i="1" dirty="0" smtClean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ru-RU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развивает фантазию и </a:t>
            </a:r>
            <a:r>
              <a:rPr lang="ru-RU" i="1" dirty="0" err="1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креативность</a:t>
            </a:r>
            <a:endParaRPr lang="ru-RU" i="1" dirty="0" smtClean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de-DE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улучшает почерк</a:t>
            </a: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de-DE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повышает самооценку</a:t>
            </a: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de-DE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развивает твёрдость руки и глазомер</a:t>
            </a: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de-DE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рождает вдохновение</a:t>
            </a: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de-DE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i="1" dirty="0" err="1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релаксирует</a:t>
            </a:r>
            <a:endParaRPr lang="ru-RU" i="1" dirty="0" smtClean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de-DE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помогает заводить новых знакомых</a:t>
            </a: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de-DE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даёт возможность интересно и </a:t>
            </a:r>
            <a:endParaRPr lang="de-DE" i="1" dirty="0" smtClean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  <a:p>
            <a:pPr lvl="1">
              <a:lnSpc>
                <a:spcPts val="2800"/>
              </a:lnSpc>
              <a:buFont typeface="Wingdings" pitchFamily="2" charset="2"/>
              <a:buChar char="ü"/>
            </a:pPr>
            <a:r>
              <a:rPr lang="de-DE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творчески</a:t>
            </a:r>
            <a:r>
              <a:rPr lang="de-DE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отдохнуть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5"/>
          <p:cNvSpPr txBox="1">
            <a:spLocks/>
          </p:cNvSpPr>
          <p:nvPr/>
        </p:nvSpPr>
        <p:spPr>
          <a:xfrm>
            <a:off x="365759" y="365125"/>
            <a:ext cx="11455603" cy="85407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sz="4400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Положительные свойства </a:t>
            </a:r>
            <a:r>
              <a:rPr lang="ru-RU" sz="4400" b="1" dirty="0" err="1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зентангла</a:t>
            </a:r>
            <a:endParaRPr kumimoji="0" lang="ru-RU" sz="4400" b="1" i="0" u="none" strike="noStrike" kern="1200" cap="none" spc="0" normalizeH="0" baseline="0" noProof="0" dirty="0" smtClean="0">
              <a:ln w="22225">
                <a:noFill/>
                <a:prstDash val="solid"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445623" y="504825"/>
            <a:ext cx="4183652" cy="4256623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6"/>
          <p:cNvSpPr/>
          <p:nvPr/>
        </p:nvSpPr>
        <p:spPr>
          <a:xfrm>
            <a:off x="7011458" y="2140797"/>
            <a:ext cx="4757370" cy="3040803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ru-RU" sz="2400" i="1" dirty="0" smtClean="0">
                <a:ln w="22225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Автор работы: </a:t>
            </a:r>
          </a:p>
          <a:p>
            <a:pPr algn="ctr"/>
            <a:r>
              <a:rPr lang="ru-RU" sz="2400" i="1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Воскресенская Полина, </a:t>
            </a:r>
          </a:p>
          <a:p>
            <a:pPr algn="ctr"/>
            <a:r>
              <a:rPr lang="ru-RU" sz="2400" i="1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6 класс.</a:t>
            </a:r>
          </a:p>
          <a:p>
            <a:pPr algn="ctr"/>
            <a:endParaRPr lang="ru-RU" sz="2400" i="1" dirty="0" smtClean="0">
              <a:ln w="22225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algn="ctr"/>
            <a:r>
              <a:rPr lang="ru-RU" sz="2400" i="1" dirty="0" smtClean="0">
                <a:ln w="22225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Руководитель:</a:t>
            </a:r>
          </a:p>
          <a:p>
            <a:pPr algn="ctr"/>
            <a:r>
              <a:rPr lang="ru-RU" sz="2400" i="1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Воскресенская </a:t>
            </a:r>
          </a:p>
          <a:p>
            <a:pPr algn="ctr"/>
            <a:r>
              <a:rPr lang="ru-RU" sz="2400" i="1" dirty="0" smtClean="0">
                <a:ln w="2222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Татьяна Юрьевна</a:t>
            </a:r>
          </a:p>
          <a:p>
            <a:pPr algn="ctr"/>
            <a:r>
              <a:rPr lang="ru-RU" sz="2400" b="1" i="1" dirty="0" smtClean="0">
                <a:ln w="22225">
                  <a:noFill/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 </a:t>
            </a:r>
            <a:endParaRPr lang="de-DE" sz="5400" b="1" i="1" cap="none" spc="0" dirty="0">
              <a:ln w="22225">
                <a:noFill/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9" name="Picture 2" descr="C:\Users\AB\Desktop\Zentangle\neue Bilder\DSC_0288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0" y="0"/>
            <a:ext cx="7599163" cy="6857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156" y="1635642"/>
            <a:ext cx="4501393" cy="4490838"/>
          </a:xfrm>
          <a:prstGeom prst="ellipse">
            <a:avLst/>
          </a:prstGeom>
          <a:ln w="1905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feld 4"/>
          <p:cNvSpPr txBox="1"/>
          <p:nvPr/>
        </p:nvSpPr>
        <p:spPr>
          <a:xfrm>
            <a:off x="6009273" y="1905859"/>
            <a:ext cx="5756007" cy="443398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ts val="3200"/>
              </a:lnSpc>
            </a:pPr>
            <a:r>
              <a:rPr lang="ru-RU" sz="2400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   Распускаясь причудливыми узорами, бегут твои мысли по бумаге, а рука, рисуя </a:t>
            </a:r>
            <a:r>
              <a:rPr lang="ru-RU" sz="2400" i="1" dirty="0" err="1" smtClean="0">
                <a:solidFill>
                  <a:schemeClr val="bg1"/>
                </a:solidFill>
                <a:latin typeface="Georgia" panose="02040502050405020303" pitchFamily="18" charset="0"/>
              </a:rPr>
              <a:t>танглы</a:t>
            </a:r>
            <a:r>
              <a:rPr lang="ru-RU" sz="2400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, создаёт из них неповторимые кружева...</a:t>
            </a:r>
          </a:p>
          <a:p>
            <a:pPr algn="just">
              <a:lnSpc>
                <a:spcPts val="3200"/>
              </a:lnSpc>
            </a:pPr>
            <a:endParaRPr lang="ru-RU" sz="2400" i="1" dirty="0" smtClean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>
              <a:lnSpc>
                <a:spcPts val="3200"/>
              </a:lnSpc>
            </a:pPr>
            <a:r>
              <a:rPr lang="ru-RU" sz="2400" i="1" dirty="0" smtClean="0">
                <a:solidFill>
                  <a:schemeClr val="bg1"/>
                </a:solidFill>
                <a:latin typeface="Georgia" panose="02040502050405020303" pitchFamily="18" charset="0"/>
              </a:rPr>
              <a:t>   Это – зентангл, уникальная по простоте и невероятная по красоте техника рисования...</a:t>
            </a:r>
            <a:endParaRPr lang="de-DE" sz="2400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4" name="Textfeld 1"/>
          <p:cNvSpPr txBox="1"/>
          <p:nvPr/>
        </p:nvSpPr>
        <p:spPr>
          <a:xfrm>
            <a:off x="426719" y="343445"/>
            <a:ext cx="11380014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400" b="1" dirty="0" err="1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Зентангл</a:t>
            </a:r>
            <a:r>
              <a:rPr lang="ru-RU" sz="4400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 –  кружева из тан</a:t>
            </a:r>
            <a:r>
              <a:rPr lang="ru-RU" sz="4400" b="1" dirty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г</a:t>
            </a:r>
            <a:r>
              <a:rPr lang="ru-RU" sz="4400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лов и мыслей</a:t>
            </a:r>
            <a:endParaRPr lang="de-DE" sz="4400" b="1" dirty="0">
              <a:ln w="22225">
                <a:noFill/>
                <a:prstDash val="solid"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6014720" y="6473508"/>
            <a:ext cx="5740400" cy="8572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5491972" y="1663639"/>
            <a:ext cx="6309227" cy="42619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ts val="3200"/>
              </a:lnSpc>
            </a:pPr>
            <a:r>
              <a:rPr lang="ru-RU" sz="2400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  Направление </a:t>
            </a:r>
            <a:r>
              <a:rPr lang="ru-RU" sz="2400" i="1" dirty="0" err="1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зентангл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изобрели и развили муж и жена, </a:t>
            </a:r>
            <a:r>
              <a:rPr lang="ru-RU" sz="2400" i="1" dirty="0" err="1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Рик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sz="2400" i="1" dirty="0" err="1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Робертс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и Мария Томас. </a:t>
            </a:r>
          </a:p>
          <a:p>
            <a:pPr algn="just">
              <a:lnSpc>
                <a:spcPts val="3200"/>
              </a:lnSpc>
            </a:pPr>
            <a:endParaRPr lang="ru-RU" sz="2400" i="1" dirty="0" smtClean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  <a:p>
            <a:pPr algn="just">
              <a:lnSpc>
                <a:spcPts val="3200"/>
              </a:lnSpc>
            </a:pPr>
            <a:r>
              <a:rPr lang="ru-RU" sz="2400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  Они хотели найти такую технику, чтобы рисуя, человек приходил бы к внутреннему успокоению, миру, забывал бы о каждодневных проблемах, но одновременно создавал бы значительное художественное произведение.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50520" y="344805"/>
            <a:ext cx="11463528" cy="81343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Возникновение </a:t>
            </a:r>
            <a:r>
              <a:rPr lang="ru-RU" b="1" dirty="0" err="1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зентангла</a:t>
            </a:r>
            <a:endParaRPr lang="ru-RU" b="1" dirty="0" smtClean="0">
              <a:ln w="22225">
                <a:noFill/>
                <a:prstDash val="solid"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689600" y="6473508"/>
            <a:ext cx="5940000" cy="8572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1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039" y="1597323"/>
            <a:ext cx="3483179" cy="4504111"/>
          </a:xfrm>
          <a:prstGeom prst="rect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8"/>
          <p:cNvSpPr txBox="1"/>
          <p:nvPr/>
        </p:nvSpPr>
        <p:spPr>
          <a:xfrm>
            <a:off x="559684" y="4876410"/>
            <a:ext cx="111607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Тангл за танглом ...  И все будничные проблемы переплавляются в орнаменты из запутанных линий, точечек, квадратиков  и кружочков.  Дзен + тангл = запутывание.</a:t>
            </a:r>
          </a:p>
          <a:p>
            <a:pPr algn="ctr"/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Рисование и медитация вместе взятые.</a:t>
            </a:r>
            <a:endParaRPr lang="de-DE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8" name="Textfeld 5"/>
          <p:cNvSpPr txBox="1"/>
          <p:nvPr/>
        </p:nvSpPr>
        <p:spPr>
          <a:xfrm>
            <a:off x="345440" y="339148"/>
            <a:ext cx="114612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Зентангл</a:t>
            </a:r>
            <a:r>
              <a:rPr lang="ru-RU" sz="4400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 – рисование и медитация</a:t>
            </a:r>
            <a:endParaRPr lang="de-DE" sz="4400" b="1" dirty="0">
              <a:ln w="22225">
                <a:noFill/>
                <a:prstDash val="solid"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1" name="Grafik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536" y="2388929"/>
            <a:ext cx="1714512" cy="1722235"/>
          </a:xfrm>
          <a:prstGeom prst="rect">
            <a:avLst/>
          </a:prstGeom>
          <a:effectLst>
            <a:outerShdw blurRad="50800" dist="50800" algn="ctr" rotWithShape="0">
              <a:srgbClr val="000000">
                <a:alpha val="43137"/>
              </a:srgbClr>
            </a:outerShdw>
            <a:softEdge rad="622300"/>
          </a:effectLst>
          <a:scene3d>
            <a:camera prst="perspectiveHeroicExtremeRightFacing"/>
            <a:lightRig rig="sunrise" dir="t"/>
          </a:scene3d>
          <a:sp3d>
            <a:bevelT w="139700" h="139700" prst="divot"/>
          </a:sp3d>
        </p:spPr>
      </p:pic>
      <p:pic>
        <p:nvPicPr>
          <p:cNvPr id="12" name="Grafik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984" y="1285675"/>
            <a:ext cx="1785950" cy="1785950"/>
          </a:xfrm>
          <a:prstGeom prst="rect">
            <a:avLst/>
          </a:prstGeom>
          <a:effectLst>
            <a:softEdge rad="63500"/>
          </a:effectLst>
          <a:scene3d>
            <a:camera prst="orthographicFront">
              <a:rot lat="0" lon="0" rev="21299999"/>
            </a:camera>
            <a:lightRig rig="sunrise" dir="t"/>
          </a:scene3d>
          <a:sp3d>
            <a:bevelT w="139700" prst="cross"/>
            <a:bevelB prst="convex"/>
          </a:sp3d>
        </p:spPr>
      </p:pic>
      <p:pic>
        <p:nvPicPr>
          <p:cNvPr id="13" name="Grafik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962" y="2675057"/>
            <a:ext cx="2286016" cy="2077197"/>
          </a:xfrm>
          <a:prstGeom prst="rect">
            <a:avLst/>
          </a:prstGeom>
          <a:ln>
            <a:noFill/>
          </a:ln>
          <a:scene3d>
            <a:camera prst="isometricTopUp"/>
            <a:lightRig rig="sunrise" dir="t"/>
          </a:scene3d>
          <a:sp3d>
            <a:bevelT w="101600" prst="riblet"/>
          </a:sp3d>
        </p:spPr>
      </p:pic>
      <p:pic>
        <p:nvPicPr>
          <p:cNvPr id="14" name="Grafik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818" y="1304356"/>
            <a:ext cx="1719689" cy="1714512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sunrise" dir="t"/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5" name="Grafik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8969" y="3001112"/>
            <a:ext cx="1970268" cy="1714512"/>
          </a:xfrm>
          <a:prstGeom prst="rect">
            <a:avLst/>
          </a:prstGeom>
          <a:scene3d>
            <a:camera prst="perspectiveHeroicExtremeLeftFacing"/>
            <a:lightRig rig="morning" dir="t"/>
          </a:scene3d>
          <a:sp3d contourW="12700">
            <a:bevelT w="114300" prst="artDeco"/>
            <a:contourClr>
              <a:schemeClr val="bg2">
                <a:lumMod val="75000"/>
              </a:schemeClr>
            </a:contourClr>
          </a:sp3d>
        </p:spPr>
      </p:pic>
      <p:cxnSp>
        <p:nvCxnSpPr>
          <p:cNvPr id="16" name="Прямая соединительная линия 15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210560" y="6564948"/>
            <a:ext cx="5740400" cy="8572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571" y="1468388"/>
            <a:ext cx="2357311" cy="2531360"/>
          </a:xfrm>
          <a:prstGeom prst="rect">
            <a:avLst/>
          </a:prstGeom>
          <a:scene3d>
            <a:camera prst="perspectiveRight"/>
            <a:lightRig rig="threePt" dir="t"/>
          </a:scene3d>
        </p:spPr>
      </p:pic>
      <p:pic>
        <p:nvPicPr>
          <p:cNvPr id="3" name="Grafik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319" y="1468388"/>
            <a:ext cx="2244400" cy="2541416"/>
          </a:xfrm>
          <a:prstGeom prst="rect">
            <a:avLst/>
          </a:prstGeom>
          <a:scene3d>
            <a:camera prst="perspectiveRight"/>
            <a:lightRig rig="threePt" dir="t"/>
          </a:scene3d>
        </p:spPr>
      </p:pic>
      <p:pic>
        <p:nvPicPr>
          <p:cNvPr id="4" name="Grafik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5782" y="1468388"/>
            <a:ext cx="2141037" cy="2532092"/>
          </a:xfrm>
          <a:prstGeom prst="rect">
            <a:avLst/>
          </a:prstGeom>
          <a:scene3d>
            <a:camera prst="perspectiveRight"/>
            <a:lightRig rig="threePt" dir="t"/>
          </a:scene3d>
        </p:spPr>
      </p:pic>
      <p:pic>
        <p:nvPicPr>
          <p:cNvPr id="5" name="Grafik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369" y="2791049"/>
            <a:ext cx="2195744" cy="237308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6" name="Grafik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4276" y="2718118"/>
            <a:ext cx="2188935" cy="2446016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7" name="Grafik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7788" y="2718118"/>
            <a:ext cx="2221120" cy="2444920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sp>
        <p:nvSpPr>
          <p:cNvPr id="8" name="Textfeld 5"/>
          <p:cNvSpPr txBox="1"/>
          <p:nvPr/>
        </p:nvSpPr>
        <p:spPr>
          <a:xfrm>
            <a:off x="365760" y="359468"/>
            <a:ext cx="1150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Этапы создания </a:t>
            </a:r>
            <a:r>
              <a:rPr lang="ru-RU" sz="4400" b="1" dirty="0" err="1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зентангла</a:t>
            </a:r>
            <a:endParaRPr lang="de-DE" sz="4400" b="1" dirty="0">
              <a:ln w="22225">
                <a:noFill/>
                <a:prstDash val="solid"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9" name="Textfeld 5"/>
          <p:cNvSpPr txBox="1"/>
          <p:nvPr/>
        </p:nvSpPr>
        <p:spPr>
          <a:xfrm>
            <a:off x="276307" y="5304519"/>
            <a:ext cx="3791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Сначала рисуем 4 точки</a:t>
            </a:r>
            <a:endParaRPr lang="de-DE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0" name="Textfeld 6"/>
          <p:cNvSpPr txBox="1"/>
          <p:nvPr/>
        </p:nvSpPr>
        <p:spPr>
          <a:xfrm>
            <a:off x="4575668" y="5324840"/>
            <a:ext cx="3361764" cy="55399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Потом рисуем рамку</a:t>
            </a:r>
            <a:endParaRPr lang="de-DE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1" name="Textfeld 8"/>
          <p:cNvSpPr txBox="1"/>
          <p:nvPr/>
        </p:nvSpPr>
        <p:spPr>
          <a:xfrm>
            <a:off x="8587231" y="5324839"/>
            <a:ext cx="3358089" cy="571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Затем рисуем связку</a:t>
            </a:r>
            <a:endParaRPr lang="de-DE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2" name="Textfeld 12"/>
          <p:cNvSpPr txBox="1"/>
          <p:nvPr/>
        </p:nvSpPr>
        <p:spPr>
          <a:xfrm>
            <a:off x="0" y="6070985"/>
            <a:ext cx="12192000" cy="492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Начинаем заполнять образовавшиеся поля танглами</a:t>
            </a:r>
            <a:endParaRPr lang="de-DE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3068320" y="6615748"/>
            <a:ext cx="5740400" cy="8572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5"/>
          <p:cNvSpPr txBox="1"/>
          <p:nvPr/>
        </p:nvSpPr>
        <p:spPr>
          <a:xfrm>
            <a:off x="349979" y="339148"/>
            <a:ext cx="1142017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4400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Цвета </a:t>
            </a:r>
            <a:r>
              <a:rPr lang="ru-RU" sz="4400" b="1" dirty="0" err="1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зентангла</a:t>
            </a:r>
            <a:endParaRPr lang="de-DE" sz="4400" b="1" dirty="0">
              <a:ln w="22225">
                <a:noFill/>
                <a:prstDash val="solid"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4" name="Textfeld 4"/>
          <p:cNvSpPr txBox="1"/>
          <p:nvPr/>
        </p:nvSpPr>
        <p:spPr>
          <a:xfrm>
            <a:off x="431259" y="1299329"/>
            <a:ext cx="7046501" cy="174867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ts val="4000"/>
              </a:lnSpc>
            </a:pPr>
            <a:r>
              <a:rPr lang="ru-RU" sz="2400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  В классическом искусстве </a:t>
            </a:r>
            <a:r>
              <a:rPr lang="ru-RU" sz="2400" i="1" dirty="0" err="1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зентангл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используются исключительно два цвета: белый и чёрный на квадратном листе бумаги. </a:t>
            </a:r>
          </a:p>
        </p:txBody>
      </p:sp>
      <p:pic>
        <p:nvPicPr>
          <p:cNvPr id="6" name="Picture 2" descr="C:\Users\Baza\Desktop\Планета МИд 2015\sound_zentangle\Картинки\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11263" y="1336648"/>
            <a:ext cx="2979447" cy="3030524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014720" y="6473508"/>
            <a:ext cx="5740400" cy="8572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233" b="20993"/>
          <a:stretch>
            <a:fillRect/>
          </a:stretch>
        </p:blipFill>
        <p:spPr>
          <a:xfrm>
            <a:off x="1029126" y="3269894"/>
            <a:ext cx="3008002" cy="3039466"/>
          </a:xfrm>
          <a:prstGeom prst="rect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Textfeld 4"/>
          <p:cNvSpPr txBox="1"/>
          <p:nvPr/>
        </p:nvSpPr>
        <p:spPr>
          <a:xfrm>
            <a:off x="4795520" y="4693919"/>
            <a:ext cx="6969759" cy="144272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ts val="3200"/>
              </a:lnSpc>
            </a:pPr>
            <a:r>
              <a:rPr lang="ru-RU" sz="2400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  У каждого своя дорога и свой узор. Каждый </a:t>
            </a:r>
            <a:r>
              <a:rPr lang="ru-RU" sz="2400" i="1" dirty="0" err="1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тангл</a:t>
            </a:r>
            <a:r>
              <a:rPr lang="ru-RU" sz="2400" i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неповторим и индивидуален. Поэтому рисовать узоры можно и в цвете.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11"/>
          <p:cNvGrpSpPr/>
          <p:nvPr/>
        </p:nvGrpSpPr>
        <p:grpSpPr>
          <a:xfrm>
            <a:off x="1512953" y="1196281"/>
            <a:ext cx="9166096" cy="3944688"/>
            <a:chOff x="867869" y="1072711"/>
            <a:chExt cx="10456263" cy="4499919"/>
          </a:xfrm>
        </p:grpSpPr>
        <p:pic>
          <p:nvPicPr>
            <p:cNvPr id="2" name="Picture 2" descr="C:\Users\Baza\Desktop\Планета МИд 2015\sound_zentangle\Картинки\4_1.gif"/>
            <p:cNvPicPr>
              <a:picLocks noChangeAspect="1" noChangeArrowheads="1"/>
            </p:cNvPicPr>
            <p:nvPr/>
          </p:nvPicPr>
          <p:blipFill>
            <a:blip r:embed="rId2"/>
            <a:srcRect b="8130"/>
            <a:stretch>
              <a:fillRect/>
            </a:stretch>
          </p:blipFill>
          <p:spPr bwMode="auto">
            <a:xfrm>
              <a:off x="867869" y="1072712"/>
              <a:ext cx="2495966" cy="2476483"/>
            </a:xfrm>
            <a:prstGeom prst="rect">
              <a:avLst/>
            </a:prstGeom>
            <a:noFill/>
          </p:spPr>
        </p:pic>
        <p:pic>
          <p:nvPicPr>
            <p:cNvPr id="3" name="Picture 3" descr="C:\Users\Baza\Desktop\Планета МИд 2015\sound_zentangle\Картинки\4_2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43693" y="3725981"/>
              <a:ext cx="2445892" cy="1846649"/>
            </a:xfrm>
            <a:prstGeom prst="rect">
              <a:avLst/>
            </a:prstGeom>
            <a:noFill/>
          </p:spPr>
        </p:pic>
        <p:pic>
          <p:nvPicPr>
            <p:cNvPr id="4" name="Picture 4" descr="C:\Users\Baza\Desktop\Планета МИд 2015\sound_zentangle\Картинки\4_3.gif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27796" y="1072711"/>
              <a:ext cx="2495966" cy="2483486"/>
            </a:xfrm>
            <a:prstGeom prst="rect">
              <a:avLst/>
            </a:prstGeom>
            <a:noFill/>
          </p:spPr>
        </p:pic>
        <p:pic>
          <p:nvPicPr>
            <p:cNvPr id="5" name="Picture 5" descr="C:\Users\Baza\Desktop\Планета МИд 2015\sound_zentangle\Картинки\4_4.gif"/>
            <p:cNvPicPr>
              <a:picLocks noChangeAspect="1" noChangeArrowheads="1"/>
            </p:cNvPicPr>
            <p:nvPr/>
          </p:nvPicPr>
          <p:blipFill>
            <a:blip r:embed="rId5"/>
            <a:srcRect b="7975"/>
            <a:stretch>
              <a:fillRect/>
            </a:stretch>
          </p:blipFill>
          <p:spPr bwMode="auto">
            <a:xfrm>
              <a:off x="4903620" y="3725981"/>
              <a:ext cx="2445892" cy="1834432"/>
            </a:xfrm>
            <a:prstGeom prst="rect">
              <a:avLst/>
            </a:prstGeom>
            <a:noFill/>
          </p:spPr>
        </p:pic>
        <p:pic>
          <p:nvPicPr>
            <p:cNvPr id="6" name="Grafik 7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6187722" y="1072712"/>
              <a:ext cx="2476483" cy="2476483"/>
            </a:xfrm>
            <a:prstGeom prst="rect">
              <a:avLst/>
            </a:prstGeom>
          </p:spPr>
        </p:pic>
        <p:pic>
          <p:nvPicPr>
            <p:cNvPr id="7" name="Grafik 9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8847649" y="1072712"/>
              <a:ext cx="2476483" cy="2476483"/>
            </a:xfrm>
            <a:prstGeom prst="rect">
              <a:avLst/>
            </a:prstGeom>
          </p:spPr>
        </p:pic>
        <p:pic>
          <p:nvPicPr>
            <p:cNvPr id="8" name="Picture 6" descr="C:\Users\Baza\Desktop\Планета МИд 2015\sound_zentangle\Картинки\4_5.gif"/>
            <p:cNvPicPr>
              <a:picLocks noChangeAspect="1" noChangeArrowheads="1"/>
            </p:cNvPicPr>
            <p:nvPr/>
          </p:nvPicPr>
          <p:blipFill>
            <a:blip r:embed="rId8"/>
            <a:srcRect r="12900"/>
            <a:stretch>
              <a:fillRect/>
            </a:stretch>
          </p:blipFill>
          <p:spPr bwMode="auto">
            <a:xfrm>
              <a:off x="7563546" y="3725981"/>
              <a:ext cx="2384762" cy="1834432"/>
            </a:xfrm>
            <a:prstGeom prst="rect">
              <a:avLst/>
            </a:prstGeom>
            <a:noFill/>
          </p:spPr>
        </p:pic>
      </p:grpSp>
      <p:sp>
        <p:nvSpPr>
          <p:cNvPr id="10" name="Textfeld 8"/>
          <p:cNvSpPr txBox="1"/>
          <p:nvPr/>
        </p:nvSpPr>
        <p:spPr>
          <a:xfrm>
            <a:off x="539364" y="5173907"/>
            <a:ext cx="11160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Оглянись вокруг! </a:t>
            </a:r>
          </a:p>
          <a:p>
            <a:pPr algn="ctr"/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Узоры для вдохновения можно найти везде: это и черепица на крыше дома, и кафель, и жемчуг, и обои, и обыкновенный забор.</a:t>
            </a:r>
            <a:endParaRPr lang="de-DE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1" name="Textfeld 5"/>
          <p:cNvSpPr txBox="1"/>
          <p:nvPr/>
        </p:nvSpPr>
        <p:spPr>
          <a:xfrm>
            <a:off x="349363" y="339148"/>
            <a:ext cx="1143542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4400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Узоры для вдохновения</a:t>
            </a:r>
            <a:endParaRPr lang="de-DE" sz="4400" b="1" dirty="0">
              <a:ln w="22225">
                <a:noFill/>
                <a:prstDash val="solid"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048000" y="6473508"/>
            <a:ext cx="5740400" cy="8572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вал 14"/>
          <p:cNvSpPr/>
          <p:nvPr/>
        </p:nvSpPr>
        <p:spPr>
          <a:xfrm>
            <a:off x="714103" y="2138283"/>
            <a:ext cx="3023964" cy="3076708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Овал 15"/>
          <p:cNvSpPr/>
          <p:nvPr/>
        </p:nvSpPr>
        <p:spPr>
          <a:xfrm>
            <a:off x="4615891" y="3167482"/>
            <a:ext cx="2531059" cy="247985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Овал 16"/>
          <p:cNvSpPr/>
          <p:nvPr/>
        </p:nvSpPr>
        <p:spPr>
          <a:xfrm>
            <a:off x="7863838" y="1591941"/>
            <a:ext cx="1850746" cy="181330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Овал 17"/>
          <p:cNvSpPr/>
          <p:nvPr/>
        </p:nvSpPr>
        <p:spPr>
          <a:xfrm>
            <a:off x="9193985" y="2161307"/>
            <a:ext cx="1850746" cy="181330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5"/>
          <p:cNvSpPr txBox="1"/>
          <p:nvPr/>
        </p:nvSpPr>
        <p:spPr>
          <a:xfrm>
            <a:off x="4856480" y="6029980"/>
            <a:ext cx="25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Улитка</a:t>
            </a:r>
            <a:endParaRPr lang="de-DE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069080" y="324485"/>
            <a:ext cx="389636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Мои</a:t>
            </a:r>
            <a:r>
              <a:rPr lang="ru-RU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работы</a:t>
            </a:r>
          </a:p>
        </p:txBody>
      </p:sp>
      <p:sp>
        <p:nvSpPr>
          <p:cNvPr id="8" name="Textfeld 5"/>
          <p:cNvSpPr txBox="1"/>
          <p:nvPr/>
        </p:nvSpPr>
        <p:spPr>
          <a:xfrm>
            <a:off x="9408160" y="4441862"/>
            <a:ext cx="25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Бабочка</a:t>
            </a:r>
            <a:endParaRPr lang="de-DE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9" name="Рисунок 8" descr="07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592" y="1035213"/>
            <a:ext cx="3523295" cy="4502314"/>
          </a:xfrm>
          <a:prstGeom prst="rect">
            <a:avLst/>
          </a:prstGeom>
        </p:spPr>
      </p:pic>
      <p:sp>
        <p:nvSpPr>
          <p:cNvPr id="10" name="Textfeld 5"/>
          <p:cNvSpPr txBox="1"/>
          <p:nvPr/>
        </p:nvSpPr>
        <p:spPr>
          <a:xfrm>
            <a:off x="873760" y="5234342"/>
            <a:ext cx="25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Капля</a:t>
            </a:r>
            <a:endParaRPr lang="de-DE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3" name="Рисунок 2" descr="02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9259" y="2964815"/>
            <a:ext cx="4403071" cy="3110865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44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8814" y="519380"/>
            <a:ext cx="4249326" cy="4166006"/>
          </a:xfrm>
          <a:prstGeom prst="rect">
            <a:avLst/>
          </a:prstGeom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5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78081" y="1199139"/>
            <a:ext cx="4644390" cy="261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0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69530" y="1202988"/>
            <a:ext cx="4644390" cy="261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03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379192" y="3959301"/>
            <a:ext cx="4644019" cy="2611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168047" y="3958209"/>
            <a:ext cx="4644390" cy="261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 rot="5400000">
            <a:off x="-50006" y="680720"/>
            <a:ext cx="751046" cy="794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25120" y="284480"/>
            <a:ext cx="11520000" cy="20320"/>
          </a:xfrm>
          <a:prstGeom prst="line">
            <a:avLst/>
          </a:prstGeom>
          <a:ln w="28575">
            <a:solidFill>
              <a:srgbClr val="9B4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5"/>
          <p:cNvSpPr txBox="1">
            <a:spLocks/>
          </p:cNvSpPr>
          <p:nvPr/>
        </p:nvSpPr>
        <p:spPr>
          <a:xfrm>
            <a:off x="365760" y="365125"/>
            <a:ext cx="11470234" cy="85407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</a:pPr>
            <a:r>
              <a:rPr lang="ru-RU" sz="4400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Вот так возникал мой </a:t>
            </a:r>
            <a:r>
              <a:rPr lang="ru-RU" sz="4400" b="1" dirty="0" err="1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зентангл</a:t>
            </a:r>
            <a:r>
              <a:rPr lang="ru-RU" sz="4400" b="1" dirty="0" smtClean="0">
                <a:ln w="22225">
                  <a:noFill/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 "Бабочка"</a:t>
            </a:r>
            <a:endParaRPr kumimoji="0" lang="ru-RU" sz="4400" b="1" i="0" u="none" strike="noStrike" kern="1200" cap="none" spc="0" normalizeH="0" baseline="0" noProof="0" dirty="0" smtClean="0">
              <a:ln w="22225">
                <a:noFill/>
                <a:prstDash val="solid"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3" name="сти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121920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 numSld="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Rot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402</Words>
  <Application>Microsoft Office PowerPoint</Application>
  <PresentationFormat>Произвольный</PresentationFormat>
  <Paragraphs>61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Слайд 1</vt:lpstr>
      <vt:lpstr>Слайд 2</vt:lpstr>
      <vt:lpstr>Возникновение зентангла</vt:lpstr>
      <vt:lpstr>Слайд 4</vt:lpstr>
      <vt:lpstr>Слайд 5</vt:lpstr>
      <vt:lpstr>Слайд 6</vt:lpstr>
      <vt:lpstr>Слайд 7</vt:lpstr>
      <vt:lpstr>Мои работы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Tatiana Sonntag</dc:creator>
  <cp:lastModifiedBy>Baza</cp:lastModifiedBy>
  <cp:revision>292</cp:revision>
  <dcterms:created xsi:type="dcterms:W3CDTF">2014-11-20T19:53:04Z</dcterms:created>
  <dcterms:modified xsi:type="dcterms:W3CDTF">2015-03-06T10:36:08Z</dcterms:modified>
</cp:coreProperties>
</file>