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2" r:id="rId2"/>
    <p:sldId id="269" r:id="rId3"/>
    <p:sldId id="274" r:id="rId4"/>
    <p:sldId id="257" r:id="rId5"/>
    <p:sldId id="260" r:id="rId6"/>
    <p:sldId id="271" r:id="rId7"/>
    <p:sldId id="261" r:id="rId8"/>
    <p:sldId id="272" r:id="rId9"/>
    <p:sldId id="263" r:id="rId10"/>
    <p:sldId id="280" r:id="rId11"/>
    <p:sldId id="273" r:id="rId12"/>
    <p:sldId id="275" r:id="rId13"/>
    <p:sldId id="276" r:id="rId14"/>
    <p:sldId id="278" r:id="rId15"/>
    <p:sldId id="277" r:id="rId16"/>
    <p:sldId id="279" r:id="rId17"/>
    <p:sldId id="281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9933FF"/>
    <a:srgbClr val="9900FF"/>
    <a:srgbClr val="FFCC00"/>
    <a:srgbClr val="FF9966"/>
    <a:srgbClr val="FF5050"/>
    <a:srgbClr val="981E0A"/>
    <a:srgbClr val="00CCFF"/>
    <a:srgbClr val="385D8A"/>
    <a:srgbClr val="9ABB59"/>
    <a:srgbClr val="FF7C8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4717" autoAdjust="0"/>
  </p:normalViewPr>
  <p:slideViewPr>
    <p:cSldViewPr>
      <p:cViewPr>
        <p:scale>
          <a:sx n="60" d="100"/>
          <a:sy n="60" d="100"/>
        </p:scale>
        <p:origin x="-133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1D1CB-BD43-4E8A-A880-A1BE4A3680D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25F65-DA06-475D-A8A5-9631CE6315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25F65-DA06-475D-A8A5-9631CE6315D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hyperlink" Target="http://vk.com/video245841386_16759611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vk.com/video245841386_16759609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vk.com/video245841386_16759610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vk.com/video245841386_16759609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video245841386_167596112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vk.com/video245841386_167596103" TargetMode="Externa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FSP\&#1092;&#1086;&#1085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video245841386_167596118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://vk.com/video245841386_167596102" TargetMode="Externa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://vk.com/video245841386_167596096" TargetMode="External"/><Relationship Id="rId7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k.com/video245841386_167596116" TargetMode="External"/><Relationship Id="rId5" Type="http://schemas.openxmlformats.org/officeDocument/2006/relationships/hyperlink" Target="http://vk.com/video245841386_167596092" TargetMode="External"/><Relationship Id="rId4" Type="http://schemas.openxmlformats.org/officeDocument/2006/relationships/hyperlink" Target="http://vk.com/video245841386_167596099" TargetMode="External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video245841386_167596153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ВНИМАНИЕ!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3600" dirty="0" smtClean="0"/>
              <a:t>Для </a:t>
            </a:r>
            <a:r>
              <a:rPr lang="ru-RU" sz="3600" dirty="0"/>
              <a:t>того чтобы нормально воспроизводилось звуковое сопровождение, </a:t>
            </a:r>
            <a:r>
              <a:rPr lang="ru-RU" sz="3600" b="1" dirty="0">
                <a:solidFill>
                  <a:srgbClr val="FF0000"/>
                </a:solidFill>
              </a:rPr>
              <a:t>необходимо скачать </a:t>
            </a:r>
            <a:r>
              <a:rPr lang="en-US" sz="3600" b="1" dirty="0">
                <a:solidFill>
                  <a:srgbClr val="FF0000"/>
                </a:solidFill>
              </a:rPr>
              <a:t>RAR</a:t>
            </a:r>
            <a:r>
              <a:rPr lang="ru-RU" sz="3600" b="1" dirty="0">
                <a:solidFill>
                  <a:srgbClr val="FF0000"/>
                </a:solidFill>
              </a:rPr>
              <a:t>-архив на свой компьютер и раскрыть архив. </a:t>
            </a:r>
          </a:p>
          <a:p>
            <a:pPr algn="ctr">
              <a:buFontTx/>
              <a:buNone/>
            </a:pPr>
            <a:r>
              <a:rPr lang="ru-RU" sz="3600" dirty="0"/>
              <a:t>Теперь можно переключить слайд и начать просмотр.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со стрелкой вверх 4"/>
          <p:cNvSpPr/>
          <p:nvPr/>
        </p:nvSpPr>
        <p:spPr>
          <a:xfrm>
            <a:off x="5292080" y="1772816"/>
            <a:ext cx="3096344" cy="5013176"/>
          </a:xfrm>
          <a:prstGeom prst="upArrowCallout">
            <a:avLst>
              <a:gd name="adj1" fmla="val 9139"/>
              <a:gd name="adj2" fmla="val 15045"/>
              <a:gd name="adj3" fmla="val 19057"/>
              <a:gd name="adj4" fmla="val 82669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Конкурс состоит из двух туров.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первом туре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оценивают  телосложение,  музыкальный слух, чувство ритма, координацию движений, выносливость и умение импровизировать.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Во втором туре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проверяются специальные сценические навыки: актерское мастерство,  умение работать на камеру индивидуально и в  команде.</a:t>
            </a:r>
          </a:p>
        </p:txBody>
      </p:sp>
      <p:pic>
        <p:nvPicPr>
          <p:cNvPr id="10" name="Picture 2" descr="C:\Users\user\Desktop\Безимени-3.png"/>
          <p:cNvPicPr>
            <a:picLocks noChangeAspect="1" noChangeArrowheads="1"/>
          </p:cNvPicPr>
          <p:nvPr/>
        </p:nvPicPr>
        <p:blipFill>
          <a:blip r:embed="rId3" cstate="print"/>
          <a:srcRect t="20533" b="15662"/>
          <a:stretch>
            <a:fillRect/>
          </a:stretch>
        </p:blipFill>
        <p:spPr bwMode="auto">
          <a:xfrm rot="21371821">
            <a:off x="97265" y="129427"/>
            <a:ext cx="2394881" cy="199821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76056" y="404664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72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hlinkClick r:id="rId4"/>
              </a:rPr>
              <a:t>Кастинг</a:t>
            </a:r>
            <a:endParaRPr lang="ru-RU" sz="72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52" cy="3460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2060848"/>
            <a:ext cx="7927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ВИДЕО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5" y="5805264"/>
            <a:ext cx="4248471" cy="92333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год более 1000 детей  стремятся попасть в  детскую труппу театра, но оказываются в ней лишь 30-40 человек.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6" name="Скругленная прямоугольная выноска 15"/>
          <p:cNvSpPr/>
          <p:nvPr/>
        </p:nvSpPr>
        <p:spPr>
          <a:xfrm>
            <a:off x="2627784" y="332656"/>
            <a:ext cx="6516216" cy="4320480"/>
          </a:xfrm>
          <a:prstGeom prst="wedgeRoundRectCallout">
            <a:avLst>
              <a:gd name="adj1" fmla="val -51278"/>
              <a:gd name="adj2" fmla="val -53596"/>
              <a:gd name="adj3" fmla="val 16667"/>
            </a:avLst>
          </a:prstGeom>
          <a:ln>
            <a:solidFill>
              <a:srgbClr val="00CC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до 3 лет вообще не говорила. Чтобы справиться  с моими речевыми проблемами, меня отправили в «</a:t>
            </a:r>
            <a:r>
              <a:rPr lang="ru-RU" dirty="0" err="1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Телекомпашку</a:t>
            </a:r>
            <a:r>
              <a:rPr lang="ru-RU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», где  работали над речью и учили актерскому мастерству.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Как-то  я попала на детское представление. В Немецкой опере шёл спектакль «Али -Баба и сорок разбойников», в котором все роли разбойников играли  дети.</a:t>
            </a:r>
            <a:r>
              <a:rPr lang="ru-RU" dirty="0" smtClean="0">
                <a:solidFill>
                  <a:srgbClr val="981E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981E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Через некоторое время я оказалась на детском представлении во </a:t>
            </a:r>
            <a:r>
              <a:rPr lang="ru-RU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Фридрихштадтпаласте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Когда меня  спросили, в какой театральной труппе я бы хотела участвовать, я ни секунды не сомневалась. </a:t>
            </a:r>
          </a:p>
          <a:p>
            <a:pPr algn="r"/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Мой выбор - </a:t>
            </a:r>
            <a:r>
              <a:rPr lang="ru-RU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Фридрихштадтпаласт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2005 году я успешно прошла отборочный конкурс в детскую труппу 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театра.Так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сбылась моя мечта.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7-конечная звезда 10"/>
          <p:cNvSpPr/>
          <p:nvPr/>
        </p:nvSpPr>
        <p:spPr>
          <a:xfrm>
            <a:off x="-792088" y="-891480"/>
            <a:ext cx="5508104" cy="6192688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380312" y="1417638"/>
            <a:ext cx="1306488" cy="4271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861048"/>
            <a:ext cx="2448271" cy="2473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2411760" y="3284984"/>
            <a:ext cx="2520280" cy="18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16" name="Стрелка углом вверх 15"/>
          <p:cNvSpPr/>
          <p:nvPr/>
        </p:nvSpPr>
        <p:spPr>
          <a:xfrm rot="3364977">
            <a:off x="1308661" y="4992417"/>
            <a:ext cx="1485539" cy="1603601"/>
          </a:xfrm>
          <a:prstGeom prst="bentUpArrow">
            <a:avLst>
              <a:gd name="adj1" fmla="val 21531"/>
              <a:gd name="adj2" fmla="val 24083"/>
              <a:gd name="adj3" fmla="val 26077"/>
            </a:avLst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9526899">
            <a:off x="1834080" y="5774619"/>
            <a:ext cx="1205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pic>
        <p:nvPicPr>
          <p:cNvPr id="18" name="Picture 5" descr="C:\Users\user\Desktop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5844" y="-819472"/>
            <a:ext cx="6362700" cy="4248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WordArt 2"/>
          <p:cNvSpPr>
            <a:spLocks noChangeArrowheads="1" noChangeShapeType="1" noTextEdit="1"/>
          </p:cNvSpPr>
          <p:nvPr/>
        </p:nvSpPr>
        <p:spPr bwMode="auto">
          <a:xfrm>
            <a:off x="2195736" y="5445224"/>
            <a:ext cx="2520280" cy="18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19704200">
            <a:off x="3352896" y="3737938"/>
            <a:ext cx="2653242" cy="1323439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nvex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8000" i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2006</a:t>
            </a:r>
            <a:endParaRPr lang="ru-RU" sz="8000" i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032981">
            <a:off x="-382074" y="692946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Из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репертуара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детского 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ансамбля 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FriedrichStadt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Palast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380312" y="1417638"/>
            <a:ext cx="1306488" cy="4271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6" name="Стрелка углом вверх 15"/>
          <p:cNvSpPr/>
          <p:nvPr/>
        </p:nvSpPr>
        <p:spPr>
          <a:xfrm rot="3747118">
            <a:off x="1280794" y="4880719"/>
            <a:ext cx="1485539" cy="1603601"/>
          </a:xfrm>
          <a:prstGeom prst="bentUpArrow">
            <a:avLst>
              <a:gd name="adj1" fmla="val 21050"/>
              <a:gd name="adj2" fmla="val 29815"/>
              <a:gd name="adj3" fmla="val 26077"/>
            </a:avLst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9978985">
            <a:off x="1619840" y="5698960"/>
            <a:ext cx="1205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19" name="WordArt 2"/>
          <p:cNvSpPr>
            <a:spLocks noChangeArrowheads="1" noChangeShapeType="1" noTextEdit="1"/>
          </p:cNvSpPr>
          <p:nvPr/>
        </p:nvSpPr>
        <p:spPr bwMode="auto">
          <a:xfrm>
            <a:off x="2195736" y="5445224"/>
            <a:ext cx="2520280" cy="18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8864" y="2696344"/>
            <a:ext cx="2975584" cy="4161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http://cmspics.onoffice.de/bachmann/Image/KR_2008_10/kr_10_08_s5_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714" y="0"/>
            <a:ext cx="5295286" cy="2564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339752" y="3212976"/>
            <a:ext cx="2232248" cy="1944216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2483768" y="3212976"/>
            <a:ext cx="2160240" cy="1816224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40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20019337">
            <a:off x="2931996" y="4290540"/>
            <a:ext cx="2569934" cy="1323439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nvex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8000" i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2008</a:t>
            </a:r>
            <a:endParaRPr lang="ru-RU" sz="8000" i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7-конечная звезда 14"/>
          <p:cNvSpPr/>
          <p:nvPr/>
        </p:nvSpPr>
        <p:spPr>
          <a:xfrm>
            <a:off x="-792088" y="-891480"/>
            <a:ext cx="5508104" cy="6192688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20032981">
            <a:off x="-382074" y="620938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Из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репертуара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детского 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ансамбля 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FriedrichStadt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Palast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380312" y="1417638"/>
            <a:ext cx="1306488" cy="4271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9" name="WordArt 2"/>
          <p:cNvSpPr>
            <a:spLocks noChangeArrowheads="1" noChangeShapeType="1" noTextEdit="1"/>
          </p:cNvSpPr>
          <p:nvPr/>
        </p:nvSpPr>
        <p:spPr bwMode="auto">
          <a:xfrm>
            <a:off x="2195736" y="5445224"/>
            <a:ext cx="2520280" cy="18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8640"/>
            <a:ext cx="4536504" cy="2825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7732" y="3212977"/>
            <a:ext cx="2394748" cy="3384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" name="Стрелка углом вверх 32"/>
          <p:cNvSpPr/>
          <p:nvPr/>
        </p:nvSpPr>
        <p:spPr>
          <a:xfrm rot="4209455">
            <a:off x="1784850" y="4863499"/>
            <a:ext cx="1485539" cy="1603601"/>
          </a:xfrm>
          <a:prstGeom prst="bentUpArrow">
            <a:avLst>
              <a:gd name="adj1" fmla="val 21531"/>
              <a:gd name="adj2" fmla="val 29815"/>
              <a:gd name="adj3" fmla="val 26077"/>
            </a:avLst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2267744" y="3356992"/>
            <a:ext cx="2448272" cy="216024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20511874">
            <a:off x="3490001" y="3868101"/>
            <a:ext cx="2569934" cy="1323439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nvex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8000" i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2011</a:t>
            </a:r>
            <a:endParaRPr lang="ru-RU" sz="8000" i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20394450">
            <a:off x="2228871" y="5726732"/>
            <a:ext cx="865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12" name="7-конечная звезда 11"/>
          <p:cNvSpPr/>
          <p:nvPr/>
        </p:nvSpPr>
        <p:spPr>
          <a:xfrm>
            <a:off x="-720080" y="-819472"/>
            <a:ext cx="5508104" cy="6192688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20032981">
            <a:off x="-382074" y="620938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Из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репертуара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детского 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ансамбля 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FriedrichStadt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Palast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7-конечная звезда 13"/>
          <p:cNvSpPr/>
          <p:nvPr/>
        </p:nvSpPr>
        <p:spPr>
          <a:xfrm>
            <a:off x="-1188640" y="-1395536"/>
            <a:ext cx="5508104" cy="6192688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20032981">
            <a:off x="-778626" y="116882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Из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репертуара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детского 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ансамбля 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FriedrichStadt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Palast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631" y="4333499"/>
            <a:ext cx="4124575" cy="2623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13" descr="https://www.pressestelle.tu-berlin.de/typo3temp/pics/b/be070b54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7770" y="4418409"/>
            <a:ext cx="3714750" cy="246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380312" y="1417638"/>
            <a:ext cx="1306488" cy="4271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411760" y="2780928"/>
            <a:ext cx="2160240" cy="2304256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9939317">
            <a:off x="2157647" y="3240612"/>
            <a:ext cx="1896673" cy="92333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nvex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5400" i="1" spc="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</a:t>
            </a:r>
            <a:endParaRPr lang="ru-RU" sz="5400" i="1" spc="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9136" y="24011"/>
            <a:ext cx="4267200" cy="2828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6396" y="2780928"/>
            <a:ext cx="3855964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764704"/>
            <a:ext cx="2906037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1995" y="116632"/>
            <a:ext cx="4846509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488" y="4210769"/>
            <a:ext cx="7283016" cy="2602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" name="Стрелка углом вверх 32"/>
          <p:cNvSpPr/>
          <p:nvPr/>
        </p:nvSpPr>
        <p:spPr>
          <a:xfrm rot="3669069">
            <a:off x="384896" y="5180506"/>
            <a:ext cx="1290850" cy="1621155"/>
          </a:xfrm>
          <a:prstGeom prst="bentUpArrow">
            <a:avLst>
              <a:gd name="adj1" fmla="val 21531"/>
              <a:gd name="adj2" fmla="val 36243"/>
              <a:gd name="adj3" fmla="val 26077"/>
            </a:avLst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380312" y="1417638"/>
            <a:ext cx="1306488" cy="4271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9955538">
            <a:off x="684496" y="5846057"/>
            <a:ext cx="1205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19" name="WordArt 2"/>
          <p:cNvSpPr>
            <a:spLocks noChangeArrowheads="1" noChangeShapeType="1" noTextEdit="1"/>
          </p:cNvSpPr>
          <p:nvPr/>
        </p:nvSpPr>
        <p:spPr bwMode="auto">
          <a:xfrm>
            <a:off x="2195736" y="5445224"/>
            <a:ext cx="2520280" cy="18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3851920" y="1484784"/>
            <a:ext cx="1907704" cy="2204864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3779912" y="1196752"/>
            <a:ext cx="2160240" cy="253325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20114610">
            <a:off x="3506873" y="2898169"/>
            <a:ext cx="2569934" cy="1323439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nvex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8000" i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2013</a:t>
            </a:r>
            <a:endParaRPr lang="ru-RU" sz="8000" i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-792088" y="-891480"/>
            <a:ext cx="5292080" cy="5760640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032981">
            <a:off x="-382074" y="620938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Из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репертуара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детского 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ансамбля 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FriedrichStadt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Palast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7" name="Picture 16" descr="http://www.eventim.de/obj/media/DE-eventim/teaser/222x222/2012/ganz-schoen-anders-tickets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88640"/>
            <a:ext cx="3096344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1028" grpId="0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трелка углом вверх 33"/>
          <p:cNvSpPr/>
          <p:nvPr/>
        </p:nvSpPr>
        <p:spPr>
          <a:xfrm rot="3234751">
            <a:off x="256285" y="5259593"/>
            <a:ext cx="1326495" cy="1380363"/>
          </a:xfrm>
          <a:prstGeom prst="bentUpArrow">
            <a:avLst>
              <a:gd name="adj1" fmla="val 21531"/>
              <a:gd name="adj2" fmla="val 29815"/>
              <a:gd name="adj3" fmla="val 26077"/>
            </a:avLst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380312" y="1417638"/>
            <a:ext cx="1306488" cy="4271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9393616">
            <a:off x="351211" y="6057459"/>
            <a:ext cx="1205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  </a:t>
            </a:r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19" name="WordArt 2"/>
          <p:cNvSpPr>
            <a:spLocks noChangeArrowheads="1" noChangeShapeType="1" noTextEdit="1"/>
          </p:cNvSpPr>
          <p:nvPr/>
        </p:nvSpPr>
        <p:spPr bwMode="auto">
          <a:xfrm>
            <a:off x="2195736" y="5445224"/>
            <a:ext cx="2520280" cy="18002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2843808" y="2564904"/>
            <a:ext cx="2051720" cy="2132856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58323"/>
            <a:ext cx="3744416" cy="27946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3" name="Picture 9" descr="C:\Users\user\Desktop\Безимени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72816"/>
            <a:ext cx="3817128" cy="5085980"/>
          </a:xfrm>
          <a:prstGeom prst="rect">
            <a:avLst/>
          </a:prstGeom>
          <a:noFill/>
        </p:spPr>
      </p:pic>
      <p:sp>
        <p:nvSpPr>
          <p:cNvPr id="13" name="7-конечная звезда 12"/>
          <p:cNvSpPr/>
          <p:nvPr/>
        </p:nvSpPr>
        <p:spPr>
          <a:xfrm>
            <a:off x="-1116632" y="-1395536"/>
            <a:ext cx="5508104" cy="6192688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032981">
            <a:off x="-742114" y="156445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Из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репертуара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детского  </a:t>
            </a:r>
          </a:p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ансамбля 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FriedrichStadt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Palast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31" name="Picture 8" descr="C:\Users\user\Desktop\Безимени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645024"/>
            <a:ext cx="2376264" cy="316506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 rot="19556009">
            <a:off x="546215" y="4318254"/>
            <a:ext cx="1915301" cy="923330"/>
          </a:xfrm>
          <a:prstGeom prst="rect">
            <a:avLst/>
          </a:prstGeom>
          <a:scene3d>
            <a:camera prst="perspective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i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2014</a:t>
            </a:r>
            <a:endParaRPr lang="ru-RU" sz="5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1029" grpId="0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6400" y="2348880"/>
            <a:ext cx="4474112" cy="4536504"/>
          </a:xfrm>
          <a:prstGeom prst="rect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4624"/>
            <a:ext cx="5184576" cy="388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8" y="44624"/>
            <a:ext cx="3704184" cy="388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rgbClr val="FFFF00">
                <a:alpha val="40000"/>
              </a:srgbClr>
            </a:glo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496" y="2109836"/>
            <a:ext cx="2448272" cy="4748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 rot="21059707">
            <a:off x="197149" y="3137760"/>
            <a:ext cx="1828321" cy="369332"/>
          </a:xfrm>
          <a:prstGeom prst="rect">
            <a:avLst/>
          </a:prstGeom>
          <a:scene3d>
            <a:camera prst="obliqueTopRight"/>
            <a:lightRig rig="threePt" dir="t"/>
          </a:scene3d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Служебный вход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2546176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9900FF">
                <a:alpha val="60000"/>
              </a:srgbClr>
            </a:glow>
          </a:effectLst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2051720" y="116632"/>
            <a:ext cx="4536504" cy="29523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Моя жемчужина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Берлина 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99839"/>
            <a:ext cx="8829000" cy="671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ru-RU" dirty="0"/>
          </a:p>
        </p:txBody>
      </p:sp>
      <p:pic>
        <p:nvPicPr>
          <p:cNvPr id="21506" name="Picture 2" descr="C:\Users\user\Desktop\bilder  fsp1\ende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496" y="-27384"/>
            <a:ext cx="9108504" cy="5328592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26" name="Picture 2" descr="C:\Users\user\Desktop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383" y="1368850"/>
            <a:ext cx="2432393" cy="5372518"/>
          </a:xfrm>
          <a:prstGeom prst="rect">
            <a:avLst/>
          </a:prstGeom>
          <a:noFill/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 rot="547394">
            <a:off x="-443936" y="5556158"/>
            <a:ext cx="8745998" cy="1008381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612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Я приглашаю ВАС на представления </a:t>
            </a: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с моим участием!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7275" y="2244824"/>
            <a:ext cx="4459221" cy="33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7-конечная звезда 6"/>
          <p:cNvSpPr/>
          <p:nvPr/>
        </p:nvSpPr>
        <p:spPr>
          <a:xfrm>
            <a:off x="-108520" y="2348880"/>
            <a:ext cx="5472608" cy="4104456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64088" y="4797152"/>
            <a:ext cx="3635896" cy="1944216"/>
          </a:xfrm>
          <a:prstGeom prst="round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algn="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Автор проекта </a:t>
            </a:r>
            <a:r>
              <a:rPr lang="ru-RU" dirty="0" smtClean="0"/>
              <a:t>- Гридунова Мария-Николь</a:t>
            </a:r>
            <a:r>
              <a:rPr lang="ru-RU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,</a:t>
            </a:r>
          </a:p>
          <a:p>
            <a:pPr algn="r">
              <a:buNone/>
            </a:pPr>
            <a:r>
              <a:rPr lang="ru-RU" dirty="0" smtClean="0"/>
              <a:t>ученица 10 класса</a:t>
            </a:r>
          </a:p>
          <a:p>
            <a:pPr algn="r">
              <a:buNone/>
            </a:pPr>
            <a:r>
              <a:rPr lang="ru-RU" dirty="0" smtClean="0"/>
              <a:t>средней школы при Посольстве России </a:t>
            </a:r>
          </a:p>
          <a:p>
            <a:pPr algn="r">
              <a:buNone/>
            </a:pPr>
            <a:r>
              <a:rPr lang="ru-RU" dirty="0" smtClean="0"/>
              <a:t>в ФРГ(Берлин).</a:t>
            </a:r>
            <a:endParaRPr lang="ru-RU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r">
              <a:buNone/>
            </a:pPr>
            <a:endParaRPr lang="ru-RU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r">
              <a:buNone/>
            </a:pPr>
            <a:r>
              <a:rPr lang="ru-RU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Руководитель проекта -</a:t>
            </a:r>
            <a:r>
              <a:rPr lang="ru-RU" dirty="0" smtClean="0"/>
              <a:t> </a:t>
            </a:r>
          </a:p>
          <a:p>
            <a:pPr algn="r">
              <a:buNone/>
            </a:pPr>
            <a:r>
              <a:rPr lang="ru-RU" dirty="0" smtClean="0"/>
              <a:t>Глазкова Евгения Николаевна,</a:t>
            </a:r>
          </a:p>
          <a:p>
            <a:pPr algn="r">
              <a:buNone/>
            </a:pPr>
            <a:r>
              <a:rPr lang="ru-RU" dirty="0" smtClean="0"/>
              <a:t>учитель немецкого языка. </a:t>
            </a:r>
            <a:endParaRPr lang="ru-RU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32656"/>
            <a:ext cx="7339541" cy="2064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403648" y="2132856"/>
            <a:ext cx="6048672" cy="3221409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Жемчужина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Берлина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504" y="5733256"/>
            <a:ext cx="1008112" cy="1008112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3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44784" y="0"/>
            <a:ext cx="29036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 Берлин -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3640" y="836712"/>
            <a:ext cx="324036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- столица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- история</a:t>
            </a:r>
            <a:endParaRPr lang="ru-RU" sz="1900" b="1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индустрии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образования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97E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туристов</a:t>
            </a:r>
            <a:endParaRPr lang="ru-RU" sz="1900" b="1" i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литературы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культуры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искусства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00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музыки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танца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99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 театра</a:t>
            </a:r>
          </a:p>
          <a:p>
            <a:pPr>
              <a:buFont typeface="Wingdings" pitchFamily="2" charset="2"/>
              <a:buChar char="ü"/>
            </a:pPr>
            <a:r>
              <a:rPr lang="ru-RU" sz="19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 </a:t>
            </a:r>
            <a:r>
              <a:rPr lang="en-US" sz="19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19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мечты</a:t>
            </a:r>
            <a:endParaRPr lang="ru-RU" sz="1900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9561" y="4769768"/>
            <a:ext cx="570443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Развернутая стрелка 9"/>
          <p:cNvSpPr/>
          <p:nvPr/>
        </p:nvSpPr>
        <p:spPr>
          <a:xfrm>
            <a:off x="1259632" y="144016"/>
            <a:ext cx="2448272" cy="1052736"/>
          </a:xfrm>
          <a:prstGeom prst="uturnArrow">
            <a:avLst>
              <a:gd name="adj1" fmla="val 26956"/>
              <a:gd name="adj2" fmla="val 20507"/>
              <a:gd name="adj3" fmla="val 27995"/>
              <a:gd name="adj4" fmla="val 43750"/>
              <a:gd name="adj5" fmla="val 60025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Моя    Родина -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" name="Picture 2" descr="C:\Users\user\Desktop\Безимени-3.png"/>
          <p:cNvPicPr>
            <a:picLocks noChangeAspect="1" noChangeArrowheads="1"/>
          </p:cNvPicPr>
          <p:nvPr/>
        </p:nvPicPr>
        <p:blipFill>
          <a:blip r:embed="rId3" cstate="print"/>
          <a:srcRect t="20533" b="15662"/>
          <a:stretch>
            <a:fillRect/>
          </a:stretch>
        </p:blipFill>
        <p:spPr bwMode="auto">
          <a:xfrm>
            <a:off x="395536" y="764704"/>
            <a:ext cx="2847975" cy="2376264"/>
          </a:xfrm>
          <a:prstGeom prst="rect">
            <a:avLst/>
          </a:prstGeom>
          <a:noFill/>
        </p:spPr>
      </p:pic>
      <p:pic>
        <p:nvPicPr>
          <p:cNvPr id="3" name="Picture 2" descr="C:\Users\user\Desktop\sehenswuerdigkeiten-berlin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708" y="3585349"/>
            <a:ext cx="3465180" cy="30840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131840" y="980728"/>
            <a:ext cx="2754152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Германия,</a:t>
            </a:r>
            <a:endParaRPr lang="ru-RU" dirty="0"/>
          </a:p>
        </p:txBody>
      </p:sp>
      <p:sp>
        <p:nvSpPr>
          <p:cNvPr id="13" name="Выгнутая вверх стрелка 12"/>
          <p:cNvSpPr/>
          <p:nvPr/>
        </p:nvSpPr>
        <p:spPr>
          <a:xfrm flipH="1">
            <a:off x="3851920" y="3068960"/>
            <a:ext cx="2016224" cy="1224136"/>
          </a:xfrm>
          <a:prstGeom prst="curvedDownArrow">
            <a:avLst>
              <a:gd name="adj1" fmla="val 21936"/>
              <a:gd name="adj2" fmla="val 54706"/>
              <a:gd name="adj3" fmla="val 25000"/>
            </a:avLst>
          </a:prstGeom>
          <a:gradFill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7984402">
            <a:off x="4008233" y="3334052"/>
            <a:ext cx="6655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4210457">
            <a:off x="5213045" y="3450748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мечта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0" presetClass="entr" presetSubtype="0" decel="10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0" presetClass="entr" presetSubtype="0" decel="10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8" presetClass="entr" presetSubtype="12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12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12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8" presetClass="entr" presetSubtype="12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/>
      <p:bldP spid="13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de-DE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941168"/>
            <a:ext cx="226368" cy="1184995"/>
          </a:xfrm>
        </p:spPr>
        <p:txBody>
          <a:bodyPr/>
          <a:lstStyle/>
          <a:p>
            <a:pPr>
              <a:buNone/>
            </a:pPr>
            <a:r>
              <a:rPr lang="de-DE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16632"/>
            <a:ext cx="9036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Шоу-дворец располагается на улице </a:t>
            </a:r>
            <a:r>
              <a:rPr lang="ru-RU" dirty="0" err="1" smtClean="0">
                <a:solidFill>
                  <a:srgbClr val="00B0F0"/>
                </a:solidFill>
              </a:rPr>
              <a:t>Friedrichstraße </a:t>
            </a:r>
            <a:r>
              <a:rPr lang="ru-RU" dirty="0" smtClean="0">
                <a:solidFill>
                  <a:srgbClr val="00B0F0"/>
                </a:solidFill>
              </a:rPr>
              <a:t>в доме № 107.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</a:rPr>
              <a:t> Огромное здание дворца- это последний архитектурный проект такого масштаба,  реализованный в ГДР.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736158"/>
            <a:ext cx="9144000" cy="1077218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количеству посещений – более 700.000 зрителей в год – он с большим отрывом занимает первое место среди театров Берлина. Большой зал вмещает в себя 1.895 посетителей. 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Сцена этого театра уникальна.  Она имеет несколько уровней, специальный декоративный карман, а также каток и бассейн.</a:t>
            </a:r>
            <a:endParaRPr lang="ru-RU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768576">
            <a:off x="1352999" y="1370343"/>
            <a:ext cx="2125584" cy="36933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69850"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6699"/>
                </a:solidFill>
                <a:hlinkClick r:id="rId3"/>
              </a:rPr>
              <a:t>Добро пожаловать!</a:t>
            </a:r>
            <a:endParaRPr lang="ru-RU" dirty="0">
              <a:solidFill>
                <a:srgbClr val="FF6699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9859451">
            <a:off x="3526414" y="1102749"/>
            <a:ext cx="218964" cy="285759"/>
          </a:xfrm>
          <a:prstGeom prst="chevro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 rot="20695954">
            <a:off x="1077747" y="1674398"/>
            <a:ext cx="216592" cy="291297"/>
          </a:xfrm>
          <a:prstGeom prst="chevro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Выноска-облако 12"/>
          <p:cNvSpPr/>
          <p:nvPr/>
        </p:nvSpPr>
        <p:spPr>
          <a:xfrm>
            <a:off x="5076056" y="404664"/>
            <a:ext cx="3960440" cy="6264696"/>
          </a:xfrm>
          <a:prstGeom prst="cloudCallout">
            <a:avLst>
              <a:gd name="adj1" fmla="val -62110"/>
              <a:gd name="adj2" fmla="val 264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Слово это («варьете»), ставшее нарицательным, произошло от названия парижского театра «Варьете», основанного в 1720 году.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Предшественниками варьете были кафешантаны и кабаре, где артистическая богема проводила импровизированные сборные представления, включающие музыкальные, эстрадные и цирковые номера. </a:t>
            </a:r>
            <a:endParaRPr lang="ru-RU" sz="1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7" name="Picture 3" descr="C:\Users\user\Desktop\Безимени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9554"/>
            <a:ext cx="3168352" cy="2378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3074" name="Picture 2" descr="http://www.show-palace.eu/bknd_fspcms/wp-content/uploads/hist_18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434207"/>
            <a:ext cx="1855513" cy="128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504" y="692696"/>
            <a:ext cx="3024336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1867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</a:t>
            </a:r>
          </a:p>
          <a:p>
            <a:pPr algn="ctr">
              <a:buNone/>
            </a:pPr>
            <a:r>
              <a:rPr lang="ru-RU" dirty="0" smtClean="0"/>
              <a:t>Открытие первого крытого рынка в Берлине, на территории которого будет построен  </a:t>
            </a:r>
            <a:r>
              <a:rPr lang="ru-RU" dirty="0" err="1" smtClean="0"/>
              <a:t>Фридрихштадтпаласт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1556792"/>
            <a:ext cx="424847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1936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</a:t>
            </a:r>
          </a:p>
          <a:p>
            <a:pPr algn="ctr">
              <a:buNone/>
            </a:pPr>
            <a:r>
              <a:rPr lang="ru-RU" sz="1700" dirty="0" smtClean="0"/>
              <a:t>Здание крытого рынка используется для представлений Народного театра. Здесь в основном ставят оперетты.</a:t>
            </a:r>
          </a:p>
          <a:p>
            <a:pPr algn="ctr">
              <a:buNone/>
            </a:pPr>
            <a:r>
              <a:rPr lang="ru-RU" sz="1700" dirty="0" smtClean="0"/>
              <a:t>Здесь же во время </a:t>
            </a:r>
            <a:r>
              <a:rPr lang="ru-RU" sz="1700" dirty="0" err="1" smtClean="0"/>
              <a:t>Олипийских</a:t>
            </a:r>
            <a:r>
              <a:rPr lang="ru-RU" sz="1700" dirty="0" smtClean="0"/>
              <a:t> игр пройдет большое представление  нацистской организации «</a:t>
            </a:r>
            <a:r>
              <a:rPr lang="en-US" sz="1700" dirty="0" err="1" smtClean="0"/>
              <a:t>KdF</a:t>
            </a:r>
            <a:r>
              <a:rPr lang="ru-RU" sz="1700" dirty="0" smtClean="0"/>
              <a:t>»</a:t>
            </a:r>
            <a:r>
              <a:rPr lang="en-US" sz="1700" dirty="0" smtClean="0"/>
              <a:t>.</a:t>
            </a:r>
            <a:endParaRPr lang="ru-RU" sz="17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4451" y="557808"/>
            <a:ext cx="1716021" cy="1287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403648" y="3933056"/>
            <a:ext cx="363589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de-DE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1945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</a:t>
            </a:r>
          </a:p>
          <a:p>
            <a:pPr algn="ctr">
              <a:buNone/>
            </a:pPr>
            <a:r>
              <a:rPr lang="ru-RU" sz="1700" dirty="0" smtClean="0"/>
              <a:t> В мае этого года благодаря артистке </a:t>
            </a:r>
            <a:r>
              <a:rPr lang="ru-RU" sz="1700" dirty="0" err="1" smtClean="0"/>
              <a:t>Марион</a:t>
            </a:r>
            <a:r>
              <a:rPr lang="ru-RU" sz="1700" dirty="0" smtClean="0"/>
              <a:t> </a:t>
            </a:r>
            <a:r>
              <a:rPr lang="ru-RU" sz="1700" dirty="0" err="1" smtClean="0"/>
              <a:t>Спадони</a:t>
            </a:r>
            <a:r>
              <a:rPr lang="ru-RU" sz="1700" dirty="0" smtClean="0"/>
              <a:t> вновь происходит открытие театра на 3500 мест в качестве “Дворца </a:t>
            </a:r>
            <a:r>
              <a:rPr lang="ru-RU" sz="1700" dirty="0" smtClean="0">
                <a:solidFill>
                  <a:srgbClr val="FF3399"/>
                </a:solidFill>
              </a:rPr>
              <a:t>варьете</a:t>
            </a:r>
            <a:r>
              <a:rPr lang="ru-RU" sz="1700" dirty="0" smtClean="0"/>
              <a:t>”.</a:t>
            </a:r>
            <a:endParaRPr lang="en-US" sz="1700" dirty="0" smtClean="0"/>
          </a:p>
          <a:p>
            <a:pPr algn="ctr">
              <a:buNone/>
            </a:pPr>
            <a:r>
              <a:rPr lang="ru-RU" sz="1700" dirty="0" smtClean="0"/>
              <a:t> </a:t>
            </a:r>
            <a:r>
              <a:rPr lang="de-DE" sz="1700" dirty="0" err="1" smtClean="0"/>
              <a:t>Впервые</a:t>
            </a:r>
            <a:r>
              <a:rPr lang="de-DE" sz="1700" dirty="0" smtClean="0"/>
              <a:t> </a:t>
            </a:r>
            <a:r>
              <a:rPr lang="de-DE" sz="1700" dirty="0" err="1" smtClean="0"/>
              <a:t>на</a:t>
            </a:r>
            <a:r>
              <a:rPr lang="de-DE" sz="1700" dirty="0" smtClean="0"/>
              <a:t> </a:t>
            </a:r>
            <a:r>
              <a:rPr lang="de-DE" sz="1700" dirty="0" err="1" smtClean="0"/>
              <a:t>сцену</a:t>
            </a:r>
            <a:r>
              <a:rPr lang="de-DE" sz="1700" dirty="0" smtClean="0"/>
              <a:t> </a:t>
            </a:r>
            <a:r>
              <a:rPr lang="de-DE" sz="1700" dirty="0" err="1" smtClean="0"/>
              <a:t>выходит</a:t>
            </a:r>
            <a:r>
              <a:rPr lang="de-DE" sz="1700" dirty="0" smtClean="0"/>
              <a:t> </a:t>
            </a:r>
            <a:r>
              <a:rPr lang="de-DE" sz="1700" dirty="0" err="1" smtClean="0"/>
              <a:t>детский</a:t>
            </a:r>
            <a:r>
              <a:rPr lang="de-DE" sz="1700" dirty="0" smtClean="0"/>
              <a:t> </a:t>
            </a:r>
            <a:r>
              <a:rPr lang="de-DE" sz="1700" dirty="0" err="1" smtClean="0"/>
              <a:t>ансамбль</a:t>
            </a:r>
            <a:r>
              <a:rPr lang="de-DE" sz="1700" dirty="0" smtClean="0"/>
              <a:t>.</a:t>
            </a:r>
            <a:endParaRPr lang="ru-RU" sz="1700" dirty="0" smtClean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9645" y="5157192"/>
            <a:ext cx="2084803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581128"/>
            <a:ext cx="1368152" cy="2056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2060848"/>
            <a:ext cx="2880320" cy="1922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547664" y="144016"/>
            <a:ext cx="5688632" cy="4766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По страницам истории</a:t>
            </a:r>
            <a:endParaRPr lang="ru-RU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31632" y="3717032"/>
            <a:ext cx="331236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</a:p>
          <a:p>
            <a:pPr algn="ctr">
              <a:buNone/>
            </a:pPr>
            <a:r>
              <a:rPr lang="ru-RU" sz="1700" dirty="0" smtClean="0"/>
              <a:t>Открытие постоянной выставки, посвященной истории театра и театрального квартала вокруг </a:t>
            </a:r>
            <a:r>
              <a:rPr lang="ru-RU" sz="1700" dirty="0" err="1" smtClean="0"/>
              <a:t>Фридрихштрассе</a:t>
            </a:r>
            <a:r>
              <a:rPr lang="ru-RU" sz="1700" dirty="0" smtClean="0"/>
              <a:t>. </a:t>
            </a:r>
            <a:endParaRPr lang="en-US" sz="1700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5" grpId="1"/>
      <p:bldP spid="7" grpId="0"/>
      <p:bldP spid="7" grpId="1"/>
      <p:bldP spid="9" grpId="0" uiExpand="1" build="allAtOnce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Рисунок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0"/>
            <a:ext cx="30480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132856"/>
            <a:ext cx="42672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24744"/>
            <a:ext cx="4906888" cy="1396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3916340"/>
            <a:ext cx="3888432" cy="2464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62111" y="404664"/>
            <a:ext cx="5534025" cy="7048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  <a:hlinkClick r:id="rId5"/>
              </a:rPr>
              <a:t>Репортаж "Немецкой волны"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5511085"/>
            <a:ext cx="5544616" cy="10142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Выноска со стрелкой вверх 11"/>
          <p:cNvSpPr/>
          <p:nvPr/>
        </p:nvSpPr>
        <p:spPr>
          <a:xfrm>
            <a:off x="360040" y="1196752"/>
            <a:ext cx="2627784" cy="2520280"/>
          </a:xfrm>
          <a:prstGeom prst="upArrowCallout">
            <a:avLst>
              <a:gd name="adj1" fmla="val 17899"/>
              <a:gd name="adj2" fmla="val 21172"/>
              <a:gd name="adj3" fmla="val 25000"/>
              <a:gd name="adj4" fmla="val 64053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 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Один из немецких телеканалов провёл съёмку всего трудоёмкого процесса подготовки к премьер</a:t>
            </a:r>
            <a:r>
              <a:rPr lang="en-US" dirty="0" smtClean="0">
                <a:solidFill>
                  <a:schemeClr val="tx1"/>
                </a:solidFill>
              </a:rPr>
              <a:t>e</a:t>
            </a:r>
            <a:r>
              <a:rPr lang="ru-RU" dirty="0" smtClean="0">
                <a:solidFill>
                  <a:schemeClr val="tx1"/>
                </a:solidFill>
              </a:rPr>
              <a:t> спектакля </a:t>
            </a:r>
            <a:r>
              <a:rPr lang="de-DE" dirty="0" smtClean="0">
                <a:solidFill>
                  <a:schemeClr val="tx1"/>
                </a:solidFill>
              </a:rPr>
              <a:t>„</a:t>
            </a:r>
            <a:r>
              <a:rPr lang="en-US" dirty="0" err="1" smtClean="0">
                <a:solidFill>
                  <a:schemeClr val="tx1"/>
                </a:solidFill>
              </a:rPr>
              <a:t>Yma</a:t>
            </a:r>
            <a:r>
              <a:rPr lang="de-DE" dirty="0" smtClean="0">
                <a:solidFill>
                  <a:schemeClr val="tx1"/>
                </a:solidFill>
              </a:rPr>
              <a:t>“.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1484784"/>
            <a:ext cx="798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 rot="20842955">
            <a:off x="202850" y="505825"/>
            <a:ext cx="4756070" cy="214154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Театральная </a:t>
            </a:r>
          </a:p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труппа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07504" y="72008"/>
            <a:ext cx="4573016" cy="3861048"/>
          </a:xfrm>
          <a:prstGeom prst="cloudCallout">
            <a:avLst>
              <a:gd name="adj1" fmla="val 121173"/>
              <a:gd name="adj2" fmla="val 3969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Бале́т</a:t>
            </a:r>
            <a:r>
              <a:rPr lang="ru-RU" dirty="0" smtClean="0">
                <a:solidFill>
                  <a:schemeClr val="tx1"/>
                </a:solidFill>
              </a:rPr>
              <a:t>  — вид сценического искусства; спектакль, содержание которого воплощается в музыкально-хореографических образах. В основе классического балетного спектакля лежит определённый сюжет, драматургический замысел, либретто.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17232"/>
            <a:ext cx="45719" cy="60893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25176"/>
            <a:ext cx="8784976" cy="278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44008" y="1757715"/>
            <a:ext cx="4392488" cy="2031325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состав интернационального ансамбля под руководством Александры Георгиевой входят 60 танцоров 23 национальностей. Хотя танцы в  театральной постановке  характеризуются смешением различных стилей, но основой для ансамбля всё-таки остаётся классический танец - </a:t>
            </a:r>
            <a:r>
              <a:rPr lang="ru-RU" dirty="0" smtClean="0">
                <a:solidFill>
                  <a:srgbClr val="FF3399"/>
                </a:solidFill>
              </a:rPr>
              <a:t>балет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xit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МН\friedrichstadtpalast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6652" y="2442922"/>
            <a:ext cx="3387516" cy="2642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Вертикальный свиток 22"/>
          <p:cNvSpPr/>
          <p:nvPr/>
        </p:nvSpPr>
        <p:spPr>
          <a:xfrm>
            <a:off x="3563888" y="1196752"/>
            <a:ext cx="1440160" cy="1656184"/>
          </a:xfrm>
          <a:prstGeom prst="verticalScroll">
            <a:avLst>
              <a:gd name="adj" fmla="val 19526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rgbClr val="7C90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ВИДЕО</a:t>
            </a: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1844824"/>
            <a:ext cx="917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 smtClean="0">
                <a:latin typeface="Algerian" pitchFamily="82" charset="0"/>
                <a:hlinkClick r:id="rId3"/>
              </a:rPr>
              <a:t>Qi</a:t>
            </a:r>
            <a:endParaRPr lang="ru-RU" sz="4000" dirty="0"/>
          </a:p>
        </p:txBody>
      </p:sp>
      <p:sp>
        <p:nvSpPr>
          <p:cNvPr id="24" name="Горизонтальный свиток 23"/>
          <p:cNvSpPr/>
          <p:nvPr/>
        </p:nvSpPr>
        <p:spPr>
          <a:xfrm>
            <a:off x="107504" y="3140968"/>
            <a:ext cx="2627784" cy="1368152"/>
          </a:xfrm>
          <a:prstGeom prst="horizontalScroll">
            <a:avLst>
              <a:gd name="adj" fmla="val 15781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 scaled="1"/>
            <a:tileRect/>
          </a:gradFill>
          <a:ln>
            <a:solidFill>
              <a:srgbClr val="7C90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ВИДЕО  </a:t>
            </a: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</p:txBody>
      </p:sp>
      <p:sp>
        <p:nvSpPr>
          <p:cNvPr id="22" name="Горизонтальный свиток 21"/>
          <p:cNvSpPr/>
          <p:nvPr/>
        </p:nvSpPr>
        <p:spPr>
          <a:xfrm>
            <a:off x="5652120" y="3501008"/>
            <a:ext cx="3491880" cy="1656184"/>
          </a:xfrm>
          <a:prstGeom prst="horizontalScroll">
            <a:avLst>
              <a:gd name="adj" fmla="val 18432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 scaled="1"/>
            <a:tileRect/>
          </a:gradFill>
          <a:ln>
            <a:solidFill>
              <a:srgbClr val="7C90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ВИДЕО</a:t>
            </a: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</p:txBody>
      </p:sp>
      <p:sp>
        <p:nvSpPr>
          <p:cNvPr id="18" name="7-конечная звезда 17"/>
          <p:cNvSpPr/>
          <p:nvPr/>
        </p:nvSpPr>
        <p:spPr>
          <a:xfrm>
            <a:off x="-792088" y="-891480"/>
            <a:ext cx="4572000" cy="4392488"/>
          </a:xfrm>
          <a:prstGeom prst="star7">
            <a:avLst>
              <a:gd name="adj" fmla="val 24124"/>
              <a:gd name="hf" fmla="val 102572"/>
              <a:gd name="vf" fmla="val 10521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226368" cy="604664"/>
          </a:xfrm>
        </p:spPr>
        <p:txBody>
          <a:bodyPr/>
          <a:lstStyle/>
          <a:p>
            <a:pPr>
              <a:buNone/>
            </a:pPr>
            <a:r>
              <a:rPr lang="de-DE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645024"/>
            <a:ext cx="2430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Algerian" pitchFamily="82" charset="0"/>
                <a:hlinkClick r:id="rId4"/>
              </a:rPr>
              <a:t>Show me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30616" y="0"/>
            <a:ext cx="1421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Algerian" pitchFamily="82" charset="0"/>
                <a:hlinkClick r:id="rId5"/>
              </a:rPr>
              <a:t>YMA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 rot="20230837">
            <a:off x="-864890" y="625803"/>
            <a:ext cx="50052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Из репертуара 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FriedrichStadt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lvl="0" algn="ctr"/>
            <a:r>
              <a:rPr lang="en-US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Palast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96985" y="4077072"/>
            <a:ext cx="31470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lgerian" pitchFamily="82" charset="0"/>
                <a:hlinkClick r:id="rId6"/>
              </a:rPr>
              <a:t>Berlin </a:t>
            </a:r>
            <a:r>
              <a:rPr lang="en-US" sz="2400" dirty="0" err="1" smtClean="0">
                <a:latin typeface="Algerian" pitchFamily="82" charset="0"/>
                <a:hlinkClick r:id="rId6"/>
              </a:rPr>
              <a:t>Erleuchtet</a:t>
            </a:r>
            <a:endParaRPr lang="en-US" sz="2400" dirty="0" smtClean="0">
              <a:latin typeface="Algerian" pitchFamily="82" charset="0"/>
              <a:hlinkClick r:id="rId6"/>
            </a:endParaRPr>
          </a:p>
          <a:p>
            <a:r>
              <a:rPr lang="ru-RU" sz="2400" dirty="0" smtClean="0">
                <a:hlinkClick r:id="rId6"/>
              </a:rPr>
              <a:t>   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6512" y="4387592"/>
            <a:ext cx="3379779" cy="2482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3312" y="740668"/>
            <a:ext cx="426720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s://www.citytixx.com/media/c:centered/w:484/h:272/c/a/6/f0a025f2bd143ac9db8ed97aa711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4571882"/>
            <a:ext cx="4067944" cy="228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Горизонтальный свиток 20"/>
          <p:cNvSpPr/>
          <p:nvPr/>
        </p:nvSpPr>
        <p:spPr>
          <a:xfrm>
            <a:off x="6588224" y="0"/>
            <a:ext cx="1224136" cy="792088"/>
          </a:xfrm>
          <a:prstGeom prst="horizontalScroll">
            <a:avLst>
              <a:gd name="adj" fmla="val 25000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 scaled="1"/>
            <a:tileRect/>
          </a:gradFill>
          <a:ln>
            <a:solidFill>
              <a:srgbClr val="7C90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ВИДЕО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9" grpId="0"/>
      <p:bldP spid="24" grpId="0" animBg="1"/>
      <p:bldP spid="22" grpId="0" animBg="1"/>
      <p:bldP spid="8" grpId="0"/>
      <p:bldP spid="10" grpId="0"/>
      <p:bldP spid="14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1424965"/>
            <a:ext cx="33843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Palast</a:t>
            </a:r>
            <a:r>
              <a:rPr lang="ru-RU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и самый крупный  современный театр Европы, на сцене которого выступает самый большой детский и юношеский ансамбль Германии. 250 детей более чем 20-ти национальностей в возрасте от 6 до 16 лет каждую зиму показывают своё умение на самой большой сцене Европы  под девизом „Дети играют для детей“.</a:t>
            </a:r>
          </a:p>
          <a:p>
            <a:pPr algn="ctr"/>
            <a:r>
              <a:rPr lang="ru-RU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1997 году детский ансамбль был отмечен премией по культуре Немецкого детского фонда</a:t>
            </a:r>
            <a:r>
              <a:rPr lang="en-US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436096" y="4941168"/>
            <a:ext cx="1368152" cy="864096"/>
          </a:xfrm>
          <a:prstGeom prst="cloud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56F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/>
              </a:rPr>
              <a:t>Видео</a:t>
            </a: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</TotalTime>
  <Words>656</Words>
  <Application>Microsoft Office PowerPoint</Application>
  <PresentationFormat>Экран (4:3)</PresentationFormat>
  <Paragraphs>156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ВНИМАНИЕ!</vt:lpstr>
      <vt:lpstr> </vt:lpstr>
      <vt:lpstr>Слайд 3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17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BAZA</cp:lastModifiedBy>
  <cp:revision>410</cp:revision>
  <dcterms:created xsi:type="dcterms:W3CDTF">2013-01-28T19:28:30Z</dcterms:created>
  <dcterms:modified xsi:type="dcterms:W3CDTF">2014-03-13T16:11:12Z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1506387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D4.2.3</vt:lpwstr>
  </property>
</Properties>
</file>