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0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6" r:id="rId14"/>
    <p:sldId id="279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00"/>
    <a:srgbClr val="422C16"/>
    <a:srgbClr val="0C788E"/>
    <a:srgbClr val="025198"/>
    <a:srgbClr val="000099"/>
    <a:srgbClr val="1C1C1C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5" autoAdjust="0"/>
    <p:restoredTop sz="94652" autoAdjust="0"/>
  </p:normalViewPr>
  <p:slideViewPr>
    <p:cSldViewPr>
      <p:cViewPr varScale="1">
        <p:scale>
          <a:sx n="63" d="100"/>
          <a:sy n="63" d="100"/>
        </p:scale>
        <p:origin x="-11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70D7E4C-2731-48FA-AE25-A84408156C0B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3F8719D-E3E7-4375-80B3-87444337F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DEA16C-25C3-4279-837A-DD64183A16D4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23380-8160-4498-A0A9-08BC2AC4D7E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11EF0-7C76-40FC-813F-94E35DA137F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4C6B2-39F1-49AE-A248-F86541C9E16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0D914-291D-444A-A6BE-AA9033674F8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BB799-2D5D-45F1-AA53-60D8F26FF9B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ADC9C-0D1F-48AA-A386-6CDFE3A65DF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06C2E-6C7D-498D-B6AA-9E6433928B3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862C5-B2C3-44F2-8192-9C590D6AAC4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E4C4E-ECEF-4F1D-B607-D5ABB1923EC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D9B0C-6BF7-4099-9B75-2A9CA95682C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0316D-9D9B-4AA9-9AFC-4CA389A6EEB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5C55A15-24B8-44C0-8408-2E8829C850C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berlinschool.edusite.ru/video-2012.html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W:\&#1057;&#1074;&#1077;&#1090;&#1083;&#1072;&#1085;&#1072;%20&#1042;&#1072;&#1083;&#1077;&#1085;&#1090;&#1080;&#1085;&#1086;&#1074;&#1085;&#1072;\&#1064;&#1082;&#1086;&#1083;&#1100;&#1085;&#1072;&#1103;%20&#1087;&#1083;&#1072;&#1085;&#1077;&#1090;&#1072;%20&#1052;&#1048;&#1044;\&#1088;&#1072;&#1073;&#1086;&#1090;&#1099;%20&#1085;&#1072;%20&#1082;&#1086;&#1085;&#1082;&#1091;&#1088;&#1089;\&#1052;&#1072;&#1088;&#1072;&#1092;&#1086;&#1085;&#1099;%20&#1052;&#1080;&#1088;&#1072;\&#1092;&#1086;&#1085;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ВНИМАНИЕ!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4000" dirty="0" smtClean="0"/>
              <a:t>Для </a:t>
            </a:r>
            <a:r>
              <a:rPr lang="ru-RU" sz="4000" dirty="0"/>
              <a:t>того чтобы нормально воспроизводилось звуковое сопровождение, </a:t>
            </a:r>
            <a:r>
              <a:rPr lang="ru-RU" sz="4000" b="1" dirty="0">
                <a:solidFill>
                  <a:srgbClr val="FF0000"/>
                </a:solidFill>
              </a:rPr>
              <a:t>необходимо скачать </a:t>
            </a:r>
            <a:r>
              <a:rPr lang="en-US" sz="4000" b="1" dirty="0">
                <a:solidFill>
                  <a:srgbClr val="FF0000"/>
                </a:solidFill>
              </a:rPr>
              <a:t>RAR</a:t>
            </a:r>
            <a:r>
              <a:rPr lang="ru-RU" sz="4000" b="1" dirty="0">
                <a:solidFill>
                  <a:srgbClr val="FF0000"/>
                </a:solidFill>
              </a:rPr>
              <a:t>-архив на свой компьютер и раскрыть архив. </a:t>
            </a:r>
          </a:p>
          <a:p>
            <a:pPr algn="ctr">
              <a:buFontTx/>
              <a:buNone/>
            </a:pPr>
            <a:r>
              <a:rPr lang="ru-RU" sz="4000" dirty="0"/>
              <a:t>Теперь можно переключить слайд и начать просмотр.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C:\Users\ASUS\Desktop\Рисунок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4000500" y="1571625"/>
            <a:ext cx="4786313" cy="2062163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Лондонский марафон</a:t>
            </a:r>
          </a:p>
          <a:p>
            <a:pPr algn="ctr">
              <a:defRPr/>
            </a:pPr>
            <a:r>
              <a:rPr lang="ru-RU" b="1" dirty="0"/>
              <a:t> (</a:t>
            </a:r>
            <a:r>
              <a:rPr lang="ru-RU" b="1" dirty="0" err="1"/>
              <a:t>Virgin</a:t>
            </a:r>
            <a:r>
              <a:rPr lang="ru-RU" b="1" dirty="0"/>
              <a:t> </a:t>
            </a:r>
            <a:r>
              <a:rPr lang="ru-RU" b="1" dirty="0" err="1"/>
              <a:t>London</a:t>
            </a:r>
            <a:r>
              <a:rPr lang="ru-RU" b="1" dirty="0"/>
              <a:t> </a:t>
            </a:r>
            <a:r>
              <a:rPr lang="ru-RU" b="1" dirty="0" err="1"/>
              <a:t>Marathon</a:t>
            </a:r>
            <a:r>
              <a:rPr lang="ru-RU" b="1" dirty="0"/>
              <a:t>)</a:t>
            </a:r>
            <a:r>
              <a:rPr lang="ru-RU" dirty="0"/>
              <a:t> - ежегодный марафон, который проходит в Лондоне (Великобритания) </a:t>
            </a:r>
          </a:p>
          <a:p>
            <a:pPr algn="ctr">
              <a:defRPr/>
            </a:pPr>
            <a:r>
              <a:rPr lang="ru-RU" dirty="0"/>
              <a:t>обычно в апреле.</a:t>
            </a:r>
          </a:p>
          <a:p>
            <a:pPr algn="ctr">
              <a:defRPr/>
            </a:pPr>
            <a:r>
              <a:rPr lang="ru-RU" dirty="0"/>
              <a:t>Старт первого Лондонского марафона состоялся в </a:t>
            </a:r>
            <a:r>
              <a:rPr lang="ru-RU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1981</a:t>
            </a:r>
            <a:r>
              <a:rPr lang="ru-RU" dirty="0"/>
              <a:t> году.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3816350" y="3716338"/>
            <a:ext cx="5148263" cy="2857500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/>
              <a:t> Этот марафон является крупнейшим национальным массовым мероприятием по сбору средств на </a:t>
            </a:r>
            <a:r>
              <a:rPr lang="ru-RU" i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благотворительность</a:t>
            </a:r>
            <a:r>
              <a:rPr lang="ru-RU"/>
              <a:t>. По свидетельству организаторов, за более чем 30-летнюю историю состязания его участники собрали около </a:t>
            </a:r>
            <a:r>
              <a:rPr lang="ru-RU" i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500</a:t>
            </a:r>
            <a:r>
              <a:rPr lang="ru-RU"/>
              <a:t> миллионов фунтов стерлингов.</a:t>
            </a:r>
          </a:p>
          <a:p>
            <a:pPr>
              <a:defRPr/>
            </a:pPr>
            <a:r>
              <a:rPr lang="ru-RU"/>
              <a:t> Многие бегут в маскарадных костюмах и представляют различные благотворительные организации.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 animBg="1"/>
      <p:bldP spid="51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C:\Users\ASUS\Desktop\Рисунок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3995738" y="1557338"/>
            <a:ext cx="5040312" cy="3170237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Токийский марафон</a:t>
            </a:r>
          </a:p>
          <a:p>
            <a:pPr algn="ctr">
              <a:defRPr/>
            </a:pPr>
            <a:r>
              <a:rPr lang="ru-RU" b="1" dirty="0"/>
              <a:t> (</a:t>
            </a:r>
            <a:r>
              <a:rPr lang="ru-RU" b="1" dirty="0" err="1"/>
              <a:t>Tokyo</a:t>
            </a:r>
            <a:r>
              <a:rPr lang="ru-RU" b="1" dirty="0"/>
              <a:t> </a:t>
            </a:r>
            <a:r>
              <a:rPr lang="ru-RU" b="1" dirty="0" err="1"/>
              <a:t>Marathon</a:t>
            </a:r>
            <a:r>
              <a:rPr lang="ru-RU" b="1" dirty="0"/>
              <a:t>)</a:t>
            </a:r>
            <a:r>
              <a:rPr lang="ru-RU" dirty="0"/>
              <a:t> - ежегодный марафон, который проводится в Токио (Япония), наиболее крупное спортивное мероприятие в Азиатском регионе.</a:t>
            </a:r>
          </a:p>
          <a:p>
            <a:pPr>
              <a:defRPr/>
            </a:pPr>
            <a:r>
              <a:rPr lang="ru-RU" dirty="0"/>
              <a:t> История Токийского марафона начинается с 1981 года, когда женский и мужской марафоны проводились раздельно. В </a:t>
            </a:r>
            <a:r>
              <a:rPr lang="ru-RU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2007</a:t>
            </a:r>
            <a:r>
              <a:rPr lang="ru-RU" dirty="0"/>
              <a:t> году оба марафона были объединены, с тех пор началась новейшая история этого забега.</a:t>
            </a: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4140200" y="4797425"/>
            <a:ext cx="4678363" cy="1754188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 Старт забегу дается у </a:t>
            </a:r>
            <a:r>
              <a:rPr lang="ru-RU" i="1">
                <a:solidFill>
                  <a:srgbClr val="FF9933"/>
                </a:solidFill>
              </a:rPr>
              <a:t>Дворца правительства</a:t>
            </a:r>
            <a:r>
              <a:rPr lang="ru-RU"/>
              <a:t>. У Токийского марафона один из наиболее интересных маршрутов, который проходит рядом с самыми известными достопримечательностями города. 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112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 descr="C:\Users\ASUS\Desktop\Рисунок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11" descr="C:\Users\ASUS\Desktop\Рисунок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2708275"/>
            <a:ext cx="37369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8"/>
          <p:cNvSpPr>
            <a:spLocks noChangeArrowheads="1"/>
          </p:cNvSpPr>
          <p:nvPr/>
        </p:nvSpPr>
        <p:spPr bwMode="auto">
          <a:xfrm>
            <a:off x="3779838" y="1557338"/>
            <a:ext cx="5111750" cy="1209675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dirty="0"/>
              <a:t>В 2013 победителем Берлинского марафона стал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Уилсон </a:t>
            </a:r>
            <a:r>
              <a:rPr lang="ru-RU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Кипсанг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/>
              <a:t>из </a:t>
            </a:r>
            <a:r>
              <a:rPr lang="ru-RU" dirty="0" err="1"/>
              <a:t>Кении.Он</a:t>
            </a:r>
            <a:r>
              <a:rPr lang="en-US" dirty="0"/>
              <a:t> </a:t>
            </a:r>
            <a:r>
              <a:rPr lang="ru-RU" dirty="0"/>
              <a:t>установил новый Мировой рекорд.</a:t>
            </a:r>
            <a:r>
              <a:rPr lang="en-US" dirty="0"/>
              <a:t> </a:t>
            </a:r>
            <a:r>
              <a:rPr lang="ru-RU" dirty="0"/>
              <a:t>Среди </a:t>
            </a:r>
            <a:r>
              <a:rPr lang="ru-RU" dirty="0" err="1"/>
              <a:t>женшин</a:t>
            </a:r>
            <a:r>
              <a:rPr lang="ru-RU" dirty="0"/>
              <a:t> лучшей стала </a:t>
            </a:r>
            <a:r>
              <a:rPr lang="ru-RU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Флоренс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Киплагат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/>
              <a:t>из Кении.</a:t>
            </a:r>
          </a:p>
        </p:txBody>
      </p:sp>
      <p:pic>
        <p:nvPicPr>
          <p:cNvPr id="12293" name="Picture 12" descr="C:\Users\ASUS\Desktop\Рисунок12.jpg"/>
          <p:cNvPicPr>
            <a:picLocks noChangeAspect="1" noChangeArrowheads="1"/>
          </p:cNvPicPr>
          <p:nvPr/>
        </p:nvPicPr>
        <p:blipFill>
          <a:blip r:embed="rId4" cstate="print"/>
          <a:srcRect b="20647"/>
          <a:stretch>
            <a:fillRect/>
          </a:stretch>
        </p:blipFill>
        <p:spPr bwMode="auto">
          <a:xfrm>
            <a:off x="323850" y="3471863"/>
            <a:ext cx="3455988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79388" y="4941888"/>
            <a:ext cx="8785225" cy="1209675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/>
              <a:t>Протяженность дистанции, которая берет свое начало на знаменитой улице </a:t>
            </a:r>
          </a:p>
          <a:p>
            <a:pPr algn="ctr"/>
            <a:r>
              <a:rPr lang="ru-RU"/>
              <a:t>17 июня около Бранденбургских ворот, составляет 42,195 км. Музыкальные коллективы, танцевальные группы и фанаты придавали мероприятию неповторимое настроение праздника.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388" y="6094413"/>
            <a:ext cx="8821737" cy="647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Помимо бега, марафон также представил соревнования на роликах и дистанции для детей. </a:t>
            </a:r>
          </a:p>
        </p:txBody>
      </p:sp>
      <p:pic>
        <p:nvPicPr>
          <p:cNvPr id="12296" name="Picture 13" descr="C:\Users\ASUS\Desktop\Рисунок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50825" y="3860800"/>
            <a:ext cx="8569325" cy="898525"/>
          </a:xfrm>
          <a:prstGeom prst="rect">
            <a:avLst/>
          </a:prstGeom>
          <a:solidFill>
            <a:schemeClr val="bg1"/>
          </a:solidFill>
          <a:ln w="2857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9900"/>
                </a:solidFill>
              </a:rPr>
              <a:t> Орлов Михаил Геннадьевич (учитель физкультуры, кандидат в мастера спорта по лыжным гонкам) </a:t>
            </a:r>
            <a:r>
              <a:rPr lang="ru-RU" sz="1500" b="1">
                <a:solidFill>
                  <a:srgbClr val="000000"/>
                </a:solidFill>
              </a:rPr>
              <a:t>пробежал дистанцию Берлинского марафона (42 км 195 м) в 2011, 2012</a:t>
            </a:r>
            <a:r>
              <a:rPr lang="en-US" sz="1500" b="1">
                <a:solidFill>
                  <a:srgbClr val="000000"/>
                </a:solidFill>
              </a:rPr>
              <a:t>, 2013</a:t>
            </a:r>
            <a:r>
              <a:rPr lang="ru-RU" sz="1500" b="1">
                <a:solidFill>
                  <a:srgbClr val="000000"/>
                </a:solidFill>
              </a:rPr>
              <a:t> годах. </a:t>
            </a:r>
          </a:p>
        </p:txBody>
      </p:sp>
      <p:pic>
        <p:nvPicPr>
          <p:cNvPr id="11" name="Picture 17" descr="IMG_5127-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99200" y="1844675"/>
            <a:ext cx="246856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decel="1000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2" grpId="0" animBg="1"/>
      <p:bldP spid="10" grpId="0" animBg="1"/>
      <p:bldP spid="9" grpId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6948488" cy="1000125"/>
          </a:xfrm>
        </p:spPr>
        <p:txBody>
          <a:bodyPr/>
          <a:lstStyle/>
          <a:p>
            <a:r>
              <a:rPr lang="ru-RU" sz="2400" smtClean="0"/>
              <a:t>Накануне, в субботу, проводятся соревнования на роликовых коньках на дистанции 42 км 195 м</a:t>
            </a:r>
          </a:p>
        </p:txBody>
      </p:sp>
      <p:pic>
        <p:nvPicPr>
          <p:cNvPr id="4" name="Picture 11" descr="C:\Users\ASUS\Desktop\1380527864_dsc_0256.jpg"/>
          <p:cNvPicPr>
            <a:picLocks noChangeAspect="1" noChangeArrowheads="1"/>
          </p:cNvPicPr>
          <p:nvPr/>
        </p:nvPicPr>
        <p:blipFill>
          <a:blip r:embed="rId2" cstate="print"/>
          <a:srcRect t="30240" r="1723" b="5501"/>
          <a:stretch>
            <a:fillRect/>
          </a:stretch>
        </p:blipFill>
        <p:spPr bwMode="auto">
          <a:xfrm>
            <a:off x="428625" y="1643063"/>
            <a:ext cx="309721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14750" y="1928813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В 1997 году впервые был проведен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марафон на роликовых коньках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50" y="5429250"/>
            <a:ext cx="5472113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С 2004 года в рамках марафона проводится соревнование спортсменов, передвигающихся на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ручных велосипедах</a:t>
            </a:r>
            <a:r>
              <a:rPr lang="ru-RU" dirty="0"/>
              <a:t>.</a:t>
            </a:r>
          </a:p>
        </p:txBody>
      </p:sp>
      <p:pic>
        <p:nvPicPr>
          <p:cNvPr id="7" name="Picture 13" descr="C:\Users\ASUS\Desktop\Рисунок1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215063" y="5357813"/>
            <a:ext cx="1657350" cy="938212"/>
          </a:xfrm>
          <a:noFill/>
        </p:spPr>
      </p:pic>
      <p:pic>
        <p:nvPicPr>
          <p:cNvPr id="13319" name="Picture 13" descr="ыпд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214313"/>
            <a:ext cx="24479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8" descr="IMG_50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3286125"/>
            <a:ext cx="259238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6" descr="IMG_503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50" y="2500313"/>
            <a:ext cx="1584325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143250" y="3286125"/>
            <a:ext cx="3786188" cy="1338263"/>
          </a:xfrm>
          <a:prstGeom prst="rect">
            <a:avLst/>
          </a:prstGeom>
          <a:solidFill>
            <a:schemeClr val="bg1"/>
          </a:solidFill>
          <a:ln w="2857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9900"/>
                </a:solidFill>
              </a:rPr>
              <a:t> Голубятников Евгений (11 класс), Жулов Роман (10 класс) </a:t>
            </a:r>
            <a:r>
              <a:rPr lang="ru-RU" sz="1500" b="1">
                <a:solidFill>
                  <a:srgbClr val="000000"/>
                </a:solidFill>
              </a:rPr>
              <a:t>преодолели дистанцию Берлинского марафона в 42 км 195 м на роликовых коньках в октябре 2012 г.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07950" y="260350"/>
            <a:ext cx="6480175" cy="868363"/>
          </a:xfrm>
        </p:spPr>
        <p:txBody>
          <a:bodyPr/>
          <a:lstStyle/>
          <a:p>
            <a:r>
              <a:rPr lang="ru-RU" sz="2800" smtClean="0"/>
              <a:t>Детские забеги на 500м и 1000 м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68313" y="1700213"/>
            <a:ext cx="8207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В программе мероприятий Берлинского марафона проводятся массовые детские забеги на 500 м и 1000 м. В сентябре 2012 года учащиеся 1-5х классов стали участниками забегов в рамках программы 39. </a:t>
            </a:r>
            <a:r>
              <a:rPr lang="de-DE"/>
              <a:t>BMW</a:t>
            </a:r>
            <a:r>
              <a:rPr lang="en-US"/>
              <a:t> Berlin </a:t>
            </a:r>
            <a:r>
              <a:rPr lang="ru-RU"/>
              <a:t>марафона. 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573463"/>
            <a:ext cx="36163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2738"/>
            <a:ext cx="3862387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3" descr="ыпд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214313"/>
            <a:ext cx="24479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388" y="1773238"/>
            <a:ext cx="4284662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 В 1989 году нововведением стал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мини-марафон для детей</a:t>
            </a:r>
            <a:r>
              <a:rPr lang="ru-RU" dirty="0"/>
              <a:t>: каждая команда из 10 школьников бежала последние 4,2195 км, что в сумме составляет официальную марафонскую дистанцию.</a:t>
            </a:r>
          </a:p>
        </p:txBody>
      </p:sp>
      <p:pic>
        <p:nvPicPr>
          <p:cNvPr id="13319" name="Picture 12" descr="C:\Users\ASUS\Desktop\Рисунок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989138"/>
            <a:ext cx="43338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6516688" cy="1143000"/>
          </a:xfrm>
        </p:spPr>
        <p:txBody>
          <a:bodyPr/>
          <a:lstStyle/>
          <a:p>
            <a:r>
              <a:rPr lang="ru-RU" sz="2800" smtClean="0">
                <a:solidFill>
                  <a:schemeClr val="tx1"/>
                </a:solidFill>
              </a:rPr>
              <a:t>Детский мини-марафон (4,2195 км)</a:t>
            </a:r>
            <a:endParaRPr lang="ru-RU" sz="2800" smtClean="0"/>
          </a:p>
        </p:txBody>
      </p:sp>
      <p:pic>
        <p:nvPicPr>
          <p:cNvPr id="15365" name="Picture 13" descr="ыпд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214313"/>
            <a:ext cx="24479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716338"/>
            <a:ext cx="37607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4221163"/>
            <a:ext cx="2808288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ChangeArrowheads="1"/>
          </p:cNvSpPr>
          <p:nvPr/>
        </p:nvSpPr>
        <p:spPr bwMode="auto">
          <a:xfrm>
            <a:off x="611188" y="4565650"/>
            <a:ext cx="388778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Накануне детского мини-марафона мы приняли участие в конференции и побеседовали с победителями предыдущих Берлинских марафонов. Они поделились с нами секретами своего успеха. </a:t>
            </a:r>
          </a:p>
        </p:txBody>
      </p:sp>
      <p:pic>
        <p:nvPicPr>
          <p:cNvPr id="14341" name="Picture 11" descr="C:\Users\ASUS\Desktop\Рисунок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57338"/>
            <a:ext cx="532765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2" descr="C:\Users\ASUS\Desktop\Рисунок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76700"/>
            <a:ext cx="42926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2875" y="260350"/>
            <a:ext cx="878681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000" kern="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Участие школы в </a:t>
            </a:r>
            <a:br>
              <a:rPr lang="ru-RU" sz="4000" kern="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000" kern="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Берлинском мини-марафоне 2013 г.</a:t>
            </a:r>
          </a:p>
        </p:txBody>
      </p:sp>
      <p:pic>
        <p:nvPicPr>
          <p:cNvPr id="12" name="Picture 8" descr="C:\Users\ASUS\Desktop\Рисунок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4425" y="47625"/>
            <a:ext cx="10096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8" grpId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0" descr="C:\Users\ASUS\Desktop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557338"/>
            <a:ext cx="8642350" cy="498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4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  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11188" y="2133600"/>
            <a:ext cx="4416425" cy="1477328"/>
          </a:xfrm>
          <a:prstGeom prst="rect">
            <a:avLst/>
          </a:prstGeom>
          <a:solidFill>
            <a:srgbClr val="FFFF00">
              <a:alpha val="43921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28 сентября 2013 года команды юношей и девушек средней школы при Посольстве РФ в ФРГ участвовали в 25-м </a:t>
            </a:r>
            <a:r>
              <a:rPr lang="ru-RU" dirty="0" smtClean="0"/>
              <a:t>мини-марафоне (</a:t>
            </a:r>
            <a:r>
              <a:rPr lang="ru-RU" b="1" dirty="0" smtClean="0">
                <a:hlinkClick r:id="rId3"/>
              </a:rPr>
              <a:t>видео на сайте школы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292725" y="3068638"/>
            <a:ext cx="3435350" cy="366712"/>
          </a:xfrm>
          <a:prstGeom prst="rect">
            <a:avLst/>
          </a:prstGeom>
          <a:solidFill>
            <a:srgbClr val="FFFF00">
              <a:alpha val="4392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Длина дистанции – 4,2195 км .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051050" y="5949950"/>
            <a:ext cx="4997450" cy="366713"/>
          </a:xfrm>
          <a:prstGeom prst="rect">
            <a:avLst/>
          </a:prstGeom>
          <a:solidFill>
            <a:srgbClr val="FFFF00">
              <a:alpha val="4392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Каждый участник получил памятную медаль.</a:t>
            </a:r>
          </a:p>
        </p:txBody>
      </p:sp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0" y="5057775"/>
            <a:ext cx="1506538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850" y="5022850"/>
            <a:ext cx="1482725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2875" y="260350"/>
            <a:ext cx="878681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000" kern="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Участие школы в </a:t>
            </a:r>
            <a:br>
              <a:rPr lang="ru-RU" sz="4000" kern="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000" kern="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Берлинском мини-марафоне 2013 г.</a:t>
            </a:r>
          </a:p>
        </p:txBody>
      </p:sp>
      <p:pic>
        <p:nvPicPr>
          <p:cNvPr id="17418" name="Picture 8" descr="C:\Users\ASUS\Desktop\Рисунок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4425" y="47625"/>
            <a:ext cx="10096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53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53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53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94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94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decel="100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decel="1000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decel="1000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decel="1000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decel="1000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decel="100000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5" grpId="1" animBg="1"/>
      <p:bldP spid="15366" grpId="0" animBg="1"/>
      <p:bldP spid="15366" grpId="1" animBg="1"/>
      <p:bldP spid="15367" grpId="0" animBg="1"/>
      <p:bldP spid="1536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2" descr="C:\Users\ASUS\Desktop\Рисунок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1628775"/>
            <a:ext cx="27749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11"/>
          <p:cNvSpPr>
            <a:spLocks noChangeArrowheads="1"/>
          </p:cNvSpPr>
          <p:nvPr/>
        </p:nvSpPr>
        <p:spPr bwMode="auto">
          <a:xfrm>
            <a:off x="4859338" y="4652963"/>
            <a:ext cx="4105275" cy="1754187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 Наш учитель физкультуры </a:t>
            </a:r>
          </a:p>
          <a:p>
            <a:r>
              <a:rPr lang="ru-RU"/>
              <a:t>Орлов Михаил Геннадьевич во время забега воодушевлял нас личным примером. В этом году он преодолел дистанцию 42,195 км с результатом 3:57:33</a:t>
            </a:r>
          </a:p>
        </p:txBody>
      </p:sp>
      <p:pic>
        <p:nvPicPr>
          <p:cNvPr id="16390" name="Picture 10" descr="C:\Users\ASUS\Desktop\Рисунок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570038"/>
            <a:ext cx="26638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1" descr="C:\Users\ASUS\Desktop\Рисунок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1989138"/>
            <a:ext cx="3871913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4" descr="C:\Users\ASUS\Desktop\Рисунок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4292600"/>
            <a:ext cx="45307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42875" y="260350"/>
            <a:ext cx="878681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000" kern="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Участие школы в </a:t>
            </a:r>
            <a:br>
              <a:rPr lang="ru-RU" sz="4000" kern="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000" kern="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Берлинском мини-марафоне 2013 г.</a:t>
            </a:r>
          </a:p>
        </p:txBody>
      </p:sp>
      <p:pic>
        <p:nvPicPr>
          <p:cNvPr id="18440" name="Picture 8" descr="C:\Users\ASUS\Desktop\Рисунок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4425" y="47625"/>
            <a:ext cx="10096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C:\Users\ASUS\Desktop\Рисунок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143240" y="1857364"/>
            <a:ext cx="24968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Тогда вперёд!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124744"/>
            <a:ext cx="704648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 вы хотите попробовать свои силы?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7020108"/>
            <a:ext cx="1982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Больше бегайте!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468560" y="7020108"/>
            <a:ext cx="214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Больше прыгайте!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49470" y="7020108"/>
            <a:ext cx="1986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Больше играйте!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029437" y="6876092"/>
            <a:ext cx="1727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Любите спорт!</a:t>
            </a:r>
            <a:endParaRPr lang="ru-RU" dirty="0"/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5391431"/>
            <a:ext cx="1320932" cy="1421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180" y="3212976"/>
            <a:ext cx="1640117" cy="1447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5" cstate="print"/>
          <a:srcRect b="9201"/>
          <a:stretch>
            <a:fillRect/>
          </a:stretch>
        </p:blipFill>
        <p:spPr bwMode="auto">
          <a:xfrm>
            <a:off x="3419872" y="2996952"/>
            <a:ext cx="1008112" cy="1696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2564904"/>
            <a:ext cx="337378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96296E-6 L 0.22136 -0.2879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-14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00"/>
                            </p:stCondLst>
                            <p:childTnLst>
                              <p:par>
                                <p:cTn id="23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6296E-6 L -0.01371 -0.31944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-16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-0.11962 -0.27754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" y="-13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00"/>
                            </p:stCondLst>
                            <p:childTnLst>
                              <p:par>
                                <p:cTn id="3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-0.32292 -0.2983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14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-396875" y="836613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МАРАФОНЫ</a:t>
            </a:r>
            <a:br>
              <a:rPr lang="ru-RU" sz="4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МИРА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388" y="4076700"/>
            <a:ext cx="4464050" cy="1800225"/>
          </a:xfrm>
          <a:solidFill>
            <a:srgbClr val="FFFF00">
              <a:alpha val="34000"/>
            </a:srgbClr>
          </a:solidFill>
        </p:spPr>
        <p:txBody>
          <a:bodyPr/>
          <a:lstStyle/>
          <a:p>
            <a:pPr>
              <a:defRPr/>
            </a:pPr>
            <a:r>
              <a:rPr lang="ru-RU" sz="1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Автор проекта</a:t>
            </a:r>
            <a:r>
              <a:rPr lang="ru-RU" sz="1600" b="1" i="1" dirty="0" smtClean="0"/>
              <a:t> – ученица 11 класса средней школы при Посольстве России в ФРГ(Берлин) Чистякова Елена </a:t>
            </a:r>
          </a:p>
          <a:p>
            <a:pPr>
              <a:defRPr/>
            </a:pPr>
            <a:r>
              <a:rPr lang="ru-RU" sz="1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Руководитель проекта</a:t>
            </a:r>
            <a:r>
              <a:rPr lang="ru-RU" sz="1600" b="1" i="1" dirty="0" smtClean="0"/>
              <a:t> –Орлов Михаил Геннадьевич</a:t>
            </a:r>
          </a:p>
          <a:p>
            <a:pPr>
              <a:defRPr/>
            </a:pPr>
            <a:r>
              <a:rPr lang="ru-RU" sz="1600" b="1" i="1" dirty="0" smtClean="0"/>
              <a:t>(учитель физической культуры)</a:t>
            </a:r>
            <a:endParaRPr lang="ru-RU" sz="1600" dirty="0" smtClean="0"/>
          </a:p>
        </p:txBody>
      </p:sp>
      <p:pic>
        <p:nvPicPr>
          <p:cNvPr id="8" name="ф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2349500"/>
            <a:ext cx="1376362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SUS\Desktop\iaa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517900"/>
            <a:ext cx="3240088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50825" y="2219325"/>
            <a:ext cx="8642350" cy="1281113"/>
          </a:xfrm>
          <a:prstGeom prst="rect">
            <a:avLst/>
          </a:prstGeom>
          <a:solidFill>
            <a:srgbClr val="FFFF00">
              <a:alpha val="49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Марафон</a:t>
            </a:r>
            <a:r>
              <a:rPr lang="ru-RU" dirty="0"/>
              <a:t> – дисциплина легкой атлетики, которая представляет собой </a:t>
            </a:r>
            <a:r>
              <a:rPr lang="ru-RU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забег на дистанцию 42 километра 195 метров</a:t>
            </a:r>
            <a:r>
              <a:rPr lang="ru-RU" dirty="0"/>
              <a:t>. Марафонские забеги традиционно являются массовыми и популярными соревнованиями, несмотря на длину дистанции. </a:t>
            </a: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900113" y="5465763"/>
            <a:ext cx="7704137" cy="915987"/>
          </a:xfrm>
          <a:prstGeom prst="rect">
            <a:avLst/>
          </a:prstGeom>
          <a:solidFill>
            <a:srgbClr val="FFFF00">
              <a:alpha val="4901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 </a:t>
            </a:r>
            <a:r>
              <a:rPr lang="ru-RU"/>
              <a:t>По классификации </a:t>
            </a:r>
            <a:r>
              <a:rPr lang="ru-RU" i="1">
                <a:solidFill>
                  <a:srgbClr val="FF3300"/>
                </a:solidFill>
              </a:rPr>
              <a:t>Международной ассоциации легкоатлетических федераций</a:t>
            </a:r>
            <a:r>
              <a:rPr lang="ru-RU"/>
              <a:t> (IAAF) рейтинговые международные марафоны делятся на три категории: "золотые", "серебряные" и "бронзовые".</a:t>
            </a:r>
          </a:p>
        </p:txBody>
      </p:sp>
      <p:pic>
        <p:nvPicPr>
          <p:cNvPr id="3077" name="Picture 5" descr="C:\Users\ASUS\Desktop\01_Bolt_687x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3095625" cy="20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C:\Users\ASUS\Desktop\Eugene_Marathon_start_by_Pure_Blue_Design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3636963"/>
            <a:ext cx="3149600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C:\Users\ASUS\Desktop\marathon_2541104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455613"/>
            <a:ext cx="3687763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539750" y="3735388"/>
            <a:ext cx="7921625" cy="2308225"/>
          </a:xfrm>
          <a:prstGeom prst="rect">
            <a:avLst/>
          </a:prstGeom>
          <a:solidFill>
            <a:srgbClr val="FFFF00">
              <a:alpha val="50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/>
              <a:t>  </a:t>
            </a:r>
            <a:r>
              <a:rPr lang="ru-RU" dirty="0"/>
              <a:t>Согласно легенде, греческий воин по имени </a:t>
            </a:r>
            <a:r>
              <a:rPr lang="ru-RU" i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Фидиппид</a:t>
            </a:r>
            <a:r>
              <a:rPr lang="ru-RU" dirty="0"/>
              <a:t> (по другим источникам — </a:t>
            </a:r>
            <a:r>
              <a:rPr lang="ru-RU" i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Филиппид</a:t>
            </a:r>
            <a:r>
              <a:rPr lang="ru-RU" dirty="0"/>
              <a:t>) в 490 году до нашей эры после битвы при Марафоне пробежал, не останавливаясь, от Марафона до Афин, чтобы возвестить о победе греков. Добежав до Афин, он успел крикнуть: «Радуйтесь, афиняне, мы победили!» - и упал замертво. Согласно Геродоту, </a:t>
            </a:r>
            <a:r>
              <a:rPr lang="ru-RU" i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Фидиппид</a:t>
            </a:r>
            <a:r>
              <a:rPr lang="ru-RU" dirty="0"/>
              <a:t> (</a:t>
            </a:r>
            <a:r>
              <a:rPr lang="ru-RU" dirty="0" err="1"/>
              <a:t>Pheidippides</a:t>
            </a:r>
            <a:r>
              <a:rPr lang="ru-RU" dirty="0"/>
              <a:t>) был гонцом, безуспешно посланным за подкреплением из Афин в Спарту и преодолевшим дистанцию в 238 км менее чем за два дня. </a:t>
            </a:r>
          </a:p>
        </p:txBody>
      </p:sp>
      <p:pic>
        <p:nvPicPr>
          <p:cNvPr id="4100" name="Picture 8" descr="C:\Users\ASUS\Desktop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67150" y="836613"/>
            <a:ext cx="3867150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10" descr="C:\Users\ASUS\Desktop\Рисунок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447925" y="981075"/>
            <a:ext cx="2447925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0.38194 0.0004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927 0.00162 L 0.94774 0.0016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C:\Users\ASUS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55650" y="3357563"/>
            <a:ext cx="7886700" cy="2105025"/>
          </a:xfrm>
          <a:prstGeom prst="rect">
            <a:avLst/>
          </a:prstGeom>
          <a:solidFill>
            <a:srgbClr val="FFFF00">
              <a:alpha val="59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World</a:t>
            </a:r>
            <a:r>
              <a:rPr lang="ru-RU" sz="24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Marathon</a:t>
            </a:r>
            <a:r>
              <a:rPr lang="ru-RU" sz="24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Majors</a:t>
            </a:r>
            <a:r>
              <a:rPr lang="ru-RU" dirty="0"/>
              <a:t> - известная серия ежегодных соревнований среди марафонцев. Призовой фонд серии - 1 миллион долларов (распределяется между победителями женского и мужского пола).</a:t>
            </a:r>
          </a:p>
          <a:p>
            <a:pPr algn="ctr">
              <a:defRPr/>
            </a:pPr>
            <a:r>
              <a:rPr lang="ru-RU" dirty="0"/>
              <a:t>Бостонский, Лондонский, Берлинский, Чикагский и Нью-Йоркский марафоны традиционно входят в серию </a:t>
            </a:r>
            <a:r>
              <a:rPr lang="ru-RU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World</a:t>
            </a:r>
            <a:r>
              <a:rPr lang="ru-RU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Marathon</a:t>
            </a:r>
            <a:r>
              <a:rPr lang="ru-RU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Majors</a:t>
            </a:r>
            <a:r>
              <a:rPr lang="ru-RU" dirty="0"/>
              <a:t> и имеют Золотой лейбл IAAF. 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C:\Users\ASUS\Desktop\Рисунок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284663" y="2276475"/>
            <a:ext cx="4608512" cy="2613025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 dirty="0"/>
              <a:t>            </a:t>
            </a:r>
            <a:r>
              <a:rPr lang="ru-RU" sz="2000" b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Бостонский марафон</a:t>
            </a:r>
            <a:r>
              <a:rPr lang="ru-RU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US" b="1" i="1" dirty="0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b="1" dirty="0"/>
              <a:t>(BAA </a:t>
            </a:r>
            <a:r>
              <a:rPr lang="ru-RU" b="1" dirty="0" err="1"/>
              <a:t>Boston</a:t>
            </a:r>
            <a:r>
              <a:rPr lang="ru-RU" b="1" dirty="0"/>
              <a:t> </a:t>
            </a:r>
            <a:r>
              <a:rPr lang="ru-RU" b="1" dirty="0" err="1"/>
              <a:t>Marathon</a:t>
            </a:r>
            <a:r>
              <a:rPr lang="ru-RU" b="1" dirty="0"/>
              <a:t>)</a:t>
            </a:r>
            <a:r>
              <a:rPr lang="ru-RU" dirty="0"/>
              <a:t> - ежегодный марафон, который проводится в окрестностях Бостона (США, штат Массачусетс) в День патриотов</a:t>
            </a:r>
            <a:r>
              <a:rPr lang="en-US" dirty="0"/>
              <a:t> (</a:t>
            </a:r>
            <a:r>
              <a:rPr lang="ru-RU" dirty="0"/>
              <a:t>т.е. каждый третий понедельник апреля</a:t>
            </a:r>
            <a:r>
              <a:rPr lang="en-US" dirty="0"/>
              <a:t>).</a:t>
            </a:r>
            <a:endParaRPr lang="ru-RU" dirty="0"/>
          </a:p>
          <a:p>
            <a:pPr eaLnBrk="0" hangingPunct="0">
              <a:defRPr/>
            </a:pPr>
            <a:r>
              <a:rPr lang="en-US" dirty="0"/>
              <a:t> </a:t>
            </a:r>
            <a:r>
              <a:rPr lang="ru-RU" dirty="0"/>
              <a:t>Марафон в Бостоне является </a:t>
            </a:r>
            <a:r>
              <a:rPr lang="ru-RU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старейшим</a:t>
            </a:r>
            <a:r>
              <a:rPr lang="ru-RU" dirty="0"/>
              <a:t> среди ежегодных. Впервые он был проведен 19 апреля </a:t>
            </a:r>
            <a:r>
              <a:rPr lang="ru-RU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1897</a:t>
            </a:r>
            <a:r>
              <a:rPr lang="ru-RU" dirty="0"/>
              <a:t> года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140200" y="4941888"/>
            <a:ext cx="4824413" cy="1476375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dirty="0"/>
              <a:t>  Трасса марафона является одной из наиболее технически сложных во всем мире во многом благодаря </a:t>
            </a:r>
            <a:r>
              <a:rPr lang="ru-RU" i="1" dirty="0" err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Ньютонским</a:t>
            </a:r>
            <a:r>
              <a:rPr lang="ru-RU" i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холмам</a:t>
            </a:r>
            <a:r>
              <a:rPr lang="ru-RU" dirty="0"/>
              <a:t>. Протяженность подъема составляет более 600 метров. 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C:\Users\ASUS\Desktop\Рисунок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851275" y="1431925"/>
            <a:ext cx="4679950" cy="3170238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Нью-Йоркский марафон</a:t>
            </a:r>
            <a:r>
              <a:rPr lang="ru-RU" b="1" dirty="0"/>
              <a:t> </a:t>
            </a:r>
          </a:p>
          <a:p>
            <a:pPr algn="ctr">
              <a:defRPr/>
            </a:pPr>
            <a:r>
              <a:rPr lang="ru-RU" b="1" dirty="0"/>
              <a:t>(ING </a:t>
            </a:r>
            <a:r>
              <a:rPr lang="ru-RU" b="1" dirty="0" err="1"/>
              <a:t>New</a:t>
            </a:r>
            <a:r>
              <a:rPr lang="ru-RU" b="1" dirty="0"/>
              <a:t> </a:t>
            </a:r>
            <a:r>
              <a:rPr lang="ru-RU" b="1" dirty="0" err="1"/>
              <a:t>York</a:t>
            </a:r>
            <a:r>
              <a:rPr lang="ru-RU" b="1" dirty="0"/>
              <a:t> </a:t>
            </a:r>
            <a:r>
              <a:rPr lang="ru-RU" b="1" dirty="0" err="1"/>
              <a:t>City</a:t>
            </a:r>
            <a:r>
              <a:rPr lang="ru-RU" b="1" dirty="0"/>
              <a:t> </a:t>
            </a:r>
            <a:r>
              <a:rPr lang="ru-RU" b="1" dirty="0" err="1"/>
              <a:t>Marathon</a:t>
            </a:r>
            <a:r>
              <a:rPr lang="ru-RU" b="1" dirty="0"/>
              <a:t>)</a:t>
            </a:r>
            <a:r>
              <a:rPr lang="ru-RU" dirty="0"/>
              <a:t> - один из наиболее известных марафонов, сыгравших большую роль в развитии марафонского движения. Проводится в первое воскресенье ноября в Нью-Йорке</a:t>
            </a:r>
          </a:p>
          <a:p>
            <a:pPr algn="ctr">
              <a:defRPr/>
            </a:pPr>
            <a:r>
              <a:rPr lang="ru-RU" dirty="0"/>
              <a:t> (США, штат Нью-Йорк).</a:t>
            </a:r>
          </a:p>
          <a:p>
            <a:pPr>
              <a:defRPr/>
            </a:pPr>
            <a:r>
              <a:rPr lang="ru-RU" dirty="0"/>
              <a:t> Первый Нью-Йоркский марафон стартовал в </a:t>
            </a:r>
            <a:r>
              <a:rPr lang="ru-RU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1970</a:t>
            </a:r>
            <a:r>
              <a:rPr lang="ru-RU" dirty="0"/>
              <a:t> году, в нем приняли участие всего 127 бегунов. Трасса была проложена в Центральном парке города.</a:t>
            </a:r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2771775" y="4910138"/>
            <a:ext cx="4392613" cy="1758950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 Конец 70-х годов </a:t>
            </a:r>
            <a:r>
              <a:rPr lang="en-US"/>
              <a:t>XX </a:t>
            </a:r>
            <a:r>
              <a:rPr lang="ru-RU"/>
              <a:t>века  в США - разгар бегового бума, а Нью-Йорк - его центр.</a:t>
            </a:r>
          </a:p>
          <a:p>
            <a:r>
              <a:rPr lang="ru-RU"/>
              <a:t> Спортсмены стартуют на острове Статен-Айленд, дальше трасса проходит через все районы города.  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C:\Users\ASUS\Desktop\Рисунок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067175" y="1603375"/>
            <a:ext cx="4608513" cy="4000500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Берлинский марафон </a:t>
            </a:r>
          </a:p>
          <a:p>
            <a:pPr algn="ctr">
              <a:defRPr/>
            </a:pPr>
            <a:r>
              <a:rPr lang="ru-RU" b="1" dirty="0"/>
              <a:t>(BMW </a:t>
            </a:r>
            <a:r>
              <a:rPr lang="ru-RU" b="1" dirty="0" err="1"/>
              <a:t>Berlin-Marathon</a:t>
            </a:r>
            <a:r>
              <a:rPr lang="ru-RU" b="1" dirty="0"/>
              <a:t>)</a:t>
            </a:r>
            <a:r>
              <a:rPr lang="ru-RU" dirty="0"/>
              <a:t> - ежегодный марафон, который проводится в Берлине (Германия) в последние выходные сентября. Первый марафон стартовал 13 октября </a:t>
            </a:r>
            <a:r>
              <a:rPr lang="ru-RU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1974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/>
              <a:t>года на небольшой дороге рядом со стадионом клуба-организатора соревнования - SC </a:t>
            </a:r>
            <a:r>
              <a:rPr lang="ru-RU" dirty="0" err="1"/>
              <a:t>Charlottenburg</a:t>
            </a:r>
            <a:r>
              <a:rPr lang="ru-RU" dirty="0"/>
              <a:t>.</a:t>
            </a:r>
          </a:p>
          <a:p>
            <a:pPr>
              <a:defRPr/>
            </a:pPr>
            <a:r>
              <a:rPr lang="ru-RU" dirty="0"/>
              <a:t> До 1990 года марафон проводился только в Западном Берлине, а после падения Берлинской стены его трасса впервые прошла через </a:t>
            </a:r>
            <a:r>
              <a:rPr lang="ru-RU" i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Бранденбургские ворота</a:t>
            </a:r>
            <a:r>
              <a:rPr lang="ru-RU" dirty="0"/>
              <a:t>.</a:t>
            </a: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3779838" y="5648325"/>
            <a:ext cx="5041900" cy="660400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Трасса марафона проходит по городу мимо известных достопримечательностей. 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81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C:\Users\ASUS\Desktop\Рисунок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708400" y="1844675"/>
            <a:ext cx="5111750" cy="3446463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Чикагский марафон</a:t>
            </a:r>
          </a:p>
          <a:p>
            <a:pPr algn="ctr">
              <a:defRPr/>
            </a:pPr>
            <a:r>
              <a:rPr lang="ru-RU" b="1" dirty="0"/>
              <a:t> (</a:t>
            </a:r>
            <a:r>
              <a:rPr lang="ru-RU" b="1" dirty="0" err="1"/>
              <a:t>Bank</a:t>
            </a:r>
            <a:r>
              <a:rPr lang="ru-RU" b="1" dirty="0"/>
              <a:t> </a:t>
            </a:r>
            <a:r>
              <a:rPr lang="ru-RU" b="1" dirty="0" err="1"/>
              <a:t>of</a:t>
            </a:r>
            <a:r>
              <a:rPr lang="ru-RU" b="1" dirty="0"/>
              <a:t> </a:t>
            </a:r>
            <a:r>
              <a:rPr lang="ru-RU" b="1" dirty="0" err="1"/>
              <a:t>America</a:t>
            </a:r>
            <a:r>
              <a:rPr lang="ru-RU" b="1" dirty="0"/>
              <a:t> </a:t>
            </a:r>
            <a:r>
              <a:rPr lang="ru-RU" b="1" dirty="0" err="1"/>
              <a:t>Chicago</a:t>
            </a:r>
            <a:r>
              <a:rPr lang="ru-RU" b="1" dirty="0"/>
              <a:t> </a:t>
            </a:r>
            <a:r>
              <a:rPr lang="ru-RU" b="1" dirty="0" err="1"/>
              <a:t>Marathon</a:t>
            </a:r>
            <a:r>
              <a:rPr lang="ru-RU" b="1" dirty="0"/>
              <a:t>)</a:t>
            </a:r>
            <a:r>
              <a:rPr lang="ru-RU" dirty="0"/>
              <a:t> - марафон, который проводится в Чикаго (США, штат Иллинойс) в октябре. </a:t>
            </a:r>
          </a:p>
          <a:p>
            <a:pPr>
              <a:defRPr/>
            </a:pPr>
            <a:r>
              <a:rPr lang="ru-RU" dirty="0"/>
              <a:t> В начале ХХ века в Чикаго уже проходил марафон, ставший предшественником нынешних соревнований, возрожденных </a:t>
            </a:r>
          </a:p>
          <a:p>
            <a:pPr>
              <a:defRPr/>
            </a:pPr>
            <a:r>
              <a:rPr lang="ru-RU" dirty="0"/>
              <a:t>25 сентября </a:t>
            </a:r>
            <a:r>
              <a:rPr lang="ru-RU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1977 </a:t>
            </a:r>
            <a:r>
              <a:rPr lang="ru-RU" dirty="0"/>
              <a:t>года.</a:t>
            </a:r>
          </a:p>
          <a:p>
            <a:pPr>
              <a:defRPr/>
            </a:pPr>
            <a:r>
              <a:rPr lang="ru-RU" dirty="0"/>
              <a:t> В 2011 году россиянка </a:t>
            </a:r>
            <a:r>
              <a:rPr lang="ru-RU" i="1" dirty="0"/>
              <a:t>Лилия </a:t>
            </a:r>
            <a:r>
              <a:rPr lang="ru-RU" i="1" dirty="0" err="1"/>
              <a:t>Шобухова</a:t>
            </a:r>
            <a:r>
              <a:rPr lang="ru-RU" dirty="0"/>
              <a:t> в третий раз подряд выиграла Чикагский марафон, что до этого </a:t>
            </a:r>
            <a:r>
              <a:rPr lang="ru-RU" i="1" dirty="0">
                <a:solidFill>
                  <a:srgbClr val="FF6600"/>
                </a:solidFill>
              </a:rPr>
              <a:t>не удавалось ни одному из спортсменов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8326</TotalTime>
  <Words>1030</Words>
  <Application>Microsoft Office PowerPoint</Application>
  <PresentationFormat>Экран (4:3)</PresentationFormat>
  <Paragraphs>72</Paragraphs>
  <Slides>19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Diseño predeterminado</vt:lpstr>
      <vt:lpstr>ВНИМАНИЕ!</vt:lpstr>
      <vt:lpstr>Слайд 2</vt:lpstr>
      <vt:lpstr>Слайд 3</vt:lpstr>
      <vt:lpstr>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Накануне, в субботу, проводятся соревнования на роликовых коньках на дистанции 42 км 195 м</vt:lpstr>
      <vt:lpstr>Детские забеги на 500м и 1000 м</vt:lpstr>
      <vt:lpstr>Детский мини-марафон (4,2195 км)</vt:lpstr>
      <vt:lpstr>Слайд 16</vt:lpstr>
      <vt:lpstr>Слайд 17</vt:lpstr>
      <vt:lpstr>Слайд 18</vt:lpstr>
      <vt:lpstr>Слайд 19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BAZA</cp:lastModifiedBy>
  <cp:revision>757</cp:revision>
  <dcterms:created xsi:type="dcterms:W3CDTF">2010-05-23T14:28:12Z</dcterms:created>
  <dcterms:modified xsi:type="dcterms:W3CDTF">2014-03-13T16:27:37Z</dcterms:modified>
</cp:coreProperties>
</file>