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3" r:id="rId3"/>
    <p:sldId id="282" r:id="rId4"/>
    <p:sldId id="284" r:id="rId5"/>
    <p:sldId id="269" r:id="rId6"/>
    <p:sldId id="259" r:id="rId7"/>
    <p:sldId id="271" r:id="rId8"/>
    <p:sldId id="285" r:id="rId9"/>
    <p:sldId id="272" r:id="rId10"/>
    <p:sldId id="273" r:id="rId11"/>
    <p:sldId id="274" r:id="rId12"/>
    <p:sldId id="275" r:id="rId13"/>
    <p:sldId id="264" r:id="rId14"/>
    <p:sldId id="265" r:id="rId15"/>
    <p:sldId id="267" r:id="rId16"/>
    <p:sldId id="276" r:id="rId17"/>
    <p:sldId id="279" r:id="rId18"/>
    <p:sldId id="261" r:id="rId19"/>
    <p:sldId id="281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D60093"/>
    <a:srgbClr val="670585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6078" autoAdjust="0"/>
  </p:normalViewPr>
  <p:slideViewPr>
    <p:cSldViewPr>
      <p:cViewPr>
        <p:scale>
          <a:sx n="66" d="100"/>
          <a:sy n="66" d="100"/>
        </p:scale>
        <p:origin x="-1278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7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7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7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7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7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7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7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7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7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7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7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27000"/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vk.com/id245745147?z=video245745147_168118461/111474c7b8c1b08900" TargetMode="Externa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8.jpeg"/><Relationship Id="rId7" Type="http://schemas.openxmlformats.org/officeDocument/2006/relationships/slide" Target="slide6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hyperlink" Target="http://vk.com/video245745147_168063201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openxmlformats.org/officeDocument/2006/relationships/image" Target="../media/image16.jpeg"/><Relationship Id="rId5" Type="http://schemas.openxmlformats.org/officeDocument/2006/relationships/image" Target="../media/image25.jpeg"/><Relationship Id="rId10" Type="http://schemas.openxmlformats.org/officeDocument/2006/relationships/slide" Target="slide6.xml"/><Relationship Id="rId4" Type="http://schemas.openxmlformats.org/officeDocument/2006/relationships/image" Target="../media/image24.jpeg"/><Relationship Id="rId9" Type="http://schemas.openxmlformats.org/officeDocument/2006/relationships/hyperlink" Target="http://vk.com/video245745147_168071593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vk.com/id245745147?z=video245745147_168118398/71134f114112272112" TargetMode="External"/><Relationship Id="rId2" Type="http://schemas.openxmlformats.org/officeDocument/2006/relationships/hyperlink" Target="http://vk.com/video245745147_168118398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slide" Target="slide6.xml"/><Relationship Id="rId4" Type="http://schemas.openxmlformats.org/officeDocument/2006/relationships/hyperlink" Target="http://vk.com/video245745147_168063258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slide" Target="slide6.xml"/><Relationship Id="rId4" Type="http://schemas.openxmlformats.org/officeDocument/2006/relationships/hyperlink" Target="http://vk.com/video245745147_16807147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\\192.168.2.2\&#1054;&#1073;&#1097;&#1072;&#1103;\&#1057;&#1074;&#1077;&#1090;&#1083;&#1072;&#1085;&#1072;%20&#1042;&#1072;&#1083;&#1077;&#1085;&#1090;&#1080;&#1085;&#1086;&#1074;&#1085;&#1072;\&#1064;&#1082;&#1086;&#1083;&#1100;&#1085;&#1072;&#1103;%20&#1087;&#1083;&#1072;&#1085;&#1077;&#1090;&#1072;%20&#1052;&#1048;&#1044;\&#1088;&#1072;&#1073;&#1086;&#1090;&#1099;%20&#1085;&#1072;%20&#1082;&#1086;&#1085;&#1082;&#1091;&#1088;&#1089;\&#1048;&#1089;&#1090;&#1080;&#1085;&#1072;%20&#1074;&#1089;&#1077;&#1075;&#1076;&#1072;%20&#1087;&#1088;&#1086;&#1089;&#1090;&#1072;\&#1092;&#1086;&#1085;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8.png"/><Relationship Id="rId7" Type="http://schemas.openxmlformats.org/officeDocument/2006/relationships/slide" Target="slide17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8.xml"/><Relationship Id="rId4" Type="http://schemas.openxmlformats.org/officeDocument/2006/relationships/slide" Target="slide14.xml"/><Relationship Id="rId9" Type="http://schemas.openxmlformats.org/officeDocument/2006/relationships/slide" Target="slide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FF0000"/>
                </a:solidFill>
              </a:rPr>
              <a:t>ВНИМАНИЕ!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sz="4000" dirty="0" smtClean="0"/>
              <a:t>Для </a:t>
            </a:r>
            <a:r>
              <a:rPr lang="ru-RU" sz="4000" dirty="0"/>
              <a:t>того чтобы нормально воспроизводилось звуковое сопровождение, </a:t>
            </a:r>
            <a:r>
              <a:rPr lang="ru-RU" sz="4000" b="1" dirty="0">
                <a:solidFill>
                  <a:srgbClr val="FF0000"/>
                </a:solidFill>
              </a:rPr>
              <a:t>необходимо скачать </a:t>
            </a:r>
            <a:r>
              <a:rPr lang="en-US" sz="4000" b="1" dirty="0">
                <a:solidFill>
                  <a:srgbClr val="FF0000"/>
                </a:solidFill>
              </a:rPr>
              <a:t>RAR</a:t>
            </a:r>
            <a:r>
              <a:rPr lang="ru-RU" sz="4000" b="1" dirty="0">
                <a:solidFill>
                  <a:srgbClr val="FF0000"/>
                </a:solidFill>
              </a:rPr>
              <a:t>-архив на свой компьютер и раскрыть архив. </a:t>
            </a:r>
          </a:p>
          <a:p>
            <a:pPr algn="ctr">
              <a:buFontTx/>
              <a:buNone/>
            </a:pPr>
            <a:r>
              <a:rPr lang="ru-RU" sz="4000" dirty="0"/>
              <a:t>Теперь можно переключить слайд и начать просмотр.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04800" y="228600"/>
            <a:ext cx="8610600" cy="6324600"/>
          </a:xfrm>
          <a:prstGeom prst="roundRect">
            <a:avLst/>
          </a:prstGeom>
          <a:solidFill>
            <a:schemeClr val="accent5">
              <a:lumMod val="50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2800" b="1" cap="all" dirty="0">
              <a:ln/>
              <a:solidFill>
                <a:schemeClr val="tx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pSp>
        <p:nvGrpSpPr>
          <p:cNvPr id="2" name="Группа 16"/>
          <p:cNvGrpSpPr/>
          <p:nvPr/>
        </p:nvGrpSpPr>
        <p:grpSpPr>
          <a:xfrm rot="5400000">
            <a:off x="2133600" y="609600"/>
            <a:ext cx="5181600" cy="5486400"/>
            <a:chOff x="-4343400" y="1905000"/>
            <a:chExt cx="5181600" cy="5486400"/>
          </a:xfrm>
        </p:grpSpPr>
        <p:sp>
          <p:nvSpPr>
            <p:cNvPr id="15" name="Хорда 14"/>
            <p:cNvSpPr/>
            <p:nvPr/>
          </p:nvSpPr>
          <p:spPr>
            <a:xfrm>
              <a:off x="-4343400" y="1905000"/>
              <a:ext cx="5181600" cy="5486400"/>
            </a:xfrm>
            <a:prstGeom prst="chord">
              <a:avLst>
                <a:gd name="adj1" fmla="val 5399779"/>
                <a:gd name="adj2" fmla="val 16210028"/>
              </a:avLst>
            </a:prstGeom>
            <a:solidFill>
              <a:srgbClr val="8FE2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 rot="16200000">
              <a:off x="-4962436" y="4048036"/>
              <a:ext cx="3200400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lvl="0" algn="ctr"/>
              <a:r>
                <a:rPr lang="ru-RU" sz="2800" b="1" dirty="0" err="1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Д</a:t>
              </a:r>
              <a:r>
                <a:rPr lang="ru-RU" sz="3600" b="1" dirty="0" err="1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ологическое</a:t>
              </a:r>
              <a:endParaRPr lang="ru-RU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pPr lvl="0" algn="ctr"/>
              <a:r>
                <a:rPr lang="ru-RU" sz="36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мышление</a:t>
              </a:r>
            </a:p>
          </p:txBody>
        </p:sp>
      </p:grpSp>
      <p:grpSp>
        <p:nvGrpSpPr>
          <p:cNvPr id="4" name="Группа 23"/>
          <p:cNvGrpSpPr/>
          <p:nvPr/>
        </p:nvGrpSpPr>
        <p:grpSpPr>
          <a:xfrm rot="5400000">
            <a:off x="2133600" y="609600"/>
            <a:ext cx="5181600" cy="5486400"/>
            <a:chOff x="7467600" y="-1676400"/>
            <a:chExt cx="5181600" cy="5486400"/>
          </a:xfrm>
        </p:grpSpPr>
        <p:sp>
          <p:nvSpPr>
            <p:cNvPr id="16" name="Хорда 15"/>
            <p:cNvSpPr/>
            <p:nvPr/>
          </p:nvSpPr>
          <p:spPr>
            <a:xfrm rot="10800000">
              <a:off x="7467600" y="-1676400"/>
              <a:ext cx="5181600" cy="5486400"/>
            </a:xfrm>
            <a:prstGeom prst="chord">
              <a:avLst>
                <a:gd name="adj1" fmla="val 5399779"/>
                <a:gd name="adj2" fmla="val 16210028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 rot="16200000">
              <a:off x="8725763" y="189637"/>
              <a:ext cx="4572000" cy="1754326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36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логическая, рациональная  система мышления</a:t>
              </a:r>
              <a:endParaRPr lang="ru-RU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685800" y="304800"/>
            <a:ext cx="335280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Сеймур Эпштейн</a:t>
            </a:r>
            <a:endParaRPr lang="ru-RU" sz="3200" b="1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1000" y="1143000"/>
            <a:ext cx="2514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предполагает,                               </a:t>
            </a:r>
          </a:p>
          <a:p>
            <a:pPr lvl="0"/>
            <a:r>
              <a:rPr lang="ru-RU" sz="28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что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81400" y="2667000"/>
            <a:ext cx="232948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«интуиция»</a:t>
            </a:r>
            <a:endParaRPr lang="ru-RU" sz="32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Равно 18"/>
          <p:cNvSpPr/>
          <p:nvPr/>
        </p:nvSpPr>
        <p:spPr>
          <a:xfrm>
            <a:off x="4457700" y="2324100"/>
            <a:ext cx="381000" cy="457200"/>
          </a:xfrm>
          <a:prstGeom prst="mathEqua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04800" y="228600"/>
            <a:ext cx="8610600" cy="6324600"/>
          </a:xfrm>
          <a:prstGeom prst="roundRect">
            <a:avLst/>
          </a:prstGeom>
          <a:solidFill>
            <a:schemeClr val="accent5">
              <a:lumMod val="50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2800" b="1" cap="all" dirty="0">
              <a:ln/>
              <a:solidFill>
                <a:schemeClr val="tx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4" name="Рисунок 33" descr="1371386041_left-brain-right-brain.png"/>
          <p:cNvPicPr>
            <a:picLocks noChangeAspect="1"/>
          </p:cNvPicPr>
          <p:nvPr/>
        </p:nvPicPr>
        <p:blipFill>
          <a:blip r:embed="rId2" cstate="print"/>
          <a:srcRect l="20270" r="22297"/>
          <a:stretch>
            <a:fillRect/>
          </a:stretch>
        </p:blipFill>
        <p:spPr>
          <a:xfrm>
            <a:off x="5943600" y="2286000"/>
            <a:ext cx="2590800" cy="2727185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762000" y="1066800"/>
            <a:ext cx="5486400" cy="286232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u="sng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Интуитивное мышление </a:t>
            </a:r>
            <a:r>
              <a:rPr lang="ru-RU" sz="36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использует некие схемы. Это могут быть упрощенные (несложные, недлинные) схемы. </a:t>
            </a:r>
            <a:endParaRPr lang="ru-RU" sz="3600" b="1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76600" y="5257800"/>
            <a:ext cx="2362200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Канеман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28600" y="228600"/>
            <a:ext cx="8610600" cy="6324600"/>
          </a:xfrm>
          <a:prstGeom prst="roundRect">
            <a:avLst/>
          </a:prstGeom>
          <a:solidFill>
            <a:schemeClr val="accent5">
              <a:lumMod val="50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924800" y="6019800"/>
            <a:ext cx="838200" cy="6096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">
              <a:avLst>
                <a:gd name="adj" fmla="val 1910434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меню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38200" y="5562600"/>
            <a:ext cx="312053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Альберт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Энштейн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67200" y="2133600"/>
            <a:ext cx="434340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Мы создали общество, которое чествует слугу и позабыло о даре. </a:t>
            </a:r>
            <a:endParaRPr lang="ru-RU" sz="36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0" y="457200"/>
            <a:ext cx="6858000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Интуиция</a:t>
            </a:r>
            <a:r>
              <a:rPr lang="ru-RU" sz="36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– священный дар, а рациональное мышление –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верный слуга. </a:t>
            </a:r>
            <a:endParaRPr lang="ru-RU" sz="36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 descr="albert_einstein_105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828800"/>
            <a:ext cx="3174603" cy="3631746"/>
          </a:xfrm>
          <a:prstGeom prst="rect">
            <a:avLst/>
          </a:prstGeom>
        </p:spPr>
      </p:pic>
      <p:pic>
        <p:nvPicPr>
          <p:cNvPr id="12" name="Рисунок 11" descr="71457_670668752971630_779298861_a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b="18222"/>
          <a:stretch>
            <a:fillRect/>
          </a:stretch>
        </p:blipFill>
        <p:spPr>
          <a:xfrm>
            <a:off x="7924800" y="5715000"/>
            <a:ext cx="838200" cy="773007"/>
          </a:xfrm>
          <a:prstGeom prst="ellipse">
            <a:avLst/>
          </a:prstGeom>
          <a:ln w="63500" cap="rnd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TextBox 8"/>
          <p:cNvSpPr txBox="1"/>
          <p:nvPr/>
        </p:nvSpPr>
        <p:spPr>
          <a:xfrm>
            <a:off x="1066800" y="6019800"/>
            <a:ext cx="30480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/>
              </a:rPr>
              <a:t>Хотите узнать больше?</a:t>
            </a:r>
            <a:endParaRPr lang="ru-RU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5-конечная звезда 13"/>
          <p:cNvSpPr/>
          <p:nvPr/>
        </p:nvSpPr>
        <p:spPr>
          <a:xfrm>
            <a:off x="1143000" y="6096000"/>
            <a:ext cx="228600" cy="228600"/>
          </a:xfrm>
          <a:prstGeom prst="star5">
            <a:avLst/>
          </a:prstGeom>
          <a:solidFill>
            <a:srgbClr val="D6009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52400" y="381000"/>
            <a:ext cx="8610600" cy="6324600"/>
          </a:xfrm>
          <a:prstGeom prst="roundRect">
            <a:avLst/>
          </a:prstGeom>
          <a:solidFill>
            <a:schemeClr val="accent5">
              <a:lumMod val="50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33400" y="2743200"/>
            <a:ext cx="6096000" cy="34163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1960 году американская пресса рассказывала о 14-летней Маргарет  </a:t>
            </a:r>
            <a:r>
              <a:rPr lang="ru-RU" sz="2400" b="1" dirty="0" err="1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Фус</a:t>
            </a:r>
            <a:r>
              <a:rPr lang="ru-RU" sz="24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отлично видевшей с завязанными глазами. Ученые  накладывали ей на глаза повязку, через которую ничего не было видно. Несмотря на это, Маргарет читала взятые наугад статьи из газет и журналов, точно называла предметы, которые ей показывали.</a:t>
            </a:r>
            <a:endParaRPr lang="ru-RU" sz="24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2895600" y="914400"/>
            <a:ext cx="2202847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ЯСНОВИДЕНИЕ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590800" y="304800"/>
            <a:ext cx="4495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Марк Комиссаров</a:t>
            </a:r>
            <a:r>
              <a:rPr lang="ru-RU" sz="2000" dirty="0" smtClean="0"/>
              <a:t>, руководитель школы Инфовидения (Нью-Йорк),</a:t>
            </a:r>
            <a:r>
              <a:rPr lang="de-DE" sz="2000" dirty="0" smtClean="0"/>
              <a:t> </a:t>
            </a:r>
            <a:r>
              <a:rPr lang="ru-RU" sz="2000" dirty="0" smtClean="0"/>
              <a:t>утверждает:</a:t>
            </a:r>
            <a:endParaRPr lang="de-DE" sz="2000" dirty="0"/>
          </a:p>
        </p:txBody>
      </p:sp>
      <p:pic>
        <p:nvPicPr>
          <p:cNvPr id="15" name="Рисунок 14" descr="254141_2138262977002_7850322_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89380" y="152401"/>
            <a:ext cx="1849820" cy="1676400"/>
          </a:xfrm>
          <a:prstGeom prst="rect">
            <a:avLst/>
          </a:prstGeom>
        </p:spPr>
      </p:pic>
      <p:pic>
        <p:nvPicPr>
          <p:cNvPr id="21" name="Рисунок 20" descr="s-zakrytymi-glazami1.jpg"/>
          <p:cNvPicPr>
            <a:picLocks noChangeAspect="1"/>
          </p:cNvPicPr>
          <p:nvPr/>
        </p:nvPicPr>
        <p:blipFill>
          <a:blip r:embed="rId3" cstate="print"/>
          <a:srcRect l="7692" r="13462"/>
          <a:stretch>
            <a:fillRect/>
          </a:stretch>
        </p:blipFill>
        <p:spPr>
          <a:xfrm>
            <a:off x="5257800" y="1981200"/>
            <a:ext cx="2743200" cy="1222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Wolke 11"/>
          <p:cNvSpPr/>
          <p:nvPr/>
        </p:nvSpPr>
        <p:spPr>
          <a:xfrm>
            <a:off x="228600" y="3505200"/>
            <a:ext cx="6759820" cy="2746112"/>
          </a:xfrm>
          <a:prstGeom prst="cloud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" name="Wolke 8"/>
          <p:cNvSpPr/>
          <p:nvPr/>
        </p:nvSpPr>
        <p:spPr>
          <a:xfrm rot="272784">
            <a:off x="1068365" y="1886581"/>
            <a:ext cx="7315200" cy="2252512"/>
          </a:xfrm>
          <a:prstGeom prst="cloud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1981200" y="2362200"/>
            <a:ext cx="59436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 smtClean="0"/>
              <a:t>   У человека есть неизвестный пока науке </a:t>
            </a:r>
            <a:r>
              <a:rPr lang="ru-RU" sz="2300" b="1" dirty="0" smtClean="0"/>
              <a:t>центр</a:t>
            </a:r>
            <a:r>
              <a:rPr lang="ru-RU" sz="2300" dirty="0" smtClean="0"/>
              <a:t>, который реагирует на </a:t>
            </a:r>
            <a:r>
              <a:rPr lang="ru-RU" sz="2300" b="1" dirty="0" smtClean="0"/>
              <a:t>энергию информации</a:t>
            </a:r>
            <a:r>
              <a:rPr lang="ru-RU" sz="2300" dirty="0" smtClean="0"/>
              <a:t>, как глаза, например, реагируют на свет. </a:t>
            </a:r>
            <a:endParaRPr lang="de-DE" sz="2300" dirty="0"/>
          </a:p>
        </p:txBody>
      </p:sp>
      <p:sp>
        <p:nvSpPr>
          <p:cNvPr id="11" name="Rechteck 10"/>
          <p:cNvSpPr/>
          <p:nvPr/>
        </p:nvSpPr>
        <p:spPr>
          <a:xfrm rot="21428867">
            <a:off x="187111" y="4212046"/>
            <a:ext cx="7010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Для  </a:t>
            </a:r>
            <a:r>
              <a:rPr lang="ru-RU" sz="2400" b="1" dirty="0" smtClean="0"/>
              <a:t>центра информационного восприятия окружающего мира</a:t>
            </a:r>
            <a:r>
              <a:rPr lang="ru-RU" sz="2400" dirty="0" smtClean="0"/>
              <a:t> не имеет значения вид энергии информации (визуальная, звуковая, запаховая и т.д.)</a:t>
            </a:r>
            <a:endParaRPr lang="de-DE" sz="2400" dirty="0"/>
          </a:p>
        </p:txBody>
      </p:sp>
      <p:pic>
        <p:nvPicPr>
          <p:cNvPr id="13" name="Рисунок 12" descr="vzglyad-zhenshhiny-na-muzhchin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228600"/>
            <a:ext cx="2286000" cy="2071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 descr="http://www.rchs.ru/images/0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4038600"/>
            <a:ext cx="1765497" cy="2362200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8001000" y="6019800"/>
            <a:ext cx="838200" cy="6096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">
              <a:avLst>
                <a:gd name="adj" fmla="val 1910434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меню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" name="Рисунок 17" descr="71457_670668752971630_779298861_a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rcRect b="18222"/>
          <a:stretch>
            <a:fillRect/>
          </a:stretch>
        </p:blipFill>
        <p:spPr>
          <a:xfrm>
            <a:off x="8001000" y="5715000"/>
            <a:ext cx="838200" cy="773007"/>
          </a:xfrm>
          <a:prstGeom prst="ellipse">
            <a:avLst/>
          </a:prstGeom>
          <a:ln w="63500" cap="rnd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6" name="TextBox 15"/>
          <p:cNvSpPr txBox="1"/>
          <p:nvPr/>
        </p:nvSpPr>
        <p:spPr>
          <a:xfrm>
            <a:off x="1295400" y="6324600"/>
            <a:ext cx="30480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9"/>
              </a:rPr>
              <a:t>Хотите узнать больше?</a:t>
            </a:r>
            <a:endParaRPr lang="ru-RU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5-конечная звезда 19"/>
          <p:cNvSpPr/>
          <p:nvPr/>
        </p:nvSpPr>
        <p:spPr>
          <a:xfrm>
            <a:off x="1371600" y="6400800"/>
            <a:ext cx="228600" cy="228600"/>
          </a:xfrm>
          <a:prstGeom prst="star5">
            <a:avLst/>
          </a:prstGeom>
          <a:solidFill>
            <a:srgbClr val="D6009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85 0.07745 L 0.72118 0.0663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9" presetClass="exit" presetSubtype="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emph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animBg="1"/>
      <p:bldP spid="8" grpId="0"/>
      <p:bldP spid="12" grpId="0" animBg="1"/>
      <p:bldP spid="9" grpId="0" animBg="1"/>
      <p:bldP spid="10" grpId="0"/>
      <p:bldP spid="11" grpId="0"/>
      <p:bldP spid="19" grpId="0"/>
      <p:bldP spid="16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04800" y="228600"/>
            <a:ext cx="8610600" cy="6324600"/>
          </a:xfrm>
          <a:prstGeom prst="roundRect">
            <a:avLst/>
          </a:prstGeom>
          <a:solidFill>
            <a:schemeClr val="accent5">
              <a:lumMod val="50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 descr="s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5334000"/>
            <a:ext cx="3276600" cy="1066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296400" y="304800"/>
            <a:ext cx="3897221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ФЕНОМЕНАЛЬНАЯ ПАМЯТЬ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800" y="38862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Боб </a:t>
            </a:r>
            <a:r>
              <a:rPr lang="ru-RU" b="1" dirty="0" err="1" smtClean="0"/>
              <a:t>Петрелла</a:t>
            </a:r>
            <a:r>
              <a:rPr lang="ru-RU" b="1" dirty="0" smtClean="0"/>
              <a:t> </a:t>
            </a:r>
            <a:r>
              <a:rPr lang="ru-RU" dirty="0" smtClean="0"/>
              <a:t>помнит в самых мелких деталях половину дней собственной жизни. У Боба </a:t>
            </a:r>
            <a:r>
              <a:rPr lang="ru-RU" dirty="0" err="1" smtClean="0"/>
              <a:t>гипертиместический</a:t>
            </a:r>
            <a:r>
              <a:rPr lang="ru-RU" dirty="0" smtClean="0"/>
              <a:t> синдром:  он обладает </a:t>
            </a:r>
            <a:r>
              <a:rPr lang="ru-RU" dirty="0" err="1" smtClean="0"/>
              <a:t>сверхнормальной</a:t>
            </a:r>
            <a:r>
              <a:rPr lang="ru-RU" dirty="0" smtClean="0"/>
              <a:t> автобиографической памятью. Людей, подобных ему, на планете очень мало. Не ясно, откуда у них появилась эта феноменальная способность.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114800" y="762000"/>
            <a:ext cx="457200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 smtClean="0"/>
              <a:t>— способность исключительно быстрого запоминания и точного воспроизведения большого по объему материала, лишенного внутренней смысловой связи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667000" y="36576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Мозг Боба </a:t>
            </a:r>
            <a:endParaRPr lang="ru-RU" dirty="0"/>
          </a:p>
        </p:txBody>
      </p:sp>
      <p:pic>
        <p:nvPicPr>
          <p:cNvPr id="12" name="Picture 8" descr="http://www.lowbird.com/data/images/2010/10/org-stephen-wiltshire.jpg"/>
          <p:cNvPicPr>
            <a:picLocks noChangeAspect="1" noChangeArrowheads="1"/>
          </p:cNvPicPr>
          <p:nvPr/>
        </p:nvPicPr>
        <p:blipFill>
          <a:blip r:embed="rId3" cstate="print"/>
          <a:srcRect l="9375" t="35556" r="18750" b="28888"/>
          <a:stretch>
            <a:fillRect/>
          </a:stretch>
        </p:blipFill>
        <p:spPr bwMode="auto">
          <a:xfrm>
            <a:off x="6934200" y="2057400"/>
            <a:ext cx="1600200" cy="1472369"/>
          </a:xfrm>
          <a:prstGeom prst="rect">
            <a:avLst/>
          </a:prstGeom>
          <a:noFill/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4876800" y="2057400"/>
            <a:ext cx="0" cy="43434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4953000" y="3581400"/>
            <a:ext cx="3886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Стивен </a:t>
            </a:r>
            <a:r>
              <a:rPr lang="ru-RU" b="1" dirty="0" err="1" smtClean="0"/>
              <a:t>Вилтшер</a:t>
            </a:r>
            <a:r>
              <a:rPr lang="ru-RU" dirty="0" smtClean="0"/>
              <a:t>  — британский художник, способный по памяти воспроизводить мельчайшие подробности архитектурных пейзажей, увиденных лишь один раз.</a:t>
            </a:r>
            <a:endParaRPr lang="ru-RU" dirty="0"/>
          </a:p>
        </p:txBody>
      </p:sp>
      <p:pic>
        <p:nvPicPr>
          <p:cNvPr id="19" name="Рисунок 18" descr="230720131623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" y="1600200"/>
            <a:ext cx="19812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 descr="1220062004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67000" y="2057400"/>
            <a:ext cx="2057400" cy="1600200"/>
          </a:xfrm>
          <a:prstGeom prst="rect">
            <a:avLst/>
          </a:prstGeom>
        </p:spPr>
      </p:pic>
      <p:pic>
        <p:nvPicPr>
          <p:cNvPr id="21" name="Рисунок 20" descr="shortcut-preview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67000" y="685800"/>
            <a:ext cx="1371600" cy="1219200"/>
          </a:xfrm>
          <a:prstGeom prst="rect">
            <a:avLst/>
          </a:prstGeom>
        </p:spPr>
      </p:pic>
      <p:pic>
        <p:nvPicPr>
          <p:cNvPr id="22" name="Рисунок 21" descr="Madrid_th.jpg"/>
          <p:cNvPicPr>
            <a:picLocks noChangeAspect="1"/>
          </p:cNvPicPr>
          <p:nvPr/>
        </p:nvPicPr>
        <p:blipFill>
          <a:blip r:embed="rId7" cstate="print"/>
          <a:srcRect b="3704"/>
          <a:stretch>
            <a:fillRect/>
          </a:stretch>
        </p:blipFill>
        <p:spPr>
          <a:xfrm>
            <a:off x="838200" y="609600"/>
            <a:ext cx="1600200" cy="914400"/>
          </a:xfrm>
          <a:prstGeom prst="rect">
            <a:avLst/>
          </a:prstGeom>
        </p:spPr>
      </p:pic>
      <p:pic>
        <p:nvPicPr>
          <p:cNvPr id="23" name="Рисунок 22" descr="Z3uTLfy2G_k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29200" y="2057400"/>
            <a:ext cx="1828800" cy="15240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219200" y="6096000"/>
            <a:ext cx="30480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9"/>
              </a:rPr>
              <a:t>Хотите узнать больше?</a:t>
            </a:r>
            <a:endParaRPr lang="ru-RU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6" name="Рисунок 25" descr="71457_670668752971630_779298861_a.jpg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/>
          <a:srcRect b="18222"/>
          <a:stretch>
            <a:fillRect/>
          </a:stretch>
        </p:blipFill>
        <p:spPr>
          <a:xfrm>
            <a:off x="8001000" y="5715000"/>
            <a:ext cx="838200" cy="773007"/>
          </a:xfrm>
          <a:prstGeom prst="ellipse">
            <a:avLst/>
          </a:prstGeom>
          <a:ln w="63500" cap="rnd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7" name="Прямоугольник 26"/>
          <p:cNvSpPr/>
          <p:nvPr/>
        </p:nvSpPr>
        <p:spPr>
          <a:xfrm>
            <a:off x="8001000" y="6019800"/>
            <a:ext cx="838200" cy="6096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">
              <a:avLst>
                <a:gd name="adj" fmla="val 1910434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меню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5-конечная звезда 27"/>
          <p:cNvSpPr/>
          <p:nvPr/>
        </p:nvSpPr>
        <p:spPr>
          <a:xfrm>
            <a:off x="1295400" y="6172200"/>
            <a:ext cx="228600" cy="228600"/>
          </a:xfrm>
          <a:prstGeom prst="star5">
            <a:avLst/>
          </a:prstGeom>
          <a:solidFill>
            <a:srgbClr val="D6009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302 -0.00024 L -0.70469 -0.000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Группа 69"/>
          <p:cNvGrpSpPr/>
          <p:nvPr/>
        </p:nvGrpSpPr>
        <p:grpSpPr>
          <a:xfrm>
            <a:off x="228600" y="228600"/>
            <a:ext cx="8610600" cy="6324600"/>
            <a:chOff x="228600" y="228600"/>
            <a:chExt cx="8610600" cy="6324600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228600" y="228600"/>
              <a:ext cx="8610600" cy="6324600"/>
            </a:xfrm>
            <a:prstGeom prst="roundRect">
              <a:avLst/>
            </a:prstGeom>
            <a:solidFill>
              <a:schemeClr val="accent5">
                <a:lumMod val="50000"/>
                <a:alpha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762000" y="3352800"/>
              <a:ext cx="1295400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dirty="0" smtClean="0"/>
                <a:t>левитация</a:t>
              </a:r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828800" y="1905000"/>
              <a:ext cx="1752600" cy="461665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400" b="1" dirty="0" err="1" smtClean="0"/>
                <a:t>психокинез</a:t>
              </a:r>
              <a:endParaRPr lang="ru-RU" sz="2400" b="1" dirty="0"/>
            </a:p>
          </p:txBody>
        </p:sp>
        <p:cxnSp>
          <p:nvCxnSpPr>
            <p:cNvPr id="12" name="Прямая со стрелкой 11"/>
            <p:cNvCxnSpPr/>
            <p:nvPr/>
          </p:nvCxnSpPr>
          <p:spPr>
            <a:xfrm flipH="1">
              <a:off x="1600200" y="2362200"/>
              <a:ext cx="533400" cy="30480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>
              <a:off x="3352800" y="2362200"/>
              <a:ext cx="533400" cy="38100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 flipH="1">
              <a:off x="1905000" y="2362200"/>
              <a:ext cx="457200" cy="91440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>
            <a:xfrm flipH="1">
              <a:off x="2209800" y="2362200"/>
              <a:ext cx="304801" cy="152400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>
              <a:off x="2667000" y="2362200"/>
              <a:ext cx="76200" cy="198120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/>
            <p:nvPr/>
          </p:nvCxnSpPr>
          <p:spPr>
            <a:xfrm>
              <a:off x="3048000" y="2362200"/>
              <a:ext cx="914400" cy="99060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>
              <a:off x="2819400" y="2362200"/>
              <a:ext cx="609600" cy="152400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/>
            <p:nvPr/>
          </p:nvSpPr>
          <p:spPr>
            <a:xfrm>
              <a:off x="3886200" y="2590800"/>
              <a:ext cx="1185453" cy="369332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dirty="0" smtClean="0"/>
                <a:t>телекинез</a:t>
              </a:r>
              <a:endParaRPr lang="ru-RU" dirty="0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581400" y="3429000"/>
              <a:ext cx="2020105" cy="3693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dirty="0" err="1" smtClean="0"/>
                <a:t>пиро</a:t>
              </a:r>
              <a:r>
                <a:rPr lang="ru-RU" dirty="0" smtClean="0"/>
                <a:t>- и </a:t>
              </a:r>
              <a:r>
                <a:rPr lang="ru-RU" dirty="0" err="1" smtClean="0"/>
                <a:t>криокинез</a:t>
              </a:r>
              <a:endParaRPr lang="ru-RU" dirty="0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3048000" y="3962400"/>
              <a:ext cx="2089033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dirty="0" err="1" smtClean="0"/>
                <a:t>аэро</a:t>
              </a:r>
              <a:r>
                <a:rPr lang="ru-RU" dirty="0" smtClean="0"/>
                <a:t>- и </a:t>
              </a:r>
              <a:r>
                <a:rPr lang="ru-RU" dirty="0" err="1" smtClean="0"/>
                <a:t>гидрокинез</a:t>
              </a: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1905000" y="4419600"/>
              <a:ext cx="1876796" cy="36933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dirty="0" err="1" smtClean="0"/>
                <a:t>биоцелительство</a:t>
              </a:r>
              <a:endParaRPr lang="ru-RU" dirty="0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914400" y="3962400"/>
              <a:ext cx="1539717" cy="3693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dirty="0" err="1" smtClean="0"/>
                <a:t>телепортация</a:t>
              </a:r>
              <a:endParaRPr lang="ru-RU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304800" y="2743200"/>
              <a:ext cx="1515158" cy="369332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dirty="0" err="1" smtClean="0"/>
                <a:t>мыслеграфия</a:t>
              </a:r>
              <a:endParaRPr lang="ru-RU" dirty="0"/>
            </a:p>
          </p:txBody>
        </p:sp>
      </p:grpSp>
      <p:sp>
        <p:nvSpPr>
          <p:cNvPr id="4" name="Прямоугольник 15"/>
          <p:cNvSpPr/>
          <p:nvPr/>
        </p:nvSpPr>
        <p:spPr>
          <a:xfrm>
            <a:off x="-2209800" y="685800"/>
            <a:ext cx="1979323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ПСИХОКИНЕЗ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914400" y="1219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 — явления, так или иначе связанные с воздействием мысли на материю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0" y="0"/>
            <a:ext cx="4326697" cy="461665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none">
            <a:spAutoFit/>
          </a:bodyPr>
          <a:lstStyle/>
          <a:p>
            <a:r>
              <a:rPr lang="ru-RU" sz="2400" dirty="0" smtClean="0"/>
              <a:t>«душа», «сердце», «дыхание»</a:t>
            </a:r>
            <a:endParaRPr lang="de-DE" sz="24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762000" y="4876800"/>
            <a:ext cx="7620000" cy="1477328"/>
          </a:xfrm>
          <a:prstGeom prst="rect">
            <a:avLst/>
          </a:prstGeom>
          <a:ln w="5715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Пример</a:t>
            </a:r>
          </a:p>
          <a:p>
            <a:pPr algn="ctr"/>
            <a:r>
              <a:rPr lang="ru-RU" dirty="0" err="1" smtClean="0"/>
              <a:t>Эусапия</a:t>
            </a:r>
            <a:r>
              <a:rPr lang="ru-RU" dirty="0" smtClean="0"/>
              <a:t> </a:t>
            </a:r>
            <a:r>
              <a:rPr lang="ru-RU" dirty="0" err="1" smtClean="0"/>
              <a:t>Палладино</a:t>
            </a:r>
            <a:r>
              <a:rPr lang="ru-RU" dirty="0" smtClean="0"/>
              <a:t> притягивала к себе предметы и поднимала их в воздух, играла на музыкальных инструментах, не касаясь их.</a:t>
            </a:r>
          </a:p>
          <a:p>
            <a:pPr algn="ctr"/>
            <a:r>
              <a:rPr lang="ru-RU" dirty="0" smtClean="0"/>
              <a:t>Ее показали известному профессору Ч. </a:t>
            </a:r>
            <a:r>
              <a:rPr lang="ru-RU" dirty="0" err="1" smtClean="0"/>
              <a:t>Ломброзо</a:t>
            </a:r>
            <a:r>
              <a:rPr lang="ru-RU" dirty="0" smtClean="0"/>
              <a:t>, который был потрясен увиденным. </a:t>
            </a:r>
            <a:endParaRPr lang="ru-RU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5105400" y="762000"/>
            <a:ext cx="3581400" cy="23083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Исследователи утверждают, что воздействие происходит за счет образования мощных физических полей. </a:t>
            </a:r>
            <a:r>
              <a:rPr lang="ru-RU" dirty="0" err="1" smtClean="0"/>
              <a:t>Психокинез</a:t>
            </a:r>
            <a:r>
              <a:rPr lang="ru-RU" dirty="0" smtClean="0"/>
              <a:t>, как и другие парапсихологические способности, иногда появляется в результате травм, заболеваний, стрессов, ударов током.</a:t>
            </a:r>
            <a:endParaRPr lang="ru-RU" dirty="0"/>
          </a:p>
        </p:txBody>
      </p:sp>
      <p:sp>
        <p:nvSpPr>
          <p:cNvPr id="26" name="TextBox 25">
            <a:hlinkClick r:id="rId2"/>
          </p:cNvPr>
          <p:cNvSpPr txBox="1"/>
          <p:nvPr/>
        </p:nvSpPr>
        <p:spPr>
          <a:xfrm>
            <a:off x="2057400" y="6400800"/>
            <a:ext cx="2819400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/>
              </a:rPr>
              <a:t>Хотите узнать больше?</a:t>
            </a:r>
            <a:endParaRPr lang="ru-RU" sz="16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077200" y="6019800"/>
            <a:ext cx="838200" cy="6096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">
              <a:avLst>
                <a:gd name="adj" fmla="val 1910434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меню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7" name="Рисунок 26" descr="71457_670668752971630_779298861_a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rcRect b="18222"/>
          <a:stretch>
            <a:fillRect/>
          </a:stretch>
        </p:blipFill>
        <p:spPr>
          <a:xfrm>
            <a:off x="8077200" y="5715000"/>
            <a:ext cx="838200" cy="773007"/>
          </a:xfrm>
          <a:prstGeom prst="ellipse">
            <a:avLst/>
          </a:prstGeom>
          <a:ln w="63500" cap="rnd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9" name="5-конечная звезда 28"/>
          <p:cNvSpPr/>
          <p:nvPr/>
        </p:nvSpPr>
        <p:spPr>
          <a:xfrm>
            <a:off x="2133600" y="6477000"/>
            <a:ext cx="228600" cy="228600"/>
          </a:xfrm>
          <a:prstGeom prst="star5">
            <a:avLst/>
          </a:prstGeom>
          <a:solidFill>
            <a:srgbClr val="D6009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167 0.01087 L 0.3 0.0108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304800" y="228600"/>
            <a:ext cx="8610600" cy="6400800"/>
            <a:chOff x="304800" y="228600"/>
            <a:chExt cx="8610600" cy="6400800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04800" y="228600"/>
              <a:ext cx="8610600" cy="6324600"/>
            </a:xfrm>
            <a:prstGeom prst="roundRect">
              <a:avLst/>
            </a:prstGeom>
            <a:solidFill>
              <a:schemeClr val="accent5">
                <a:lumMod val="50000"/>
                <a:alpha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" name="Picture 4" descr="http://www.computerra.ru/wp-content/uploads/2013/02/Minority-Report-720x540.jpe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84681" y="3810000"/>
              <a:ext cx="3326780" cy="26480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Positionsrahmen 14"/>
            <p:cNvSpPr/>
            <p:nvPr/>
          </p:nvSpPr>
          <p:spPr>
            <a:xfrm>
              <a:off x="5181600" y="3581400"/>
              <a:ext cx="3733800" cy="3048000"/>
            </a:xfrm>
            <a:prstGeom prst="frame">
              <a:avLst>
                <a:gd name="adj1" fmla="val 7704"/>
              </a:avLst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  <p:sp>
        <p:nvSpPr>
          <p:cNvPr id="19" name="Загнутый угол 18"/>
          <p:cNvSpPr/>
          <p:nvPr/>
        </p:nvSpPr>
        <p:spPr>
          <a:xfrm>
            <a:off x="1600200" y="1066800"/>
            <a:ext cx="4419600" cy="914400"/>
          </a:xfrm>
          <a:prstGeom prst="foldedCorner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37338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Прямоугольник 17"/>
          <p:cNvSpPr/>
          <p:nvPr/>
        </p:nvSpPr>
        <p:spPr>
          <a:xfrm>
            <a:off x="-2286000" y="533400"/>
            <a:ext cx="1696041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ТЕЛЕКИНЕЗ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676400" y="1066800"/>
            <a:ext cx="4648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— способность человека одним только усилием мысли оказывать воздействие на физические объекты.</a:t>
            </a:r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0" y="0"/>
            <a:ext cx="3771482" cy="461665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none">
            <a:spAutoFit/>
          </a:bodyPr>
          <a:lstStyle/>
          <a:p>
            <a:r>
              <a:rPr lang="ru-RU" sz="2400" dirty="0" smtClean="0"/>
              <a:t>«движение на расстоянии»</a:t>
            </a:r>
            <a:endParaRPr lang="de-DE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381000" y="1676400"/>
            <a:ext cx="48006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sz="1600" b="1" dirty="0" smtClean="0"/>
              <a:t>Удивительный пример</a:t>
            </a:r>
          </a:p>
          <a:p>
            <a:pPr algn="ctr"/>
            <a:r>
              <a:rPr lang="ru-RU" sz="1600" dirty="0" smtClean="0"/>
              <a:t>Россиянка Нинель Кулагина снимала с пальца своей руки обручальное кольцо, рядом рассыпала спички, потом водила над этими предметами ладонью, не прикасаясь к ним. Кольцо трогалось с места и вместе со спичками двигалось к краю столика. Однажды она смогла переместить стеклянный графин весом 380 граммов. Во время опытов по телекинезу между пальцами Кулагиной и предметами иногда возникали какие-то "тонкие блестящие пунктирные линии". </a:t>
            </a:r>
            <a:endParaRPr lang="ru-RU" sz="1600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6324600" y="533400"/>
            <a:ext cx="2209800" cy="2133600"/>
            <a:chOff x="6248400" y="533400"/>
            <a:chExt cx="2209800" cy="2133600"/>
          </a:xfrm>
        </p:grpSpPr>
        <p:sp>
          <p:nvSpPr>
            <p:cNvPr id="13" name="Positionsrahmen 12"/>
            <p:cNvSpPr/>
            <p:nvPr/>
          </p:nvSpPr>
          <p:spPr>
            <a:xfrm>
              <a:off x="6248400" y="533400"/>
              <a:ext cx="2209800" cy="2133600"/>
            </a:xfrm>
            <a:prstGeom prst="frame">
              <a:avLst>
                <a:gd name="adj1" fmla="val 680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pic>
          <p:nvPicPr>
            <p:cNvPr id="5122" name="Picture 2" descr="http://s015.radikal.ru/i330/1101/70/abf451fbc5e6.jpg"/>
            <p:cNvPicPr>
              <a:picLocks noChangeAspect="1" noChangeArrowheads="1"/>
            </p:cNvPicPr>
            <p:nvPr/>
          </p:nvPicPr>
          <p:blipFill>
            <a:blip r:embed="rId3" cstate="print"/>
            <a:srcRect l="12025" r="3801"/>
            <a:stretch>
              <a:fillRect/>
            </a:stretch>
          </p:blipFill>
          <p:spPr bwMode="auto">
            <a:xfrm>
              <a:off x="6400800" y="685800"/>
              <a:ext cx="1905000" cy="1828800"/>
            </a:xfrm>
            <a:prstGeom prst="rect">
              <a:avLst/>
            </a:prstGeom>
            <a:noFill/>
          </p:spPr>
        </p:pic>
      </p:grpSp>
      <p:grpSp>
        <p:nvGrpSpPr>
          <p:cNvPr id="18" name="Группа 17"/>
          <p:cNvGrpSpPr/>
          <p:nvPr/>
        </p:nvGrpSpPr>
        <p:grpSpPr>
          <a:xfrm>
            <a:off x="609600" y="4724400"/>
            <a:ext cx="4415485" cy="1456358"/>
            <a:chOff x="2209617" y="4876800"/>
            <a:chExt cx="4415485" cy="1456358"/>
          </a:xfrm>
        </p:grpSpPr>
        <p:sp>
          <p:nvSpPr>
            <p:cNvPr id="7" name="Ellipse 6"/>
            <p:cNvSpPr/>
            <p:nvPr/>
          </p:nvSpPr>
          <p:spPr>
            <a:xfrm>
              <a:off x="2209617" y="4876800"/>
              <a:ext cx="4415485" cy="145635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Rechteck 3"/>
            <p:cNvSpPr/>
            <p:nvPr/>
          </p:nvSpPr>
          <p:spPr>
            <a:xfrm>
              <a:off x="2209617" y="5029200"/>
              <a:ext cx="439845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 smtClean="0"/>
                <a:t>Мы всё больше приближаемся к невероятному: скоро человек будет управлять компьютером лишь посредством усилия воли!</a:t>
              </a:r>
              <a:endParaRPr lang="de-DE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371600" y="6248400"/>
            <a:ext cx="2743200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/>
              </a:rPr>
              <a:t>Хотите узнать больше?</a:t>
            </a:r>
            <a:endParaRPr lang="ru-RU" sz="16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3" name="Рисунок 22" descr="71457_670668752971630_779298861_a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rcRect b="18222"/>
          <a:stretch>
            <a:fillRect/>
          </a:stretch>
        </p:blipFill>
        <p:spPr>
          <a:xfrm>
            <a:off x="8077200" y="5715000"/>
            <a:ext cx="838200" cy="773007"/>
          </a:xfrm>
          <a:prstGeom prst="ellipse">
            <a:avLst/>
          </a:prstGeom>
          <a:ln w="63500" cap="rnd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4" name="Прямоугольник 23"/>
          <p:cNvSpPr/>
          <p:nvPr/>
        </p:nvSpPr>
        <p:spPr>
          <a:xfrm>
            <a:off x="8077200" y="6019800"/>
            <a:ext cx="838200" cy="6096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">
              <a:avLst>
                <a:gd name="adj" fmla="val 1910434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меню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5-конечная звезда 20"/>
          <p:cNvSpPr/>
          <p:nvPr/>
        </p:nvSpPr>
        <p:spPr>
          <a:xfrm>
            <a:off x="1447800" y="6324600"/>
            <a:ext cx="228600" cy="228600"/>
          </a:xfrm>
          <a:prstGeom prst="star5">
            <a:avLst/>
          </a:prstGeom>
          <a:solidFill>
            <a:srgbClr val="D6009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438 -0.00023 L 0.36562 -0.0002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2"/>
          <p:cNvSpPr/>
          <p:nvPr/>
        </p:nvSpPr>
        <p:spPr>
          <a:xfrm>
            <a:off x="304800" y="228600"/>
            <a:ext cx="8610600" cy="6324600"/>
          </a:xfrm>
          <a:prstGeom prst="roundRect">
            <a:avLst/>
          </a:prstGeom>
          <a:solidFill>
            <a:schemeClr val="accent5">
              <a:lumMod val="50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13"/>
          <p:cNvSpPr/>
          <p:nvPr/>
        </p:nvSpPr>
        <p:spPr>
          <a:xfrm>
            <a:off x="-1828800" y="228600"/>
            <a:ext cx="1716688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ТЕЛЕПАТИЯ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62200" y="914400"/>
            <a:ext cx="4572000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 smtClean="0"/>
              <a:t>- способность мозга передавать мысли, образы, чувства другому организму на расстоянии и принимать их от него.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4800" y="4343400"/>
            <a:ext cx="5943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«Третий глаз» </a:t>
            </a:r>
          </a:p>
          <a:p>
            <a:pPr algn="ctr"/>
            <a:r>
              <a:rPr lang="ru-RU" dirty="0" smtClean="0"/>
              <a:t>с хрусталиком, фоторецепторами и нервными клетками закладывается у двухмесячного плода, после чего он рассасывается, вместо него остается железа - эпифиз. Вероятно, именно она отвечает за некоторые удивительные способности головного мозга.</a:t>
            </a:r>
            <a:endParaRPr lang="ru-RU" dirty="0"/>
          </a:p>
        </p:txBody>
      </p:sp>
      <p:pic>
        <p:nvPicPr>
          <p:cNvPr id="3076" name="Picture 4" descr="http://img51.imageshack.us/img51/6361/pineal.jpg"/>
          <p:cNvPicPr>
            <a:picLocks noChangeAspect="1" noChangeArrowheads="1"/>
          </p:cNvPicPr>
          <p:nvPr/>
        </p:nvPicPr>
        <p:blipFill>
          <a:blip r:embed="rId2" cstate="print"/>
          <a:srcRect l="4365" t="4500" r="3678" b="1006"/>
          <a:stretch>
            <a:fillRect/>
          </a:stretch>
        </p:blipFill>
        <p:spPr bwMode="auto">
          <a:xfrm>
            <a:off x="6096000" y="4495800"/>
            <a:ext cx="2086429" cy="17526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819400" y="1981200"/>
            <a:ext cx="5410200" cy="2308324"/>
          </a:xfrm>
          <a:prstGeom prst="rect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Пример</a:t>
            </a:r>
          </a:p>
          <a:p>
            <a:pPr algn="ctr"/>
            <a:r>
              <a:rPr lang="ru-RU" dirty="0" smtClean="0"/>
              <a:t>В 1759 году почти весь Стокгольм был разрушен пожаром. Во время пожара известный ученый и изобретатель </a:t>
            </a:r>
            <a:r>
              <a:rPr lang="ru-RU" dirty="0" err="1" smtClean="0"/>
              <a:t>Эмануэль</a:t>
            </a:r>
            <a:r>
              <a:rPr lang="ru-RU" dirty="0" smtClean="0"/>
              <a:t> фон Сведенборг находился в </a:t>
            </a:r>
            <a:r>
              <a:rPr lang="ru-RU" dirty="0" err="1" smtClean="0"/>
              <a:t>Готенборге</a:t>
            </a:r>
            <a:r>
              <a:rPr lang="ru-RU" dirty="0" smtClean="0"/>
              <a:t>, городе, расположенном на расстоянии 50 миль от Стокгольма. Ученый, внезапно побледнев, объявил окружающим о бушующем пожаре в Стокгольме.</a:t>
            </a:r>
            <a:endParaRPr lang="ru-RU" dirty="0"/>
          </a:p>
        </p:txBody>
      </p:sp>
      <p:pic>
        <p:nvPicPr>
          <p:cNvPr id="3078" name="Picture 6" descr="http://colony.by/files/article/10_03_28_09_02_EmanueliSwedenborgi6.jpg"/>
          <p:cNvPicPr>
            <a:picLocks noChangeAspect="1" noChangeArrowheads="1"/>
          </p:cNvPicPr>
          <p:nvPr/>
        </p:nvPicPr>
        <p:blipFill>
          <a:blip r:embed="rId3" cstate="print"/>
          <a:srcRect b="3125"/>
          <a:stretch>
            <a:fillRect/>
          </a:stretch>
        </p:blipFill>
        <p:spPr bwMode="auto">
          <a:xfrm>
            <a:off x="533400" y="1905000"/>
            <a:ext cx="1747957" cy="236219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133600" y="6172200"/>
            <a:ext cx="2895600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/>
              </a:rPr>
              <a:t>Хотите узнать больше?</a:t>
            </a:r>
            <a:endParaRPr lang="ru-RU" sz="16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Рисунок 11" descr="71457_670668752971630_779298861_a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rcRect b="18222"/>
          <a:stretch>
            <a:fillRect/>
          </a:stretch>
        </p:blipFill>
        <p:spPr>
          <a:xfrm>
            <a:off x="8077200" y="5638800"/>
            <a:ext cx="838200" cy="773007"/>
          </a:xfrm>
          <a:prstGeom prst="ellipse">
            <a:avLst/>
          </a:prstGeom>
          <a:ln w="63500" cap="rnd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3" name="Прямоугольник 12"/>
          <p:cNvSpPr/>
          <p:nvPr/>
        </p:nvSpPr>
        <p:spPr>
          <a:xfrm>
            <a:off x="8077200" y="5943600"/>
            <a:ext cx="838200" cy="6096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">
              <a:avLst>
                <a:gd name="adj" fmla="val 1910434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меню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5-конечная звезда 13"/>
          <p:cNvSpPr/>
          <p:nvPr/>
        </p:nvSpPr>
        <p:spPr>
          <a:xfrm>
            <a:off x="2209800" y="6248400"/>
            <a:ext cx="228600" cy="228600"/>
          </a:xfrm>
          <a:prstGeom prst="star5">
            <a:avLst/>
          </a:prstGeom>
          <a:solidFill>
            <a:srgbClr val="D6009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274 0.02199 L 0.58142 0.0219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04800" y="228600"/>
            <a:ext cx="8610600" cy="6324600"/>
          </a:xfrm>
          <a:prstGeom prst="roundRect">
            <a:avLst/>
          </a:prstGeom>
          <a:solidFill>
            <a:schemeClr val="accent5">
              <a:lumMod val="50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71457_670668752971630_779298861_a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 b="18222"/>
          <a:stretch>
            <a:fillRect/>
          </a:stretch>
        </p:blipFill>
        <p:spPr>
          <a:xfrm>
            <a:off x="8077200" y="5715000"/>
            <a:ext cx="838200" cy="773007"/>
          </a:xfrm>
          <a:prstGeom prst="ellipse">
            <a:avLst/>
          </a:prstGeom>
          <a:ln w="63500" cap="rnd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Прямоугольник 4"/>
          <p:cNvSpPr/>
          <p:nvPr/>
        </p:nvSpPr>
        <p:spPr>
          <a:xfrm>
            <a:off x="-4349011" y="304800"/>
            <a:ext cx="4349011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САМОИСЦЕЛЕНИЕ ОРГАНИЗМА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22"/>
          <p:cNvSpPr/>
          <p:nvPr/>
        </p:nvSpPr>
        <p:spPr>
          <a:xfrm>
            <a:off x="-3810000" y="4419600"/>
            <a:ext cx="3466718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ЗАМЕДЛЕНИЕ СТАРЕНИЯ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838200"/>
            <a:ext cx="4953000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- самостоятельное, без постороннего вмешательства избавление человека от болезни или недуга путём самовнушения.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14600" y="1828800"/>
            <a:ext cx="6248400" cy="258532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Пример </a:t>
            </a:r>
          </a:p>
          <a:p>
            <a:pPr algn="ctr"/>
            <a:r>
              <a:rPr lang="ru-RU" dirty="0" smtClean="0"/>
              <a:t>Мужчина 64-х лет с онкологическим заболеванием в последней стадии отказался от лечения.  Его посетил священник и сказал: «На все воля Божья, и жаловаться на болезнь не следует. Думай только о хорошем». Мужчина последовал  этому совету. Спустя некоторое время он заметил, что симптомы рака ослабевают. Через несколько месяцев врачи с изумлением обнаружили, что пациент практически здоров!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5800" y="4953000"/>
            <a:ext cx="7315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Опрос долгожителей показал, что многие из них либо имеют четко определенную цель жизни, либо не думают о старости и смерти. Фактором долголетия является ощущение своей необходимости другим. А люди, потерявшие интерес к жизни и желающие умереть, сравнительно быстро старятся. </a:t>
            </a:r>
            <a:endParaRPr lang="ru-RU" dirty="0"/>
          </a:p>
        </p:txBody>
      </p:sp>
      <p:sp>
        <p:nvSpPr>
          <p:cNvPr id="1030" name="AutoShape 6" descr="http://files.myopera.com/dzian/blog/brain.jpg"/>
          <p:cNvSpPr>
            <a:spLocks noChangeAspect="1" noChangeArrowheads="1"/>
          </p:cNvSpPr>
          <p:nvPr/>
        </p:nvSpPr>
        <p:spPr bwMode="auto">
          <a:xfrm>
            <a:off x="63500" y="-136525"/>
            <a:ext cx="5715000" cy="3238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://www.zadachi.org.ru/referat-pic-506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533400"/>
            <a:ext cx="2133600" cy="1071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8077200" y="6019800"/>
            <a:ext cx="838200" cy="6096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">
              <a:avLst>
                <a:gd name="adj" fmla="val 1910434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меню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" name="Picture 4" descr="http://stat8.blog.ru/lr/0a316b86404644c0358e6f9f50ec27d0"/>
          <p:cNvPicPr>
            <a:picLocks noChangeAspect="1" noChangeArrowheads="1"/>
          </p:cNvPicPr>
          <p:nvPr/>
        </p:nvPicPr>
        <p:blipFill>
          <a:blip r:embed="rId5" cstate="print"/>
          <a:srcRect l="30178" r="9615"/>
          <a:stretch>
            <a:fillRect/>
          </a:stretch>
        </p:blipFill>
        <p:spPr bwMode="auto">
          <a:xfrm>
            <a:off x="457200" y="1905000"/>
            <a:ext cx="1981200" cy="24384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85 0.01087 L 0.57118 0.0108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542 -0.00023 L 0.70208 -0.00023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04800"/>
            <a:ext cx="8610600" cy="6324600"/>
          </a:xfrm>
          <a:prstGeom prst="roundRect">
            <a:avLst/>
          </a:prstGeom>
          <a:solidFill>
            <a:schemeClr val="accent5">
              <a:lumMod val="50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95400" y="3657600"/>
            <a:ext cx="6705600" cy="26776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Лишь некоторые Возможности человеческого мозга рассмотрены в нашей работе.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Возможно, когда-нибудь в далеком будущем человечество постигнет одну из самых великих тайн нашего мира- тайну мозга!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5800" y="762000"/>
            <a:ext cx="7899400" cy="23083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Человек летает в космос и погружается в морские глубины, он создал цифровое телевидение и сверхмощные компьютеры. Однако сам механизм мыслительного процесса и орган, в котором происходит умственная деятельность, до конца не изучены.</a:t>
            </a:r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7" name="Рисунок 6" descr="1314183661_istorii10.jpg"/>
          <p:cNvPicPr>
            <a:picLocks noChangeAspect="1"/>
          </p:cNvPicPr>
          <p:nvPr/>
        </p:nvPicPr>
        <p:blipFill>
          <a:blip r:embed="rId2" cstate="print"/>
          <a:srcRect t="5556" b="21556"/>
          <a:stretch>
            <a:fillRect/>
          </a:stretch>
        </p:blipFill>
        <p:spPr>
          <a:xfrm>
            <a:off x="457200" y="2819400"/>
            <a:ext cx="1283784" cy="137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136501401822098-med.jpg"/>
          <p:cNvPicPr>
            <a:picLocks noChangeAspect="1"/>
          </p:cNvPicPr>
          <p:nvPr/>
        </p:nvPicPr>
        <p:blipFill>
          <a:blip r:embed="rId3" cstate="print"/>
          <a:srcRect b="6571"/>
          <a:stretch>
            <a:fillRect/>
          </a:stretch>
        </p:blipFill>
        <p:spPr>
          <a:xfrm>
            <a:off x="7543800" y="2819400"/>
            <a:ext cx="1239474" cy="1295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ntuitsija.jpg"/>
          <p:cNvPicPr>
            <a:picLocks noChangeAspect="1"/>
          </p:cNvPicPr>
          <p:nvPr/>
        </p:nvPicPr>
        <p:blipFill>
          <a:blip r:embed="rId3" cstate="print"/>
          <a:srcRect l="33562"/>
          <a:stretch>
            <a:fillRect/>
          </a:stretch>
        </p:blipFill>
        <p:spPr>
          <a:xfrm>
            <a:off x="0" y="-533400"/>
            <a:ext cx="9144000" cy="76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intuitsija.jpg"/>
          <p:cNvPicPr>
            <a:picLocks noChangeAspect="1"/>
          </p:cNvPicPr>
          <p:nvPr/>
        </p:nvPicPr>
        <p:blipFill>
          <a:blip r:embed="rId3" cstate="print"/>
          <a:srcRect l="33562"/>
          <a:stretch>
            <a:fillRect/>
          </a:stretch>
        </p:blipFill>
        <p:spPr>
          <a:xfrm>
            <a:off x="0" y="0"/>
            <a:ext cx="4724400" cy="4645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209800" y="381000"/>
            <a:ext cx="6400800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Истина всегда проста?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Рисунок 4" descr="intuitsija.jpg"/>
          <p:cNvPicPr>
            <a:picLocks noChangeAspect="1"/>
          </p:cNvPicPr>
          <p:nvPr/>
        </p:nvPicPr>
        <p:blipFill>
          <a:blip r:embed="rId3" cstate="print"/>
          <a:srcRect l="33562"/>
          <a:stretch>
            <a:fillRect/>
          </a:stretch>
        </p:blipFill>
        <p:spPr>
          <a:xfrm>
            <a:off x="0" y="685800"/>
            <a:ext cx="1524000" cy="167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ф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762000" y="1600200"/>
            <a:ext cx="304800" cy="3048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5257800"/>
            <a:ext cx="5410200" cy="17912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Авторы проекта - ученицы 11 класса средней школы при Посольстве России в ФРГ (Берлин)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Руста Луиза  и Никитина Анастасия</a:t>
            </a:r>
            <a:endParaRPr lang="de-DE" sz="1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Руководитель проекта – учитель биологии Крюкова Лидия Викторовна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04800" y="228600"/>
            <a:ext cx="8610600" cy="6324600"/>
          </a:xfrm>
          <a:prstGeom prst="roundRect">
            <a:avLst/>
          </a:prstGeom>
          <a:solidFill>
            <a:schemeClr val="accent5">
              <a:lumMod val="50000"/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brain-power12-e1309319944521-500x50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53000" y="1905000"/>
            <a:ext cx="3429000" cy="2845340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Front">
              <a:rot lat="0" lon="1200001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1" name="Прямоугольник 10"/>
          <p:cNvSpPr/>
          <p:nvPr/>
        </p:nvSpPr>
        <p:spPr>
          <a:xfrm>
            <a:off x="1295400" y="5181600"/>
            <a:ext cx="235410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Вселенная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29200" y="5181600"/>
            <a:ext cx="34289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Мозг человека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62000" y="533400"/>
            <a:ext cx="79501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между ними общего?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 descr="ngc346smallmagellaniccloud-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1981200"/>
            <a:ext cx="3429000" cy="28003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228600"/>
            <a:ext cx="8610600" cy="6324600"/>
          </a:xfrm>
          <a:prstGeom prst="roundRect">
            <a:avLst/>
          </a:prstGeom>
          <a:solidFill>
            <a:schemeClr val="accent5">
              <a:lumMod val="50000"/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Вселенная-в-мозгу-902x1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0" y="457200"/>
            <a:ext cx="2920232" cy="3365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57200" y="4267200"/>
            <a:ext cx="85344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Как и безграничная вселенная, </a:t>
            </a:r>
          </a:p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наш мозг обладает </a:t>
            </a:r>
          </a:p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неограниченными возможностями.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2"/>
          <p:cNvSpPr/>
          <p:nvPr/>
        </p:nvSpPr>
        <p:spPr>
          <a:xfrm>
            <a:off x="228600" y="228600"/>
            <a:ext cx="8610600" cy="6324600"/>
          </a:xfrm>
          <a:prstGeom prst="roundRect">
            <a:avLst/>
          </a:prstGeom>
          <a:solidFill>
            <a:schemeClr val="accent5">
              <a:lumMod val="50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" name="Рисунок 16" descr="anypics.ru-47917.jpg"/>
          <p:cNvPicPr>
            <a:picLocks noChangeAspect="1"/>
          </p:cNvPicPr>
          <p:nvPr/>
        </p:nvPicPr>
        <p:blipFill>
          <a:blip r:embed="rId2" cstate="print"/>
          <a:srcRect r="6067"/>
          <a:stretch>
            <a:fillRect/>
          </a:stretch>
        </p:blipFill>
        <p:spPr>
          <a:xfrm>
            <a:off x="3048000" y="1447800"/>
            <a:ext cx="2971800" cy="4057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Ellipse 4"/>
          <p:cNvSpPr/>
          <p:nvPr/>
        </p:nvSpPr>
        <p:spPr>
          <a:xfrm>
            <a:off x="1447800" y="228600"/>
            <a:ext cx="6172200" cy="152400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1371600" y="381000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2400" dirty="0" smtClean="0"/>
              <a:t>Человеческий мозг</a:t>
            </a:r>
            <a:endParaRPr lang="de-DE" sz="2400" dirty="0" smtClean="0"/>
          </a:p>
          <a:p>
            <a:pPr algn="ctr">
              <a:buFontTx/>
              <a:buNone/>
            </a:pPr>
            <a:r>
              <a:rPr lang="ru-RU" sz="2400" dirty="0" smtClean="0"/>
              <a:t>- самый изучаемый и самый неизученный орган в нашем организме. </a:t>
            </a:r>
          </a:p>
        </p:txBody>
      </p:sp>
      <p:sp>
        <p:nvSpPr>
          <p:cNvPr id="8" name="Rechteck 7"/>
          <p:cNvSpPr/>
          <p:nvPr/>
        </p:nvSpPr>
        <p:spPr>
          <a:xfrm rot="20874507">
            <a:off x="583163" y="1931635"/>
            <a:ext cx="259338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Действительно ли существуют </a:t>
            </a:r>
            <a:r>
              <a:rPr lang="ru-RU" dirty="0" err="1" smtClean="0"/>
              <a:t>экстросенсорика</a:t>
            </a:r>
            <a:r>
              <a:rPr lang="ru-RU" dirty="0" smtClean="0"/>
              <a:t>, ясновидение, телепатия? </a:t>
            </a: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914400" y="5410200"/>
            <a:ext cx="7162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       На все эти вопросы пока нет точного ответа.   В этой презентации мы поделимся с вами известной  на сегодняшний день информацией.</a:t>
            </a:r>
            <a:endParaRPr lang="de-DE" sz="2400" dirty="0"/>
          </a:p>
        </p:txBody>
      </p:sp>
      <p:sp>
        <p:nvSpPr>
          <p:cNvPr id="12" name="Positionsrahmen 11"/>
          <p:cNvSpPr/>
          <p:nvPr/>
        </p:nvSpPr>
        <p:spPr>
          <a:xfrm rot="20894980">
            <a:off x="594150" y="1924939"/>
            <a:ext cx="2107392" cy="1575924"/>
          </a:xfrm>
          <a:prstGeom prst="frame">
            <a:avLst>
              <a:gd name="adj1" fmla="val 42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 rot="779429">
            <a:off x="6156130" y="4438710"/>
            <a:ext cx="2792897" cy="1028667"/>
            <a:chOff x="6203487" y="2066978"/>
            <a:chExt cx="2877623" cy="1028667"/>
          </a:xfrm>
        </p:grpSpPr>
        <p:sp>
          <p:nvSpPr>
            <p:cNvPr id="7" name="Rechteck 6"/>
            <p:cNvSpPr/>
            <p:nvPr/>
          </p:nvSpPr>
          <p:spPr>
            <a:xfrm rot="21352850">
              <a:off x="6288618" y="2089881"/>
              <a:ext cx="279249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/>
                <a:t>Может, постигнув тайну мозга, мы разгадаем и тайну вселенной? </a:t>
              </a:r>
              <a:endParaRPr lang="de-DE" dirty="0"/>
            </a:p>
          </p:txBody>
        </p:sp>
        <p:sp>
          <p:nvSpPr>
            <p:cNvPr id="13" name="Positionsrahmen 12"/>
            <p:cNvSpPr/>
            <p:nvPr/>
          </p:nvSpPr>
          <p:spPr>
            <a:xfrm rot="21371389">
              <a:off x="6203487" y="2066978"/>
              <a:ext cx="2615936" cy="1028667"/>
            </a:xfrm>
            <a:prstGeom prst="frame">
              <a:avLst>
                <a:gd name="adj1" fmla="val 420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 rot="1363227">
            <a:off x="6203421" y="3072232"/>
            <a:ext cx="2303091" cy="1018965"/>
            <a:chOff x="8910108" y="2889936"/>
            <a:chExt cx="2303091" cy="1018965"/>
          </a:xfrm>
        </p:grpSpPr>
        <p:sp>
          <p:nvSpPr>
            <p:cNvPr id="4" name="Rechteck 3"/>
            <p:cNvSpPr/>
            <p:nvPr/>
          </p:nvSpPr>
          <p:spPr>
            <a:xfrm rot="20901022">
              <a:off x="8910108" y="2952430"/>
              <a:ext cx="216653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 smtClean="0"/>
                <a:t> </a:t>
              </a:r>
              <a:r>
                <a:rPr lang="ru-RU" dirty="0" smtClean="0"/>
                <a:t>Сколько тайн в себе хранит серое вещество? </a:t>
              </a:r>
              <a:endParaRPr lang="de-DE" sz="1600" dirty="0"/>
            </a:p>
          </p:txBody>
        </p:sp>
        <p:sp>
          <p:nvSpPr>
            <p:cNvPr id="14" name="Positionsrahmen 13"/>
            <p:cNvSpPr/>
            <p:nvPr/>
          </p:nvSpPr>
          <p:spPr>
            <a:xfrm rot="20894980">
              <a:off x="8918915" y="2889936"/>
              <a:ext cx="2294284" cy="1018965"/>
            </a:xfrm>
            <a:prstGeom prst="frame">
              <a:avLst>
                <a:gd name="adj1" fmla="val 4202"/>
              </a:avLst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 rot="20454734">
            <a:off x="395853" y="3676905"/>
            <a:ext cx="2643917" cy="1815991"/>
            <a:chOff x="6121636" y="3437595"/>
            <a:chExt cx="2684072" cy="1641095"/>
          </a:xfrm>
        </p:grpSpPr>
        <p:sp>
          <p:nvSpPr>
            <p:cNvPr id="9" name="Rechteck 8"/>
            <p:cNvSpPr/>
            <p:nvPr/>
          </p:nvSpPr>
          <p:spPr>
            <a:xfrm rot="439137">
              <a:off x="6208713" y="3493321"/>
              <a:ext cx="2596995" cy="1585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i="1" dirty="0" smtClean="0"/>
                <a:t>По мнению психологов,  ч</a:t>
              </a:r>
              <a:r>
                <a:rPr lang="ru-RU" dirty="0" smtClean="0"/>
                <a:t>еловек использует только 10% возможностей своего мозга. А почему не 100%?</a:t>
              </a:r>
              <a:endParaRPr lang="de-DE" dirty="0"/>
            </a:p>
          </p:txBody>
        </p:sp>
        <p:sp>
          <p:nvSpPr>
            <p:cNvPr id="16" name="Positionsrahmen 15"/>
            <p:cNvSpPr/>
            <p:nvPr/>
          </p:nvSpPr>
          <p:spPr>
            <a:xfrm rot="399493">
              <a:off x="6121636" y="3437595"/>
              <a:ext cx="2630435" cy="1582327"/>
            </a:xfrm>
            <a:prstGeom prst="frame">
              <a:avLst>
                <a:gd name="adj1" fmla="val 4202"/>
              </a:avLst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 rot="215109">
            <a:off x="6213439" y="1820676"/>
            <a:ext cx="2327648" cy="903082"/>
            <a:chOff x="6059508" y="3549509"/>
            <a:chExt cx="2764486" cy="1458389"/>
          </a:xfrm>
        </p:grpSpPr>
        <p:sp>
          <p:nvSpPr>
            <p:cNvPr id="22" name="Rechteck 8"/>
            <p:cNvSpPr/>
            <p:nvPr/>
          </p:nvSpPr>
          <p:spPr>
            <a:xfrm rot="439137">
              <a:off x="6059508" y="3785737"/>
              <a:ext cx="2764486" cy="10437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Tx/>
                <a:buNone/>
              </a:pPr>
              <a:r>
                <a:rPr lang="ru-RU" dirty="0" smtClean="0"/>
                <a:t>Можно ли излечиться самовнушением?</a:t>
              </a:r>
            </a:p>
          </p:txBody>
        </p:sp>
        <p:sp>
          <p:nvSpPr>
            <p:cNvPr id="23" name="Positionsrahmen 15"/>
            <p:cNvSpPr/>
            <p:nvPr/>
          </p:nvSpPr>
          <p:spPr>
            <a:xfrm rot="399493">
              <a:off x="6132004" y="3549509"/>
              <a:ext cx="2630434" cy="1458389"/>
            </a:xfrm>
            <a:prstGeom prst="frame">
              <a:avLst>
                <a:gd name="adj1" fmla="val 4202"/>
              </a:avLst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>
            <a:hlinkClick r:id="" action="ppaction://hlinkshowjump?jump=lastslide"/>
          </p:cNvPr>
          <p:cNvSpPr/>
          <p:nvPr/>
        </p:nvSpPr>
        <p:spPr>
          <a:xfrm>
            <a:off x="228600" y="304800"/>
            <a:ext cx="8686800" cy="6400800"/>
          </a:xfrm>
          <a:prstGeom prst="roundRect">
            <a:avLst/>
          </a:prstGeom>
          <a:solidFill>
            <a:schemeClr val="accent5">
              <a:lumMod val="50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>
            <a:hlinkClick r:id="rId2" action="ppaction://hlinksldjump"/>
          </p:cNvPr>
          <p:cNvSpPr/>
          <p:nvPr/>
        </p:nvSpPr>
        <p:spPr>
          <a:xfrm>
            <a:off x="2438400" y="2286000"/>
            <a:ext cx="4114800" cy="2971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">
              <a:avLst>
                <a:gd name="adj" fmla="val 16256934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возможности  головного мозга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gehirn_lstg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8400" y="1143000"/>
            <a:ext cx="4114801" cy="39624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Прямоугольник 5"/>
          <p:cNvSpPr/>
          <p:nvPr/>
        </p:nvSpPr>
        <p:spPr>
          <a:xfrm>
            <a:off x="9296400" y="6019800"/>
            <a:ext cx="3897221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4" action="ppaction://hlinksldjump"/>
              </a:rPr>
              <a:t>ФЕНОМЕНАЛЬНАЯ ПАМЯТЬ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601200" y="3200400"/>
            <a:ext cx="1681999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5" action="ppaction://hlinksldjump"/>
              </a:rPr>
              <a:t>ИНТУИЦИЯ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2971800" y="4572000"/>
            <a:ext cx="2202847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6" action="ppaction://hlinksldjump"/>
              </a:rPr>
              <a:t>ЯСНОВИДЕНИЕ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2133600" y="2743200"/>
            <a:ext cx="1716688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7" action="ppaction://hlinksldjump"/>
              </a:rPr>
              <a:t>ТЕЛЕПАТИЯ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372600" y="1905000"/>
            <a:ext cx="1979323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8" action="ppaction://hlinksldjump"/>
              </a:rPr>
              <a:t>ПСИХОКИНЕЗ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-2590800" y="990600"/>
            <a:ext cx="1696041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9" action="ppaction://hlinksldjump"/>
              </a:rPr>
              <a:t>ТЕЛЕКИНЕЗ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-4349011" y="228600"/>
            <a:ext cx="4349011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10" action="ppaction://hlinksldjump"/>
              </a:rPr>
              <a:t>САМОИСЦЕЛЕНИЕ ОРГАНИЗМА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448800" y="5334000"/>
            <a:ext cx="3466718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u="sng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10" action="ppaction://hlinksldjump"/>
              </a:rPr>
              <a:t>ЗАМЕДЛЕНИЕ СТАРЕНИЯ</a:t>
            </a:r>
            <a:endParaRPr lang="ru-RU" sz="2400" b="1" u="sng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785 0.01088 L 0.74618 0.0108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63 0.06643 L 0.39896 0.0664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16 -0.05578 L -0.33316 -0.0557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06 0.05533 L 0.2724 0.0553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51 0.11088 L 0.43784 0.1108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136 -0.00023 L -0.76302 -0.0002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292 -0.00023 L -0.45625 -0.0002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32 -0.00023 L -0.30034 -0.0002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" grpId="0" animBg="1"/>
      <p:bldP spid="9" grpId="0" animBg="1"/>
      <p:bldP spid="12" grpId="0" animBg="1"/>
      <p:bldP spid="14" grpId="0" animBg="1"/>
      <p:bldP spid="16" grpId="0" animBg="1"/>
      <p:bldP spid="18" grpId="0" animBg="1"/>
      <p:bldP spid="20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04800" y="228600"/>
            <a:ext cx="8610600" cy="6324600"/>
          </a:xfrm>
          <a:prstGeom prst="roundRect">
            <a:avLst/>
          </a:prstGeom>
          <a:solidFill>
            <a:schemeClr val="accent5">
              <a:lumMod val="50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 descr="159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609600"/>
            <a:ext cx="8153400" cy="3581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9677400" y="533400"/>
            <a:ext cx="2358338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Интуиция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4267200"/>
            <a:ext cx="7620000" cy="2554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По данным статистики, билеты на рейс самолета, который попадет в аварию, возвращают  гораздо чаще, чем на рейсы самолетов, которые приземлятся благополучно.</a:t>
            </a:r>
            <a:endParaRPr lang="ru-RU" sz="3200" b="1" dirty="0"/>
          </a:p>
        </p:txBody>
      </p:sp>
      <p:pic>
        <p:nvPicPr>
          <p:cNvPr id="6" name="Рисунок 5" descr="yavion1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733800" y="-685800"/>
            <a:ext cx="2590800" cy="25393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35 0.01088 L -0.69202 -0.0002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" y="-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834 0.03697 L 0.46858 0.33834 C 0.54497 0.40767 0.65834 0.44742 0.77674 0.44742 C 0.91111 0.44742 1.0191 0.40767 1.09514 0.33834 L 1.45834 0.03697 " pathEditMode="relative" rAng="0" ptsTypes="FffFF">
                                      <p:cBhvr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5" y="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228600"/>
            <a:ext cx="8610600" cy="6324600"/>
          </a:xfrm>
          <a:prstGeom prst="roundRect">
            <a:avLst/>
          </a:prstGeom>
          <a:solidFill>
            <a:schemeClr val="accent5">
              <a:lumMod val="50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95400" y="1600200"/>
            <a:ext cx="6497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такое интуиция?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question_mark_serious_thinker_20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2590800"/>
            <a:ext cx="2921000" cy="35052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7200" y="2667000"/>
            <a:ext cx="83058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Непосредственное постижение истины 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без логического анализа.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677400" y="533400"/>
            <a:ext cx="2358338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Интуиция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35 0.01088 L -0.69202 -0.0002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" presetClass="exit" presetSubtype="16" fill="hold" grpId="1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xit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04800" y="228600"/>
            <a:ext cx="8610600" cy="6324600"/>
          </a:xfrm>
          <a:prstGeom prst="roundRect">
            <a:avLst/>
          </a:prstGeom>
          <a:solidFill>
            <a:schemeClr val="accent5">
              <a:lumMod val="50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2800" b="1" cap="all" dirty="0">
              <a:ln/>
              <a:solidFill>
                <a:schemeClr val="tx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1524000"/>
            <a:ext cx="8153400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разработал идею дуального (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двухсистемного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 мышления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609600"/>
            <a:ext cx="4311758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Сеймур Эпштейн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2" name="Группа 21"/>
          <p:cNvGrpSpPr/>
          <p:nvPr/>
        </p:nvGrpSpPr>
        <p:grpSpPr>
          <a:xfrm>
            <a:off x="762000" y="4191000"/>
            <a:ext cx="3886200" cy="3657600"/>
            <a:chOff x="457200" y="3733800"/>
            <a:chExt cx="3886200" cy="3657600"/>
          </a:xfrm>
        </p:grpSpPr>
        <p:sp>
          <p:nvSpPr>
            <p:cNvPr id="7" name="Хорда 6"/>
            <p:cNvSpPr/>
            <p:nvPr/>
          </p:nvSpPr>
          <p:spPr>
            <a:xfrm rot="5400000">
              <a:off x="685800" y="3733800"/>
              <a:ext cx="3657600" cy="3657600"/>
            </a:xfrm>
            <a:prstGeom prst="chord">
              <a:avLst>
                <a:gd name="adj1" fmla="val 5399779"/>
                <a:gd name="adj2" fmla="val 16193610"/>
              </a:avLst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57200" y="4419600"/>
              <a:ext cx="38862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800" b="1" cap="all" dirty="0" err="1" smtClean="0">
                  <a:ln/>
                  <a:solidFill>
                    <a:prstClr val="black"/>
                  </a:solidFill>
                  <a:effectLst>
                    <a:outerShdw blurRad="19685" dist="12700" dir="5400000" algn="tl" rotWithShape="0">
                      <a:srgbClr val="4F81BD">
                        <a:satMod val="130000"/>
                        <a:alpha val="60000"/>
                      </a:srgbClr>
                    </a:outerShdw>
                    <a:reflection blurRad="10000" stA="55000" endPos="48000" dist="500" dir="5400000" sy="-100000" algn="bl" rotWithShape="0"/>
                  </a:effectLst>
                </a:rPr>
                <a:t>Дологическое</a:t>
              </a:r>
              <a:endParaRPr lang="ru-RU" sz="2800" b="1" cap="all" dirty="0" smtClean="0">
                <a:ln/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endParaRPr>
            </a:p>
            <a:p>
              <a:pPr lvl="0" algn="ctr"/>
              <a:r>
                <a:rPr lang="ru-RU" sz="2800" b="1" cap="all" dirty="0" smtClean="0">
                  <a:ln/>
                  <a:solidFill>
                    <a:prstClr val="black"/>
                  </a:solidFill>
                  <a:effectLst>
                    <a:outerShdw blurRad="19685" dist="12700" dir="5400000" algn="tl" rotWithShape="0">
                      <a:srgbClr val="4F81BD">
                        <a:satMod val="130000"/>
                        <a:alpha val="60000"/>
                      </a:srgbClr>
                    </a:outerShdw>
                    <a:reflection blurRad="10000" stA="55000" endPos="48000" dist="500" dir="5400000" sy="-100000" algn="bl" rotWithShape="0"/>
                  </a:effectLst>
                </a:rPr>
                <a:t> мышление</a:t>
              </a:r>
              <a:endParaRPr lang="ru-RU" sz="2800" b="1" cap="all" dirty="0">
                <a:ln/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endParaRPr>
            </a:p>
          </p:txBody>
        </p:sp>
      </p:grpSp>
      <p:grpSp>
        <p:nvGrpSpPr>
          <p:cNvPr id="4" name="Группа 20"/>
          <p:cNvGrpSpPr/>
          <p:nvPr/>
        </p:nvGrpSpPr>
        <p:grpSpPr>
          <a:xfrm>
            <a:off x="762000" y="3429000"/>
            <a:ext cx="4724400" cy="5181600"/>
            <a:chOff x="1511710" y="8382000"/>
            <a:chExt cx="5486400" cy="5181600"/>
          </a:xfrm>
        </p:grpSpPr>
        <p:sp>
          <p:nvSpPr>
            <p:cNvPr id="10" name="Хорда 9"/>
            <p:cNvSpPr/>
            <p:nvPr/>
          </p:nvSpPr>
          <p:spPr>
            <a:xfrm rot="5400000">
              <a:off x="1664110" y="8229600"/>
              <a:ext cx="5181600" cy="5486400"/>
            </a:xfrm>
            <a:prstGeom prst="chord">
              <a:avLst>
                <a:gd name="adj1" fmla="val 5399779"/>
                <a:gd name="adj2" fmla="val 16210028"/>
              </a:avLst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042652" y="8915400"/>
              <a:ext cx="4572000" cy="2062103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3200" b="1" cap="all" dirty="0" smtClean="0">
                  <a:ln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логическая, рациональная  система мышления</a:t>
              </a:r>
              <a:endParaRPr lang="ru-RU" sz="3200" b="1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" name="Группа 16"/>
          <p:cNvGrpSpPr/>
          <p:nvPr/>
        </p:nvGrpSpPr>
        <p:grpSpPr>
          <a:xfrm rot="5400000">
            <a:off x="-5334000" y="685800"/>
            <a:ext cx="5181600" cy="5486400"/>
            <a:chOff x="-4343400" y="1905000"/>
            <a:chExt cx="5181600" cy="5486400"/>
          </a:xfrm>
        </p:grpSpPr>
        <p:sp>
          <p:nvSpPr>
            <p:cNvPr id="15" name="Хорда 14"/>
            <p:cNvSpPr/>
            <p:nvPr/>
          </p:nvSpPr>
          <p:spPr>
            <a:xfrm>
              <a:off x="-4343400" y="1905000"/>
              <a:ext cx="5181600" cy="5486400"/>
            </a:xfrm>
            <a:prstGeom prst="chord">
              <a:avLst>
                <a:gd name="adj1" fmla="val 5399779"/>
                <a:gd name="adj2" fmla="val 16210028"/>
              </a:avLst>
            </a:prstGeom>
            <a:solidFill>
              <a:srgbClr val="8FE2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 rot="16200000">
              <a:off x="-4810036" y="4048036"/>
              <a:ext cx="3200400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lvl="0" algn="ctr"/>
              <a:r>
                <a:rPr lang="ru-RU" sz="2800" b="1" dirty="0" err="1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Д</a:t>
              </a:r>
              <a:r>
                <a:rPr lang="ru-RU" sz="3600" b="1" dirty="0" err="1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ологическое</a:t>
              </a:r>
              <a:endParaRPr lang="ru-RU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pPr lvl="0" algn="ctr"/>
              <a:r>
                <a:rPr lang="ru-RU" sz="36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мышление</a:t>
              </a:r>
            </a:p>
          </p:txBody>
        </p:sp>
      </p:grpSp>
      <p:pic>
        <p:nvPicPr>
          <p:cNvPr id="20" name="Рисунок 19" descr="334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6400" y="3581400"/>
            <a:ext cx="2945361" cy="2343150"/>
          </a:xfrm>
          <a:prstGeom prst="rect">
            <a:avLst/>
          </a:prstGeom>
        </p:spPr>
      </p:pic>
      <p:pic>
        <p:nvPicPr>
          <p:cNvPr id="23" name="Рисунок 22" descr="chola-1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6400" y="3505200"/>
            <a:ext cx="3048000" cy="2438400"/>
          </a:xfrm>
          <a:prstGeom prst="rect">
            <a:avLst/>
          </a:prstGeom>
        </p:spPr>
      </p:pic>
      <p:grpSp>
        <p:nvGrpSpPr>
          <p:cNvPr id="14" name="Группа 23"/>
          <p:cNvGrpSpPr/>
          <p:nvPr/>
        </p:nvGrpSpPr>
        <p:grpSpPr>
          <a:xfrm rot="5400000">
            <a:off x="9753600" y="762000"/>
            <a:ext cx="5181600" cy="5486400"/>
            <a:chOff x="7467600" y="-1676400"/>
            <a:chExt cx="5181600" cy="5486400"/>
          </a:xfrm>
        </p:grpSpPr>
        <p:sp>
          <p:nvSpPr>
            <p:cNvPr id="16" name="Хорда 15"/>
            <p:cNvSpPr/>
            <p:nvPr/>
          </p:nvSpPr>
          <p:spPr>
            <a:xfrm rot="10800000">
              <a:off x="7467600" y="-1676400"/>
              <a:ext cx="5181600" cy="5486400"/>
            </a:xfrm>
            <a:prstGeom prst="chord">
              <a:avLst>
                <a:gd name="adj1" fmla="val 5399779"/>
                <a:gd name="adj2" fmla="val 16210028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 rot="16200000">
              <a:off x="8725763" y="189637"/>
              <a:ext cx="4572000" cy="1754326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36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логическая, рациональная  система мышления</a:t>
              </a:r>
              <a:endParaRPr lang="ru-RU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26" name="Стрелка вниз 25"/>
          <p:cNvSpPr/>
          <p:nvPr/>
        </p:nvSpPr>
        <p:spPr>
          <a:xfrm>
            <a:off x="4572000" y="5486400"/>
            <a:ext cx="381000" cy="68580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 rot="10800000">
            <a:off x="4495800" y="609600"/>
            <a:ext cx="381003" cy="68580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знак завершения 28"/>
          <p:cNvSpPr/>
          <p:nvPr/>
        </p:nvSpPr>
        <p:spPr>
          <a:xfrm>
            <a:off x="1143000" y="6172200"/>
            <a:ext cx="6934200" cy="457200"/>
          </a:xfrm>
          <a:prstGeom prst="flowChartTerminato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Развивается у человека</a:t>
            </a:r>
            <a:endParaRPr lang="ru-RU" sz="2800" b="1" cap="all" dirty="0">
              <a:ln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Блок-схема: знак завершения 29"/>
          <p:cNvSpPr/>
          <p:nvPr/>
        </p:nvSpPr>
        <p:spPr>
          <a:xfrm>
            <a:off x="1143000" y="228600"/>
            <a:ext cx="6934200" cy="381000"/>
          </a:xfrm>
          <a:prstGeom prst="flowChartTerminato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/>
                <a:solidFill>
                  <a:schemeClr val="tx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</a:effectLst>
              </a:rPr>
              <a:t>Развивается еще у животных</a:t>
            </a:r>
            <a:endParaRPr lang="ru-RU" sz="2800" b="1" cap="all" dirty="0">
              <a:ln/>
              <a:solidFill>
                <a:schemeClr val="tx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9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31214E-7 L -0.83333 -0.011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-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112E-17 -1.96532E-6 L 0.81667 -1.96532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6" grpId="0" animBg="1"/>
      <p:bldP spid="27" grpId="0" animBg="1"/>
      <p:bldP spid="29" grpId="0" animBg="1"/>
      <p:bldP spid="3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</TotalTime>
  <Words>936</Words>
  <Application>Microsoft Office PowerPoint</Application>
  <PresentationFormat>Экран (4:3)</PresentationFormat>
  <Paragraphs>119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ВНИМАНИЕ!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Media</dc:creator>
  <cp:lastModifiedBy>BAZA</cp:lastModifiedBy>
  <cp:revision>207</cp:revision>
  <dcterms:created xsi:type="dcterms:W3CDTF">2014-02-20T05:09:02Z</dcterms:created>
  <dcterms:modified xsi:type="dcterms:W3CDTF">2014-03-13T16:19:31Z</dcterms:modified>
</cp:coreProperties>
</file>