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77" r:id="rId7"/>
    <p:sldId id="278" r:id="rId8"/>
    <p:sldId id="279" r:id="rId9"/>
    <p:sldId id="285" r:id="rId10"/>
    <p:sldId id="286" r:id="rId11"/>
    <p:sldId id="288" r:id="rId12"/>
    <p:sldId id="287" r:id="rId13"/>
    <p:sldId id="261" r:id="rId14"/>
    <p:sldId id="265" r:id="rId15"/>
    <p:sldId id="269" r:id="rId16"/>
    <p:sldId id="267" r:id="rId17"/>
    <p:sldId id="264" r:id="rId18"/>
    <p:sldId id="268" r:id="rId19"/>
    <p:sldId id="271" r:id="rId20"/>
    <p:sldId id="276" r:id="rId21"/>
    <p:sldId id="262" r:id="rId22"/>
    <p:sldId id="283" r:id="rId23"/>
    <p:sldId id="280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99"/>
    <a:srgbClr val="FF9900"/>
    <a:srgbClr val="FFCC99"/>
    <a:srgbClr val="4C5BEE"/>
    <a:srgbClr val="352BBB"/>
    <a:srgbClr val="4420C6"/>
    <a:srgbClr val="0936F7"/>
    <a:srgbClr val="333399"/>
    <a:srgbClr val="339966"/>
    <a:srgbClr val="66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545" autoAdjust="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18BEA35-F46A-41E0-A5D2-28BDFD9630FC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496877F-3087-47CF-93D7-13C8CC0CE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1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38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ик 39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оугольник 40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41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Прямоугольник 55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64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65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Прямоугольник 66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23FD04E-6334-462E-B5CC-FAE5FBB2CBF4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660CEFD-DACB-460C-84A3-8570077B86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CA33A-45F7-4630-B2F9-A43E0E3FF1B9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0278D-3981-45EC-A62E-509F9188DA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03D41-71CA-4838-AAB0-EEEC3D55E721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CC7C2-5D88-48DE-B4D5-842797A6FF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7FB51-0F70-47A6-A185-8D3376CB0310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AAF65-C216-47D8-B78F-17DD4D5BDB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1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олилиния 1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олилиния 12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Полилиния 24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7" name="Полилиния 25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8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9" name="Прямоугольник 6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Прямоугольник 7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Прямоугольник 8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Прямоугольник 9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Прямоугольник 10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Прямоугольник 11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C48589-4592-49D0-9826-0FBA6DEE05AE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2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BEDE170-97CE-4C24-9D91-909015453A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E7FC79-6E9C-4E22-A2B5-716237D13569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B4B5113-D239-4C2B-ADAE-9B48695461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4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15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Прямоугольник 16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Прямоугольник 17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18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Прямоугольник 19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Прямоугольник 20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Прямоугольник 21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28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рямоугольник 29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3082C51-76D0-4645-8B85-942BEB901CCF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1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475486-686B-489D-B87F-4E5040A0BA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D5FA0-32E0-4525-B05F-B1E4D6562584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0D5F4-2E48-4C46-A968-426A37CF89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1DDA646-3A9D-4445-88B7-6AF22CA59ABA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C43BAF3-1EB8-493D-A2F6-899734E819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B3E6C-DA4A-4BFA-ABDD-D9C63B4C0FFD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809DA-22F9-4EF2-A6C7-848A32C9E9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Прямая соединительная линия 8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Прямая соединительная линия 14"/>
            <p:cNvCxnSpPr/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15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16"/>
            <p:cNvCxnSpPr/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13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Прямая соединительная линия 10"/>
            <p:cNvCxnSpPr/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1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2"/>
            <p:cNvCxnSpPr/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17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Прямая соединительная линия 18"/>
            <p:cNvCxnSpPr/>
            <p:nvPr/>
          </p:nvCxnSpPr>
          <p:spPr>
            <a:xfrm rot="16200000">
              <a:off x="6663592" y="13003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9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20"/>
            <p:cNvCxnSpPr/>
            <p:nvPr/>
          </p:nvCxnSpPr>
          <p:spPr>
            <a:xfrm rot="5400000" flipH="1">
              <a:off x="6744512" y="12993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A9F6815-A5BB-417C-B561-7DA8D09EC5DC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20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302BC24-23A8-4B01-A9A4-1B2D11E827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6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060EA7D0-1948-4903-AB31-E458A1078C6C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144E093-E08A-4E02-B7F9-D0167BBB00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9" r:id="rId3"/>
    <p:sldLayoutId id="2147483710" r:id="rId4"/>
    <p:sldLayoutId id="2147483711" r:id="rId5"/>
    <p:sldLayoutId id="2147483706" r:id="rId6"/>
    <p:sldLayoutId id="2147483712" r:id="rId7"/>
    <p:sldLayoutId id="2147483705" r:id="rId8"/>
    <p:sldLayoutId id="2147483713" r:id="rId9"/>
    <p:sldLayoutId id="2147483704" r:id="rId10"/>
    <p:sldLayoutId id="2147483703" r:id="rId11"/>
  </p:sldLayoutIdLst>
  <p:transition spd="slow"/>
  <p:txStyles>
    <p:titleStyle>
      <a:lvl1pPr algn="l" rtl="0" fontAlgn="base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fontAlgn="base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fontAlgn="base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fontAlgn="base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4.xml"/><Relationship Id="rId1" Type="http://schemas.openxmlformats.org/officeDocument/2006/relationships/audio" Target="file:///\\192.168.2.2\&#1054;&#1073;&#1097;&#1072;&#1103;\&#1055;&#1083;&#1072;&#1085;&#1077;&#1090;&#1072;%20&#1052;&#1048;&#1044;\&#1057;&#1086;&#1085;\&#1057;&#1086;&#1085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://allhormon.org.ua/wp-content/uploads/2011/01/epifiz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4.jpeg"/><Relationship Id="rId18" Type="http://schemas.openxmlformats.org/officeDocument/2006/relationships/slide" Target="slide17.xml"/><Relationship Id="rId3" Type="http://schemas.openxmlformats.org/officeDocument/2006/relationships/image" Target="../media/image5.jpeg"/><Relationship Id="rId21" Type="http://schemas.openxmlformats.org/officeDocument/2006/relationships/slide" Target="slide22.xml"/><Relationship Id="rId7" Type="http://schemas.openxmlformats.org/officeDocument/2006/relationships/image" Target="../media/image9.jpeg"/><Relationship Id="rId12" Type="http://schemas.openxmlformats.org/officeDocument/2006/relationships/image" Target="../media/image13.jpeg"/><Relationship Id="rId17" Type="http://schemas.openxmlformats.org/officeDocument/2006/relationships/slide" Target="slide13.xml"/><Relationship Id="rId2" Type="http://schemas.openxmlformats.org/officeDocument/2006/relationships/slide" Target="slide4.xml"/><Relationship Id="rId16" Type="http://schemas.openxmlformats.org/officeDocument/2006/relationships/slide" Target="slide8.xml"/><Relationship Id="rId20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11" Type="http://schemas.openxmlformats.org/officeDocument/2006/relationships/image" Target="../media/image12.jpeg"/><Relationship Id="rId5" Type="http://schemas.openxmlformats.org/officeDocument/2006/relationships/image" Target="../media/image7.jpeg"/><Relationship Id="rId15" Type="http://schemas.openxmlformats.org/officeDocument/2006/relationships/slide" Target="slide6.xml"/><Relationship Id="rId10" Type="http://schemas.openxmlformats.org/officeDocument/2006/relationships/hyperlink" Target="http://images.demotyvacija.lt/media/demotivators/demotyvacija.lt_Pasistojo-klausimas-kaip-ispit-atsakyma..-.jpg" TargetMode="External"/><Relationship Id="rId19" Type="http://schemas.openxmlformats.org/officeDocument/2006/relationships/slide" Target="slide19.xml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slide" Target="slide5.xml"/><Relationship Id="rId22" Type="http://schemas.openxmlformats.org/officeDocument/2006/relationships/slide" Target="slide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500063"/>
            <a:ext cx="8229600" cy="9144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2">
                    <a:satMod val="200000"/>
                  </a:schemeClr>
                </a:solidFill>
              </a:rPr>
              <a:t/>
            </a:r>
            <a:br>
              <a:rPr lang="ru-RU" sz="4400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ru-RU" sz="4400" dirty="0" smtClean="0">
                <a:solidFill>
                  <a:schemeClr val="tx2">
                    <a:satMod val="200000"/>
                  </a:schemeClr>
                </a:solidFill>
              </a:rPr>
              <a:t/>
            </a:r>
            <a:br>
              <a:rPr lang="ru-RU" sz="4400" dirty="0" smtClean="0">
                <a:solidFill>
                  <a:schemeClr val="tx2">
                    <a:satMod val="200000"/>
                  </a:schemeClr>
                </a:solidFill>
              </a:rPr>
            </a:br>
            <a:endParaRPr lang="ru-RU" sz="4400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214282" y="214290"/>
            <a:ext cx="8715436" cy="2000264"/>
          </a:xfrm>
          <a:effectLst>
            <a:outerShdw blurRad="190500" dist="228600" dir="2700000" algn="ctr">
              <a:srgbClr val="000000">
                <a:alpha val="30000"/>
              </a:srgb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prstTxWarp prst="textDeflateBottom">
              <a:avLst/>
            </a:prstTxWarp>
            <a:normAutofit/>
          </a:bodyPr>
          <a:lstStyle/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4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«Сон – объятия Морфея»</a:t>
            </a:r>
            <a:endParaRPr lang="ru-RU" sz="4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5" name="Рисунок 4" descr="сооооооооооооон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1285860"/>
            <a:ext cx="3016356" cy="4215556"/>
          </a:xfrm>
          <a:prstGeom prst="rect">
            <a:avLst/>
          </a:prstGeom>
          <a:ln w="0">
            <a:solidFill>
              <a:schemeClr val="tx1"/>
            </a:solidFill>
            <a:prstDash val="sysDot"/>
            <a:bevel/>
          </a:ln>
          <a:scene3d>
            <a:camera prst="perspectiveAbove"/>
            <a:lightRig rig="threePt" dir="t"/>
          </a:scene3d>
          <a:sp3d contourW="12700">
            <a:bevelB/>
            <a:contourClr>
              <a:schemeClr val="accent5"/>
            </a:contourClr>
          </a:sp3d>
        </p:spPr>
      </p:pic>
      <p:sp>
        <p:nvSpPr>
          <p:cNvPr id="14340" name="TextBox 6"/>
          <p:cNvSpPr txBox="1">
            <a:spLocks noChangeArrowheads="1"/>
          </p:cNvSpPr>
          <p:nvPr/>
        </p:nvSpPr>
        <p:spPr bwMode="auto">
          <a:xfrm>
            <a:off x="7929563" y="15716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orbe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5715016"/>
            <a:ext cx="6072230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dirty="0" smtClean="0"/>
              <a:t>Презентацию подготовили ученицы 9 класса</a:t>
            </a:r>
          </a:p>
          <a:p>
            <a:pPr algn="ctr">
              <a:lnSpc>
                <a:spcPct val="90000"/>
              </a:lnSpc>
              <a:buNone/>
            </a:pPr>
            <a:r>
              <a:rPr lang="ru-RU" dirty="0" smtClean="0"/>
              <a:t>Никитина Анастасия, Руста Луиза, Тарасова </a:t>
            </a:r>
            <a:r>
              <a:rPr lang="ru-RU" dirty="0" smtClean="0"/>
              <a:t>Антонина</a:t>
            </a:r>
          </a:p>
          <a:p>
            <a:pPr algn="ctr">
              <a:lnSpc>
                <a:spcPct val="90000"/>
              </a:lnSpc>
              <a:buNone/>
            </a:pPr>
            <a:endParaRPr lang="ru-RU" sz="1200" dirty="0" smtClean="0"/>
          </a:p>
          <a:p>
            <a:pPr algn="ctr">
              <a:lnSpc>
                <a:spcPct val="90000"/>
              </a:lnSpc>
              <a:buNone/>
            </a:pPr>
            <a:r>
              <a:rPr lang="ru-RU" dirty="0" smtClean="0"/>
              <a:t>Руководитель: </a:t>
            </a:r>
            <a:r>
              <a:rPr lang="ru-RU" dirty="0" err="1" smtClean="0"/>
              <a:t>Вешкурцева</a:t>
            </a:r>
            <a:r>
              <a:rPr lang="ru-RU" dirty="0" smtClean="0"/>
              <a:t> Ирина Анатольевна</a:t>
            </a:r>
            <a:endParaRPr lang="ru-RU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dirty="0" smtClean="0"/>
              <a:t>        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dirty="0" smtClean="0"/>
              <a:t>                                                                        </a:t>
            </a:r>
          </a:p>
        </p:txBody>
      </p:sp>
      <p:pic>
        <p:nvPicPr>
          <p:cNvPr id="8" name="Со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429520" y="407194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3" showWhenStopped="0">
                <p:cTn id="1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 build="p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Group 2"/>
          <p:cNvGraphicFramePr>
            <a:graphicFrameLocks noGrp="1"/>
          </p:cNvGraphicFramePr>
          <p:nvPr/>
        </p:nvGraphicFramePr>
        <p:xfrm>
          <a:off x="142844" y="1571612"/>
          <a:ext cx="8785225" cy="4163381"/>
        </p:xfrm>
        <a:graphic>
          <a:graphicData uri="http://schemas.openxmlformats.org/drawingml/2006/table">
            <a:tbl>
              <a:tblPr/>
              <a:tblGrid>
                <a:gridCol w="1230313"/>
                <a:gridCol w="587375"/>
                <a:gridCol w="593725"/>
                <a:gridCol w="592137"/>
                <a:gridCol w="593725"/>
                <a:gridCol w="592138"/>
                <a:gridCol w="593725"/>
                <a:gridCol w="592137"/>
                <a:gridCol w="593725"/>
                <a:gridCol w="592138"/>
                <a:gridCol w="593725"/>
                <a:gridCol w="592137"/>
                <a:gridCol w="1038225"/>
              </a:tblGrid>
              <a:tr h="912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Классы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(кол-во чел.)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Продолжительность сна</a:t>
                      </a:r>
                      <a:endParaRPr kumimoji="0" lang="de-DE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(10)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(11)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(15)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(11)</a:t>
                      </a:r>
                      <a:endParaRPr kumimoji="0" lang="de-DE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(17)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(16)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(8)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8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(8)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(14)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10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(5)</a:t>
                      </a:r>
                      <a:endParaRPr kumimoji="0" lang="de-DE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11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(9)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учителя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 (17)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11 часов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4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2  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1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2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1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     - 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10 часов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4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7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9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3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2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2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1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    1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9 часов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2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2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4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4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9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5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2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2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3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    2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8 часов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1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2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3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6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4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5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5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1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2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    7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7 часов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2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3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1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1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2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3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1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    4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6 часов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 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3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3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    2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</a:tr>
              <a:tr h="500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5 часов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2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1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3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     1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</a:tr>
            </a:tbl>
          </a:graphicData>
        </a:graphic>
      </p:graphicFrame>
      <p:sp>
        <p:nvSpPr>
          <p:cNvPr id="45186" name="Прямоугольник 7"/>
          <p:cNvSpPr>
            <a:spLocks noChangeArrowheads="1"/>
          </p:cNvSpPr>
          <p:nvPr/>
        </p:nvSpPr>
        <p:spPr bwMode="auto">
          <a:xfrm>
            <a:off x="785813" y="6215063"/>
            <a:ext cx="1785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400" dirty="0">
                <a:latin typeface="Corbel" pitchFamily="34" charset="0"/>
                <a:sym typeface="Wingdings" pitchFamily="2" charset="2"/>
                <a:hlinkClick r:id="rId2" action="ppaction://hlinksldjump"/>
              </a:rPr>
              <a:t></a:t>
            </a:r>
            <a:r>
              <a:rPr lang="ru-RU" sz="2400" dirty="0" smtClean="0">
                <a:latin typeface="Corbel" pitchFamily="34" charset="0"/>
                <a:hlinkClick r:id="rId2" action="ppaction://hlinksldjump"/>
              </a:rPr>
              <a:t>Назад</a:t>
            </a:r>
            <a:endParaRPr lang="ru-RU" sz="2400" dirty="0">
              <a:latin typeface="Corbel" pitchFamily="34" charset="0"/>
            </a:endParaRPr>
          </a:p>
        </p:txBody>
      </p:sp>
      <p:sp>
        <p:nvSpPr>
          <p:cNvPr id="2" name="Titel 1"/>
          <p:cNvSpPr>
            <a:spLocks/>
          </p:cNvSpPr>
          <p:nvPr/>
        </p:nvSpPr>
        <p:spPr bwMode="auto">
          <a:xfrm>
            <a:off x="0" y="188913"/>
            <a:ext cx="91440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800" dirty="0">
                <a:solidFill>
                  <a:srgbClr val="C1EEFF"/>
                </a:solidFill>
                <a:latin typeface="Consolas" pitchFamily="49" charset="0"/>
              </a:rPr>
              <a:t> </a:t>
            </a:r>
            <a:r>
              <a:rPr lang="ru-RU" sz="2800" dirty="0">
                <a:solidFill>
                  <a:srgbClr val="C1EEFF"/>
                </a:solidFill>
              </a:rPr>
              <a:t>Анкетирование учеников и учителей школы</a:t>
            </a:r>
            <a:br>
              <a:rPr lang="ru-RU" sz="2800" dirty="0">
                <a:solidFill>
                  <a:srgbClr val="C1EEFF"/>
                </a:solidFill>
              </a:rPr>
            </a:br>
            <a:r>
              <a:rPr lang="ru-RU" sz="2800" dirty="0" smtClean="0">
                <a:solidFill>
                  <a:srgbClr val="C1EEFF"/>
                </a:solidFill>
              </a:rPr>
              <a:t> </a:t>
            </a:r>
            <a:r>
              <a:rPr lang="ru-RU" sz="2800" dirty="0" smtClean="0">
                <a:solidFill>
                  <a:srgbClr val="C5F3FF"/>
                </a:solidFill>
              </a:rPr>
              <a:t>«</a:t>
            </a:r>
            <a:r>
              <a:rPr lang="ru-RU" sz="2800" dirty="0">
                <a:solidFill>
                  <a:srgbClr val="C5F3FF"/>
                </a:solidFill>
              </a:rPr>
              <a:t>Какова продолжительность Вашего сна?»</a:t>
            </a:r>
            <a:br>
              <a:rPr lang="ru-RU" sz="2800" dirty="0">
                <a:solidFill>
                  <a:srgbClr val="C5F3FF"/>
                </a:solidFill>
              </a:rPr>
            </a:br>
            <a:endParaRPr lang="de-DE" sz="2800" dirty="0">
              <a:solidFill>
                <a:srgbClr val="C5F3F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5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186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144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CC99"/>
                </a:solidFill>
                <a:effectLst>
                  <a:reflection blurRad="6350" stA="60000" endA="900" endPos="58000" dir="5400000" sy="-100000" algn="bl" rotWithShape="0"/>
                </a:effectLst>
              </a:rPr>
              <a:t>Вывод:</a:t>
            </a:r>
            <a:endParaRPr lang="ru-RU" dirty="0">
              <a:solidFill>
                <a:srgbClr val="FFCC99"/>
              </a:soli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214282" y="1071546"/>
            <a:ext cx="871543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По результатам опросов, проведённых среди учеников и учителей  нашей школы, можно сделать вывод  о том, что в целом  учащиеся с  1 по 6 класс 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соблюдают режим сна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, а</a:t>
            </a:r>
            <a:r>
              <a:rPr kumimoji="0" lang="ru-RU" sz="2200" b="1" i="1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наибольшее чисто </a:t>
            </a:r>
            <a:r>
              <a:rPr lang="ru-RU" sz="2200" b="1" i="1" dirty="0" smtClean="0"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е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го нарушений замечено среди учеников   9-11 классов.  Эти дети </a:t>
            </a:r>
          </a:p>
          <a:p>
            <a:pPr marR="0" lvl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находятся в зоне риска.</a:t>
            </a:r>
            <a:endParaRPr kumimoji="0" lang="de-DE" sz="2200" b="1" i="1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R="0" lvl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kumimoji="0" lang="ru-RU" sz="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 		</a:t>
            </a:r>
          </a:p>
          <a:p>
            <a:pPr marR="0" lvl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itchFamily="2" charset="2"/>
              <a:buNone/>
              <a:tabLst/>
              <a:defRPr/>
            </a:pPr>
            <a:endParaRPr kumimoji="0" lang="ru-RU" sz="800" b="1" i="1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R="0" lvl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kumimoji="0" lang="ru-RU" sz="21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  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Надо учитывать, что несоблюдение режима сна в детском и </a:t>
            </a:r>
          </a:p>
          <a:p>
            <a:pPr marR="0" lvl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подростковом возрасте </a:t>
            </a:r>
            <a:r>
              <a:rPr kumimoji="0" lang="ru-RU" sz="2200" b="1" i="1" u="sng" strike="noStrike" kern="1200" cap="none" spc="0" normalizeH="0" baseline="0" noProof="0" dirty="0" smtClean="0">
                <a:ln>
                  <a:noFill/>
                </a:ln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опасно для здоровья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. </a:t>
            </a:r>
            <a:endParaRPr kumimoji="0" lang="de-DE" sz="2200" b="1" i="1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R="0" lvl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kumimoji="0" lang="ru-RU" sz="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  	</a:t>
            </a:r>
          </a:p>
          <a:p>
            <a:pPr marR="0" lvl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kumimoji="0" lang="ru-RU" sz="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	</a:t>
            </a:r>
          </a:p>
          <a:p>
            <a:pPr marR="0" lvl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kumimoji="0" lang="ru-RU" sz="21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  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Было установлено, что нехватка нормального сна может </a:t>
            </a:r>
          </a:p>
          <a:p>
            <a:pPr marR="0" lvl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негативно повлиять на психику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детей и подростков, приводя к </a:t>
            </a:r>
          </a:p>
          <a:p>
            <a:pPr marR="0" lvl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частым 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перепадам настроения 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и повышенному 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беспокойству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. </a:t>
            </a:r>
            <a:endParaRPr kumimoji="0" lang="de-DE" sz="2200" b="1" i="1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R="0" lvl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kumimoji="0" lang="ru-RU" sz="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 		 </a:t>
            </a:r>
          </a:p>
          <a:p>
            <a:pPr marR="0" lvl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itchFamily="2" charset="2"/>
              <a:buNone/>
              <a:tabLst/>
              <a:defRPr/>
            </a:pPr>
            <a:endParaRPr kumimoji="0" lang="ru-RU" sz="800" b="1" i="1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R="0" lvl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kumimoji="0" lang="ru-RU" sz="21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  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Подростки, не получающие достаточного количества сна </a:t>
            </a:r>
            <a:r>
              <a:rPr lang="ru-RU" sz="2200" b="1" i="1" dirty="0" err="1" smtClean="0"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н</a:t>
            </a:r>
            <a:r>
              <a:rPr kumimoji="0" lang="ru-RU" sz="2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очью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,</a:t>
            </a:r>
            <a:r>
              <a:rPr kumimoji="0" lang="ru-RU" sz="2200" b="1" i="1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вероятнее всего будут 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плохо учиться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, получат</a:t>
            </a:r>
            <a:r>
              <a:rPr lang="ru-RU" sz="2200" b="1" i="1" dirty="0" smtClean="0"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предрасположенность к депрессии.</a:t>
            </a:r>
            <a:endParaRPr kumimoji="0" lang="de-DE" sz="2200" b="1" i="1" u="none" strike="noStrike" kern="1200" cap="none" spc="0" normalizeH="0" baseline="0" noProof="0" dirty="0" smtClean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трелка вправо 12"/>
          <p:cNvSpPr/>
          <p:nvPr/>
        </p:nvSpPr>
        <p:spPr>
          <a:xfrm>
            <a:off x="179388" y="1628775"/>
            <a:ext cx="2928937" cy="32861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Очень важно ложиться  спать </a:t>
            </a:r>
          </a:p>
          <a:p>
            <a:pPr algn="ctr"/>
            <a:r>
              <a:rPr lang="ru-RU" b="1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и вставать </a:t>
            </a:r>
            <a:r>
              <a:rPr lang="ru-RU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в одно </a:t>
            </a:r>
            <a:endParaRPr lang="ru-RU" b="1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Arial" charset="0"/>
            </a:endParaRPr>
          </a:p>
          <a:p>
            <a:pPr algn="ctr"/>
            <a:r>
              <a:rPr lang="ru-RU" b="1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и то же время!</a:t>
            </a:r>
          </a:p>
        </p:txBody>
      </p:sp>
      <p:sp>
        <p:nvSpPr>
          <p:cNvPr id="12" name="Стрелка вправо 11"/>
          <p:cNvSpPr/>
          <p:nvPr/>
        </p:nvSpPr>
        <p:spPr>
          <a:xfrm>
            <a:off x="3214678" y="1643050"/>
            <a:ext cx="2928937" cy="32861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Школьник </a:t>
            </a:r>
          </a:p>
          <a:p>
            <a:pPr algn="ctr"/>
            <a:r>
              <a:rPr lang="ru-RU" b="1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должен спать </a:t>
            </a:r>
          </a:p>
          <a:p>
            <a:pPr algn="ctr"/>
            <a:r>
              <a:rPr lang="ru-RU" b="1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не менее 9-10,5 ч.!</a:t>
            </a:r>
          </a:p>
          <a:p>
            <a:pPr algn="ctr"/>
            <a:endParaRPr lang="ru-RU" dirty="0">
              <a:solidFill>
                <a:srgbClr val="333399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1" name="Улыбающееся лицо 10"/>
          <p:cNvSpPr/>
          <p:nvPr/>
        </p:nvSpPr>
        <p:spPr>
          <a:xfrm>
            <a:off x="6286500" y="1928802"/>
            <a:ext cx="2714656" cy="2714625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6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5445125"/>
            <a:ext cx="89646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ru-RU" b="1" i="1" dirty="0">
                <a:solidFill>
                  <a:srgbClr val="00FF00"/>
                </a:solidFill>
                <a:latin typeface="Times New Roman" pitchFamily="18" charset="0"/>
              </a:rPr>
              <a:t>Тогда будет обеспечено </a:t>
            </a:r>
          </a:p>
          <a:p>
            <a:pPr algn="r"/>
            <a:r>
              <a:rPr lang="ru-RU" b="1" i="1" dirty="0">
                <a:solidFill>
                  <a:srgbClr val="00FF00"/>
                </a:solidFill>
                <a:latin typeface="Times New Roman" pitchFamily="18" charset="0"/>
              </a:rPr>
              <a:t>и быстрое засыпание, и легкое пробуждение!</a:t>
            </a:r>
            <a:r>
              <a:rPr lang="ru-RU" i="1" dirty="0">
                <a:solidFill>
                  <a:srgbClr val="69F1E4"/>
                </a:solidFill>
              </a:rPr>
              <a:t> </a:t>
            </a:r>
          </a:p>
        </p:txBody>
      </p:sp>
      <p:sp>
        <p:nvSpPr>
          <p:cNvPr id="46089" name="WordArt 9"/>
          <p:cNvSpPr>
            <a:spLocks noChangeArrowheads="1" noChangeShapeType="1" noTextEdit="1"/>
          </p:cNvSpPr>
          <p:nvPr/>
        </p:nvSpPr>
        <p:spPr bwMode="auto">
          <a:xfrm>
            <a:off x="1476375" y="549275"/>
            <a:ext cx="4967288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339966"/>
                  </a:solidFill>
                  <a:round/>
                  <a:headEnd/>
                  <a:tailEnd/>
                </a:ln>
                <a:solidFill>
                  <a:srgbClr val="66FF66"/>
                </a:soli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Помни!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1" grpId="0" animBg="1"/>
      <p:bldP spid="46088" grpId="0"/>
      <p:bldP spid="460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142900"/>
            <a:ext cx="8229600" cy="1080120"/>
          </a:xfrm>
        </p:spPr>
        <p:txBody>
          <a:bodyPr numCol="1">
            <a:prstTxWarp prst="textTriangle">
              <a:avLst/>
            </a:prstTxWarp>
            <a:scene3d>
              <a:camera prst="perspectiveRelaxedModerately"/>
              <a:lightRig rig="threePt" dir="t"/>
            </a:scene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de-DE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satMod val="20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Отклонения</a:t>
            </a:r>
            <a:endParaRPr lang="ru-RU" dirty="0">
              <a:solidFill>
                <a:schemeClr val="tx2">
                  <a:satMod val="20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00500" y="1341438"/>
            <a:ext cx="5143500" cy="5661025"/>
          </a:xfrm>
        </p:spPr>
        <p:txBody>
          <a:bodyPr>
            <a:normAutofit fontScale="25000" lnSpcReduction="20000"/>
          </a:bodyPr>
          <a:lstStyle/>
          <a:p>
            <a:pPr marL="41148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1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0400" dirty="0" smtClean="0">
                <a:solidFill>
                  <a:schemeClr val="tx2">
                    <a:lumMod val="50000"/>
                  </a:schemeClr>
                </a:solidFill>
              </a:rPr>
              <a:t>«Сон – лучшее лекарство»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10400" dirty="0" smtClean="0"/>
              <a:t>	Действительно, царство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10400" dirty="0" smtClean="0"/>
              <a:t>Морфея спасает  от многих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10400" dirty="0" smtClean="0"/>
              <a:t>стрессов, заболеваний,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10400" dirty="0" smtClean="0"/>
              <a:t>усталости. Но бывают и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10400" dirty="0" smtClean="0"/>
              <a:t>отклонения от нормы . 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10400" dirty="0" smtClean="0"/>
              <a:t>	Мы расскажем только о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10400" dirty="0" smtClean="0"/>
              <a:t>нескольких из них. Речь  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10400" dirty="0" smtClean="0"/>
              <a:t>пойдёт о… 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10400" b="1" i="1" dirty="0" smtClean="0"/>
              <a:t>      </a:t>
            </a:r>
            <a:r>
              <a:rPr lang="ru-RU" sz="10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летаргии</a:t>
            </a:r>
            <a:endParaRPr lang="ru-RU" sz="10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10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ru-RU" sz="10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бессоннице</a:t>
            </a:r>
            <a:endParaRPr lang="ru-RU" sz="10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10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</a:t>
            </a:r>
            <a:r>
              <a:rPr lang="ru-RU" sz="10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кошмарах</a:t>
            </a:r>
            <a:endParaRPr lang="ru-RU" sz="10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10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</a:t>
            </a:r>
            <a:r>
              <a:rPr lang="ru-RU" sz="10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лунатизме</a:t>
            </a:r>
            <a:endParaRPr lang="ru-RU" sz="10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endParaRPr lang="ru-RU" dirty="0" smtClean="0"/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endParaRPr lang="ru-RU" dirty="0" smtClean="0"/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            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3850" y="1298868"/>
            <a:ext cx="3384550" cy="486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Прямоугольник 4"/>
          <p:cNvSpPr>
            <a:spLocks noChangeArrowheads="1"/>
          </p:cNvSpPr>
          <p:nvPr/>
        </p:nvSpPr>
        <p:spPr bwMode="auto">
          <a:xfrm>
            <a:off x="214313" y="6215063"/>
            <a:ext cx="1785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400" dirty="0">
                <a:latin typeface="Corbel" pitchFamily="34" charset="0"/>
                <a:sym typeface="Wingdings" pitchFamily="2" charset="2"/>
                <a:hlinkClick r:id="rId3" action="ppaction://hlinksldjump"/>
              </a:rPr>
              <a:t></a:t>
            </a:r>
            <a:r>
              <a:rPr lang="ru-RU" sz="2400" dirty="0" smtClean="0">
                <a:latin typeface="Corbel" pitchFamily="34" charset="0"/>
                <a:hlinkClick r:id="rId3" action="ppaction://hlinksldjump"/>
              </a:rPr>
              <a:t>Назад</a:t>
            </a:r>
            <a:endParaRPr lang="ru-RU" sz="2400" dirty="0">
              <a:latin typeface="Corbe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  <p:bldP spid="225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914400"/>
          </a:xfrm>
        </p:spPr>
        <p:txBody>
          <a:bodyPr numCol="1">
            <a:prstTxWarp prst="textChevron">
              <a:avLst/>
            </a:prstTxWarp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de-DE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satMod val="20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Летаргия</a:t>
            </a:r>
            <a:r>
              <a:rPr lang="de-DE" dirty="0" smtClean="0">
                <a:solidFill>
                  <a:schemeClr val="tx2">
                    <a:satMod val="20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</a:t>
            </a:r>
            <a:endParaRPr lang="ru-RU" dirty="0">
              <a:solidFill>
                <a:schemeClr val="tx2">
                  <a:satMod val="200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2" y="1044359"/>
            <a:ext cx="3857652" cy="524147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43375" y="2143125"/>
            <a:ext cx="5000625" cy="4071938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Летаргия</a:t>
            </a:r>
            <a:r>
              <a:rPr lang="ru-RU" dirty="0" smtClean="0"/>
              <a:t> – 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это состояние мнимой смерти, 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характеризующееся полной 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недвижимостью, отсутствием 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всех признаков жизни. 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	</a:t>
            </a:r>
          </a:p>
        </p:txBody>
      </p:sp>
      <p:sp>
        <p:nvSpPr>
          <p:cNvPr id="23556" name="Прямоугольник 4"/>
          <p:cNvSpPr>
            <a:spLocks noChangeArrowheads="1"/>
          </p:cNvSpPr>
          <p:nvPr/>
        </p:nvSpPr>
        <p:spPr bwMode="auto">
          <a:xfrm>
            <a:off x="357188" y="6286500"/>
            <a:ext cx="1571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400" dirty="0">
                <a:latin typeface="Corbel" pitchFamily="34" charset="0"/>
                <a:sym typeface="Wingdings" pitchFamily="2" charset="2"/>
                <a:hlinkClick r:id="rId3" action="ppaction://hlinksldjump"/>
              </a:rPr>
              <a:t></a:t>
            </a:r>
            <a:r>
              <a:rPr lang="ru-RU" sz="2400" dirty="0">
                <a:latin typeface="Corbel" pitchFamily="34" charset="0"/>
                <a:hlinkClick r:id="rId3" action="ppaction://hlinksldjump"/>
              </a:rPr>
              <a:t>Назад.</a:t>
            </a:r>
            <a:endParaRPr lang="ru-RU" sz="2400" dirty="0">
              <a:latin typeface="Corbe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  <p:bldP spid="235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14313" y="3857628"/>
            <a:ext cx="8929687" cy="38576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 dirty="0" smtClean="0"/>
              <a:t>		Одна молодая особа впала в летаргию перед самым выпускным вечером. Оказывается, она не хотела идти на бал </a:t>
            </a:r>
          </a:p>
          <a:p>
            <a:pPr>
              <a:buFont typeface="Wingdings" pitchFamily="2" charset="2"/>
              <a:buNone/>
            </a:pPr>
            <a:r>
              <a:rPr lang="ru-RU" sz="2400" dirty="0" smtClean="0"/>
              <a:t>	в платье, которое купила мама. После долгих ссор и истерик девушка впала в истерический летаргический сон и проспала три дня. Когда она проснулась, то так и не смогла вспомнить, что с ней произошло</a:t>
            </a:r>
            <a:r>
              <a:rPr lang="ru-RU" sz="2000" dirty="0" smtClean="0"/>
              <a:t>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59375" y="260350"/>
            <a:ext cx="5776037" cy="3563938"/>
          </a:xfrm>
        </p:spPr>
      </p:pic>
      <p:sp>
        <p:nvSpPr>
          <p:cNvPr id="24579" name="Прямоугольник 4"/>
          <p:cNvSpPr>
            <a:spLocks noChangeArrowheads="1"/>
          </p:cNvSpPr>
          <p:nvPr/>
        </p:nvSpPr>
        <p:spPr bwMode="auto">
          <a:xfrm>
            <a:off x="428625" y="6357938"/>
            <a:ext cx="1785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400" dirty="0">
                <a:latin typeface="Corbel" pitchFamily="34" charset="0"/>
                <a:sym typeface="Wingdings" pitchFamily="2" charset="2"/>
                <a:hlinkClick r:id="rId3" action="ppaction://hlinksldjump"/>
              </a:rPr>
              <a:t></a:t>
            </a:r>
            <a:r>
              <a:rPr lang="ru-RU" sz="2400" dirty="0" smtClean="0">
                <a:latin typeface="Corbel" pitchFamily="34" charset="0"/>
                <a:hlinkClick r:id="rId3" action="ppaction://hlinksldjump"/>
              </a:rPr>
              <a:t>Назад</a:t>
            </a:r>
            <a:endParaRPr lang="ru-RU" dirty="0">
              <a:latin typeface="Corbe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2457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073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     </a:t>
            </a:r>
            <a:r>
              <a:rPr lang="ru-RU" sz="4400" dirty="0" smtClean="0">
                <a:solidFill>
                  <a:schemeClr val="tx2">
                    <a:satMod val="200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6350" stA="60000" endA="900" endPos="60000" dist="29997" dir="5400000" sy="-100000" algn="bl" rotWithShape="0"/>
                </a:effectLst>
              </a:rPr>
              <a:t>Кошмары и лунатизм</a:t>
            </a:r>
            <a:endParaRPr lang="ru-RU" sz="4400" dirty="0">
              <a:solidFill>
                <a:schemeClr val="tx2">
                  <a:satMod val="200000"/>
                </a:schemeClr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reflection blurRad="6350" stA="60000" endA="900" endPos="60000" dist="29997" dir="5400000" sy="-100000" algn="bl" rotWithShape="0"/>
              </a:effectLst>
            </a:endParaRPr>
          </a:p>
        </p:txBody>
      </p:sp>
      <p:pic>
        <p:nvPicPr>
          <p:cNvPr id="5" name="Содержимое 4" descr="кошмар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4317" b="6487"/>
          <a:stretch>
            <a:fillRect/>
          </a:stretch>
        </p:blipFill>
        <p:spPr>
          <a:xfrm>
            <a:off x="428625" y="3143250"/>
            <a:ext cx="5143500" cy="324008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1071563"/>
            <a:ext cx="9001125" cy="2143125"/>
          </a:xfrm>
        </p:spPr>
        <p:txBody>
          <a:bodyPr>
            <a:normAutofit fontScale="92500" lnSpcReduction="20000"/>
          </a:bodyPr>
          <a:lstStyle/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        </a:t>
            </a:r>
            <a:r>
              <a:rPr lang="ru-RU" dirty="0" smtClean="0">
                <a:solidFill>
                  <a:schemeClr val="tx2">
                    <a:lumMod val="90000"/>
                  </a:schemeClr>
                </a:solidFill>
              </a:rPr>
              <a:t>Люди, которым снятся кошмары, просыпаются в тревожном состоянии, им становится страшно засыпать.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        </a:t>
            </a:r>
            <a:r>
              <a:rPr lang="ru-RU" dirty="0" smtClean="0">
                <a:solidFill>
                  <a:schemeClr val="accent5"/>
                </a:solidFill>
              </a:rPr>
              <a:t>Около 3% взрослых и еще больше детей страдают лунатизмом. Напряжённое состояние человека и нарушение у него функции сна являются одними из причин этого явления.                                               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endParaRPr lang="ru-RU" dirty="0" smtClean="0"/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143625" y="3147446"/>
            <a:ext cx="2381250" cy="3231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hteck 5"/>
          <p:cNvSpPr>
            <a:spLocks noChangeArrowheads="1"/>
          </p:cNvSpPr>
          <p:nvPr/>
        </p:nvSpPr>
        <p:spPr bwMode="auto">
          <a:xfrm>
            <a:off x="428625" y="6334125"/>
            <a:ext cx="15632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2800" dirty="0">
                <a:latin typeface="Corbel" pitchFamily="34" charset="0"/>
                <a:sym typeface="Wingdings" pitchFamily="2" charset="2"/>
                <a:hlinkClick r:id="rId4" action="ppaction://hlinksldjump"/>
              </a:rPr>
              <a:t></a:t>
            </a:r>
            <a:r>
              <a:rPr lang="ru-RU" sz="2800" dirty="0">
                <a:latin typeface="Corbel" pitchFamily="34" charset="0"/>
                <a:sym typeface="Wingdings" pitchFamily="2" charset="2"/>
                <a:hlinkClick r:id="rId4" action="ppaction://hlinksldjump"/>
              </a:rPr>
              <a:t> </a:t>
            </a:r>
            <a:r>
              <a:rPr lang="ru-RU" sz="2800" dirty="0" smtClean="0">
                <a:latin typeface="Corbel" pitchFamily="34" charset="0"/>
                <a:sym typeface="Wingdings" pitchFamily="2" charset="2"/>
                <a:hlinkClick r:id="rId4" action="ppaction://hlinksldjump"/>
              </a:rPr>
              <a:t>Назад</a:t>
            </a:r>
            <a:endParaRPr lang="de-DE" sz="2800" dirty="0">
              <a:latin typeface="Corbe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r="114"/>
          <a:stretch>
            <a:fillRect/>
          </a:stretch>
        </p:blipFill>
        <p:spPr>
          <a:xfrm>
            <a:off x="285720" y="1357298"/>
            <a:ext cx="3978275" cy="492918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14400"/>
          </a:xfrm>
        </p:spPr>
        <p:txBody>
          <a:bodyPr numCol="1">
            <a:prstTxWarp prst="textStop">
              <a:avLst/>
            </a:prstTxWarp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satMod val="20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Сны и сновидения</a:t>
            </a:r>
            <a:r>
              <a:rPr lang="de-DE" dirty="0" smtClean="0">
                <a:solidFill>
                  <a:schemeClr val="tx2">
                    <a:satMod val="20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 </a:t>
            </a:r>
            <a:endParaRPr lang="ru-RU" dirty="0">
              <a:solidFill>
                <a:schemeClr val="tx2">
                  <a:satMod val="20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00500" y="642938"/>
            <a:ext cx="4929188" cy="5838825"/>
          </a:xfrm>
        </p:spPr>
        <p:txBody>
          <a:bodyPr>
            <a:normAutofit lnSpcReduction="10000"/>
          </a:bodyPr>
          <a:lstStyle/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endParaRPr lang="ru-RU" dirty="0" smtClean="0"/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     	На протяжении </a:t>
            </a:r>
            <a:r>
              <a:rPr lang="de-DE" dirty="0" smtClean="0"/>
              <a:t> </a:t>
            </a:r>
            <a:r>
              <a:rPr lang="ru-RU" dirty="0" smtClean="0"/>
              <a:t>XX столетия психологи пытались найти научное объяснение сновидений. 	Учёные давно уже высказывали мысли о том,  что они представляют собой результат оживления во сне реально пережитого</a:t>
            </a:r>
            <a:r>
              <a:rPr lang="de-DE" dirty="0" smtClean="0"/>
              <a:t>.</a:t>
            </a:r>
            <a:r>
              <a:rPr lang="ru-RU" dirty="0" smtClean="0"/>
              <a:t>    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		Сеченов называл  сновидения </a:t>
            </a:r>
            <a:r>
              <a:rPr lang="ru-RU" dirty="0" smtClean="0">
                <a:solidFill>
                  <a:srgbClr val="FF9900"/>
                </a:solidFill>
              </a:rPr>
              <a:t>”небывалой комбинацией бывалых впечатлений”.</a:t>
            </a:r>
          </a:p>
        </p:txBody>
      </p:sp>
      <p:sp>
        <p:nvSpPr>
          <p:cNvPr id="26628" name="Прямоугольник 4"/>
          <p:cNvSpPr>
            <a:spLocks noChangeArrowheads="1"/>
          </p:cNvSpPr>
          <p:nvPr/>
        </p:nvSpPr>
        <p:spPr bwMode="auto">
          <a:xfrm>
            <a:off x="428625" y="6396038"/>
            <a:ext cx="2071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400" dirty="0">
                <a:latin typeface="Corbel" pitchFamily="34" charset="0"/>
                <a:sym typeface="Wingdings" pitchFamily="2" charset="2"/>
                <a:hlinkClick r:id="rId3" action="ppaction://hlinksldjump"/>
              </a:rPr>
              <a:t></a:t>
            </a:r>
            <a:r>
              <a:rPr lang="ru-RU" sz="2400" dirty="0" smtClean="0">
                <a:latin typeface="Corbel" pitchFamily="34" charset="0"/>
                <a:hlinkClick r:id="rId3" action="ppaction://hlinksldjump"/>
              </a:rPr>
              <a:t>Назад</a:t>
            </a:r>
            <a:endParaRPr lang="ru-RU" sz="2400" dirty="0">
              <a:latin typeface="Corbe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266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r="68"/>
          <a:stretch>
            <a:fillRect/>
          </a:stretch>
        </p:blipFill>
        <p:spPr>
          <a:xfrm>
            <a:off x="3143250" y="0"/>
            <a:ext cx="6000750" cy="68580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0"/>
            <a:ext cx="3143240" cy="6664776"/>
          </a:xfrm>
        </p:spPr>
        <p:txBody>
          <a:bodyPr>
            <a:normAutofit fontScale="92500" lnSpcReduction="10000"/>
          </a:bodyPr>
          <a:lstStyle/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n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	На фоне 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n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различного 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n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торможения во 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n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время сна нередко 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n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ярко вспыхивают 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n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те тлеющие в 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n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нашем мозге 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n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возбуждения, 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n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которые связаны с 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n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желаниями и 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n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стремлениями, 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n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настойчиво 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n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занимающими нас 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n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в течение дня. 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endParaRPr lang="ru-RU" b="1" dirty="0"/>
          </a:p>
        </p:txBody>
      </p:sp>
      <p:sp>
        <p:nvSpPr>
          <p:cNvPr id="5" name="Rechteck 4"/>
          <p:cNvSpPr>
            <a:spLocks noChangeArrowheads="1"/>
          </p:cNvSpPr>
          <p:nvPr/>
        </p:nvSpPr>
        <p:spPr bwMode="auto">
          <a:xfrm>
            <a:off x="428625" y="6334125"/>
            <a:ext cx="15632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2800" dirty="0">
                <a:latin typeface="Corbel" pitchFamily="34" charset="0"/>
                <a:sym typeface="Wingdings" pitchFamily="2" charset="2"/>
                <a:hlinkClick r:id="rId3" action="ppaction://hlinksldjump"/>
              </a:rPr>
              <a:t></a:t>
            </a:r>
            <a:r>
              <a:rPr lang="ru-RU" sz="2800" dirty="0">
                <a:latin typeface="Corbel" pitchFamily="34" charset="0"/>
                <a:sym typeface="Wingdings" pitchFamily="2" charset="2"/>
                <a:hlinkClick r:id="rId3" action="ppaction://hlinksldjump"/>
              </a:rPr>
              <a:t> </a:t>
            </a:r>
            <a:r>
              <a:rPr lang="ru-RU" sz="2800" dirty="0" smtClean="0">
                <a:latin typeface="Corbel" pitchFamily="34" charset="0"/>
                <a:sym typeface="Wingdings" pitchFamily="2" charset="2"/>
                <a:hlinkClick r:id="rId3" action="ppaction://hlinksldjump"/>
              </a:rPr>
              <a:t>Назад</a:t>
            </a:r>
            <a:endParaRPr lang="de-DE" sz="2800" dirty="0">
              <a:latin typeface="Corbe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14313" y="142875"/>
            <a:ext cx="4000500" cy="6889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5400" dirty="0" smtClean="0">
                <a:solidFill>
                  <a:schemeClr val="tx2">
                    <a:satMod val="20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Мелатонин</a:t>
            </a: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7" name="AutoShape 2"/>
          <p:cNvSpPr txBox="1">
            <a:spLocks noChangeArrowheads="1"/>
          </p:cNvSpPr>
          <p:nvPr/>
        </p:nvSpPr>
        <p:spPr>
          <a:xfrm>
            <a:off x="4143372" y="214290"/>
            <a:ext cx="5000628" cy="1785950"/>
          </a:xfrm>
          <a:prstGeom prst="rect">
            <a:avLst/>
          </a:prstGeom>
        </p:spPr>
        <p:txBody>
          <a:bodyPr/>
          <a:lstStyle/>
          <a:p>
            <a:pPr marR="9144" algn="r" fontAlgn="auto">
              <a:spcAft>
                <a:spcPts val="0"/>
              </a:spcAft>
              <a:defRPr/>
            </a:pPr>
            <a:r>
              <a:rPr lang="ru-RU" sz="2000" b="1" cap="all" dirty="0"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 мозге у человека  </a:t>
            </a:r>
          </a:p>
          <a:p>
            <a:pPr marR="9144" algn="r" fontAlgn="auto">
              <a:spcAft>
                <a:spcPts val="0"/>
              </a:spcAft>
              <a:defRPr/>
            </a:pPr>
            <a:r>
              <a:rPr lang="ru-RU" sz="2000" b="1" cap="all" dirty="0"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имеется железа, </a:t>
            </a:r>
            <a:br>
              <a:rPr lang="ru-RU" sz="2000" b="1" cap="all" dirty="0"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000" b="1" cap="all" dirty="0"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размером с горошину </a:t>
            </a:r>
          </a:p>
          <a:p>
            <a:pPr marR="9144" algn="r" fontAlgn="auto">
              <a:spcAft>
                <a:spcPts val="0"/>
              </a:spcAft>
              <a:defRPr/>
            </a:pPr>
            <a:r>
              <a:rPr lang="ru-RU" sz="2000" b="1" cap="all" dirty="0"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– эпифиз </a:t>
            </a:r>
          </a:p>
        </p:txBody>
      </p:sp>
      <p:pic>
        <p:nvPicPr>
          <p:cNvPr id="28675" name="Picture 4" descr="http://allhormon.org.ua/wp-content/uploads/2011/01/epifiz.pn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905625" y="1571612"/>
            <a:ext cx="2238375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00063" y="1428750"/>
            <a:ext cx="8429625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>
                <a:latin typeface="+mn-lt"/>
                <a:cs typeface="+mn-cs"/>
              </a:rPr>
              <a:t>	Именно эпифиз вырабатывает гормон </a:t>
            </a:r>
            <a:r>
              <a:rPr lang="ru-RU" dirty="0">
                <a:solidFill>
                  <a:srgbClr val="00B0F0"/>
                </a:solidFill>
                <a:latin typeface="+mn-lt"/>
                <a:cs typeface="+mn-cs"/>
              </a:rPr>
              <a:t>мелатонин,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>
                <a:latin typeface="+mn-lt"/>
                <a:cs typeface="+mn-cs"/>
              </a:rPr>
              <a:t>который </a:t>
            </a:r>
            <a:r>
              <a:rPr lang="ru-RU" u="sng" dirty="0">
                <a:latin typeface="+mn-lt"/>
                <a:cs typeface="+mn-cs"/>
              </a:rPr>
              <a:t>руководить суточным ритмом организма человека!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>
                <a:latin typeface="+mn-lt"/>
                <a:cs typeface="+mn-cs"/>
              </a:rPr>
              <a:t>	Выработка мелатонина зависит от освещенности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>
                <a:latin typeface="+mn-lt"/>
                <a:cs typeface="+mn-cs"/>
              </a:rPr>
              <a:t>избыток света снижает образование гормона,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>
                <a:solidFill>
                  <a:srgbClr val="00B0F0"/>
                </a:solidFill>
                <a:latin typeface="+mn-lt"/>
                <a:cs typeface="+mn-cs"/>
              </a:rPr>
              <a:t>а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снижение освещенности повышает синтез и секрецию мелатонина!</a:t>
            </a:r>
            <a:r>
              <a:rPr lang="ru-RU" dirty="0">
                <a:latin typeface="+mn-lt"/>
                <a:cs typeface="+mn-cs"/>
              </a:rPr>
              <a:t/>
            </a:r>
            <a:br>
              <a:rPr lang="ru-RU" dirty="0">
                <a:latin typeface="+mn-lt"/>
                <a:cs typeface="+mn-cs"/>
              </a:rPr>
            </a:br>
            <a:endParaRPr lang="ru-RU" dirty="0">
              <a:latin typeface="+mn-lt"/>
              <a:cs typeface="+mn-cs"/>
            </a:endParaRPr>
          </a:p>
        </p:txBody>
      </p:sp>
      <p:sp>
        <p:nvSpPr>
          <p:cNvPr id="11" name="AutoShape 2"/>
          <p:cNvSpPr txBox="1">
            <a:spLocks noChangeArrowheads="1"/>
          </p:cNvSpPr>
          <p:nvPr/>
        </p:nvSpPr>
        <p:spPr>
          <a:xfrm>
            <a:off x="642910" y="5214950"/>
            <a:ext cx="5500726" cy="1285884"/>
          </a:xfrm>
          <a:prstGeom prst="rect">
            <a:avLst/>
          </a:prstGeom>
        </p:spPr>
        <p:txBody>
          <a:bodyPr/>
          <a:lstStyle/>
          <a:p>
            <a:pPr marR="9144" algn="r" fontAlgn="auto">
              <a:spcAft>
                <a:spcPts val="0"/>
              </a:spcAft>
              <a:defRPr/>
            </a:pPr>
            <a:r>
              <a:rPr lang="ru-RU" sz="2000" b="1" cap="all" dirty="0"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Благодаря мелатонину человек может заснуть </a:t>
            </a:r>
          </a:p>
          <a:p>
            <a:pPr marR="9144" algn="r" fontAlgn="auto">
              <a:spcAft>
                <a:spcPts val="0"/>
              </a:spcAft>
              <a:defRPr/>
            </a:pPr>
            <a:r>
              <a:rPr lang="ru-RU" sz="2000" b="1" cap="all" dirty="0"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и спать крепким сном! </a:t>
            </a:r>
          </a:p>
        </p:txBody>
      </p:sp>
      <p:sp>
        <p:nvSpPr>
          <p:cNvPr id="28678" name="Прямоугольник 12"/>
          <p:cNvSpPr>
            <a:spLocks noChangeArrowheads="1"/>
          </p:cNvSpPr>
          <p:nvPr/>
        </p:nvSpPr>
        <p:spPr bwMode="auto">
          <a:xfrm>
            <a:off x="3214688" y="3071813"/>
            <a:ext cx="5786437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Corbel" pitchFamily="34" charset="0"/>
              </a:rPr>
              <a:t>	На ночные часы приходится 70% выработки мелатонина. </a:t>
            </a:r>
            <a:r>
              <a:rPr lang="ru-RU" dirty="0">
                <a:solidFill>
                  <a:srgbClr val="00B0F0"/>
                </a:solidFill>
                <a:latin typeface="Corbel" pitchFamily="34" charset="0"/>
              </a:rPr>
              <a:t>Активность синтеза мелатонина </a:t>
            </a:r>
            <a:r>
              <a:rPr lang="ru-RU" dirty="0">
                <a:latin typeface="Corbel" pitchFamily="34" charset="0"/>
              </a:rPr>
              <a:t>начинает повышаться </a:t>
            </a:r>
            <a:r>
              <a:rPr lang="ru-RU" dirty="0">
                <a:solidFill>
                  <a:srgbClr val="00B0F0"/>
                </a:solidFill>
                <a:latin typeface="Corbel" pitchFamily="34" charset="0"/>
              </a:rPr>
              <a:t>с 8 часов вечера</a:t>
            </a:r>
            <a:r>
              <a:rPr lang="ru-RU" dirty="0">
                <a:latin typeface="Corbel" pitchFamily="34" charset="0"/>
              </a:rPr>
              <a:t>, а пик максимальной концентрации приходится на 3 часа утра, после чего его количество начинает снижаться.</a:t>
            </a:r>
          </a:p>
        </p:txBody>
      </p:sp>
      <p:pic>
        <p:nvPicPr>
          <p:cNvPr id="28679" name="Picture 1" descr="Крепкий сон без таблеток! 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51209" y="2928938"/>
            <a:ext cx="2340894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3" descr="http://infoblog.likaktus.com/wp-content/uploads/2011/10/son2.jpg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357938" y="4643438"/>
            <a:ext cx="2428875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1" name="Прямоугольник 9"/>
          <p:cNvSpPr>
            <a:spLocks noChangeArrowheads="1"/>
          </p:cNvSpPr>
          <p:nvPr/>
        </p:nvSpPr>
        <p:spPr bwMode="auto">
          <a:xfrm>
            <a:off x="357188" y="6286500"/>
            <a:ext cx="1643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400" dirty="0">
                <a:latin typeface="Corbel" pitchFamily="34" charset="0"/>
                <a:sym typeface="Wingdings" pitchFamily="2" charset="2"/>
                <a:hlinkClick r:id="rId6" action="ppaction://hlinksldjump"/>
              </a:rPr>
              <a:t></a:t>
            </a:r>
            <a:r>
              <a:rPr lang="ru-RU" sz="2400" dirty="0" smtClean="0">
                <a:latin typeface="Corbel" pitchFamily="34" charset="0"/>
                <a:hlinkClick r:id="rId6" action="ppaction://hlinksldjump"/>
              </a:rPr>
              <a:t>Назад</a:t>
            </a:r>
            <a:endParaRPr lang="ru-RU" sz="2400" dirty="0">
              <a:latin typeface="Corbe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7" grpId="0"/>
      <p:bldP spid="9" grpId="0"/>
      <p:bldP spid="11" grpId="0"/>
      <p:bldP spid="28678" grpId="0"/>
      <p:bldP spid="286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contrast="40000"/>
          </a:blip>
          <a:srcRect r="57"/>
          <a:stretch>
            <a:fillRect/>
          </a:stretch>
        </p:blipFill>
        <p:spPr>
          <a:xfrm>
            <a:off x="0" y="0"/>
            <a:ext cx="9144000" cy="707231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914400"/>
          </a:xfrm>
        </p:spPr>
        <p:txBody>
          <a:bodyPr numCol="1">
            <a:prstTxWarp prst="textDoubleWave1">
              <a:avLst/>
            </a:prstTxWarp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Почему</a:t>
            </a:r>
            <a:r>
              <a:rPr lang="ru-RU" b="1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мы выбрали эту тему?</a:t>
            </a:r>
            <a:endParaRPr lang="ru-RU" b="1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7158" y="4786322"/>
            <a:ext cx="8643966" cy="1500198"/>
          </a:xfrm>
          <a:solidFill>
            <a:schemeClr val="bg1">
              <a:lumMod val="65000"/>
              <a:lumOff val="35000"/>
              <a:alpha val="50000"/>
            </a:schemeClr>
          </a:solidFill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imes New Roman" pitchFamily="18" charset="0"/>
              </a:rPr>
              <a:t>  Эти  вопросы вызывают не только у нас, но и у широкого </a:t>
            </a:r>
          </a:p>
          <a:p>
            <a:pPr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imes New Roman" pitchFamily="18" charset="0"/>
              </a:rPr>
              <a:t>круга ученых, большой  интерес к данной проблеме. </a:t>
            </a:r>
          </a:p>
          <a:p>
            <a:pPr marL="0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imes New Roman" pitchFamily="18" charset="0"/>
              </a:rPr>
              <a:t>   Поэтому мы приглашаем Вас разобраться в них вместе с нами.</a:t>
            </a:r>
          </a:p>
          <a:p>
            <a:pPr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</a:pPr>
            <a:endParaRPr lang="ru-RU" dirty="0" smtClean="0"/>
          </a:p>
        </p:txBody>
      </p:sp>
      <p:sp>
        <p:nvSpPr>
          <p:cNvPr id="15364" name="Прямоугольник 4"/>
          <p:cNvSpPr>
            <a:spLocks noChangeArrowheads="1"/>
          </p:cNvSpPr>
          <p:nvPr/>
        </p:nvSpPr>
        <p:spPr bwMode="auto">
          <a:xfrm>
            <a:off x="357188" y="1285860"/>
            <a:ext cx="8643968" cy="3010568"/>
          </a:xfrm>
          <a:prstGeom prst="rect">
            <a:avLst/>
          </a:prstGeom>
          <a:solidFill>
            <a:schemeClr val="bg1">
              <a:lumMod val="65000"/>
              <a:lumOff val="35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ahoma" pitchFamily="34" charset="0"/>
              </a:rPr>
              <a:t>   Зачем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ahoma" pitchFamily="34" charset="0"/>
              </a:rPr>
              <a:t>нужен сон? Вообще, сон нужен для отдыха. Ну так, по крайней мере, считают простые люди. А вот ученые говорят, что во время сна происходит проверка и подстройка организма. </a:t>
            </a:r>
          </a:p>
          <a:p>
            <a:pPr algn="just">
              <a:lnSpc>
                <a:spcPct val="120000"/>
              </a:lnSpc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ahoma" pitchFamily="34" charset="0"/>
              </a:rPr>
              <a:t>   Кто же этим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ahoma" pitchFamily="34" charset="0"/>
              </a:rPr>
              <a:t>всем должен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ahoma" pitchFamily="34" charset="0"/>
              </a:rPr>
              <a:t>заниматься в нашем организме? Ну,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ahoma" pitchFamily="34" charset="0"/>
              </a:rPr>
              <a:t>наверное, мозг, кто же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ahoma" pitchFamily="34" charset="0"/>
              </a:rPr>
              <a:t>еще! Поэтому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ahoma" pitchFamily="34" charset="0"/>
              </a:rPr>
              <a:t>мы спим, отключая на время органы восприятия… </a:t>
            </a:r>
          </a:p>
          <a:p>
            <a:pPr algn="ctr">
              <a:lnSpc>
                <a:spcPct val="120000"/>
              </a:lnSpc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ahoma" pitchFamily="34" charset="0"/>
              </a:rPr>
              <a:t>	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ahoma" pitchFamily="34" charset="0"/>
              </a:rPr>
              <a:t>Так 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ahoma" pitchFamily="34" charset="0"/>
              </a:rPr>
              <a:t>что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ahoma" pitchFamily="34" charset="0"/>
              </a:rPr>
              <a:t>же таит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ahoma" pitchFamily="34" charset="0"/>
              </a:rPr>
              <a:t>в себе сон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ahoma" pitchFamily="34" charset="0"/>
              </a:rPr>
              <a:t>?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 animBg="1"/>
      <p:bldP spid="1536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/>
          <p:cNvSpPr>
            <a:spLocks noGrp="1" noChangeArrowheads="1"/>
          </p:cNvSpPr>
          <p:nvPr>
            <p:ph type="title" idx="4294967295"/>
          </p:nvPr>
        </p:nvSpPr>
        <p:spPr>
          <a:xfrm>
            <a:off x="214313" y="214313"/>
            <a:ext cx="6429389" cy="12858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400" spc="0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Мелатонин продлевает </a:t>
            </a:r>
            <a:r>
              <a:rPr lang="ru-RU" sz="2400" spc="0" dirty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жизнь, </a:t>
            </a:r>
            <a:r>
              <a:rPr lang="ru-RU" sz="2400" spc="0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pc="0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pc="0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обладает </a:t>
            </a:r>
            <a:r>
              <a:rPr lang="ru-RU" sz="2400" spc="0" dirty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важными </a:t>
            </a:r>
            <a:r>
              <a:rPr lang="ru-RU" sz="2400" spc="0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spc="0" dirty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полезными свойствами: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57188" y="1143000"/>
            <a:ext cx="8786812" cy="2500313"/>
          </a:xfrm>
        </p:spPr>
        <p:txBody>
          <a:bodyPr>
            <a:normAutofit fontScale="85000" lnSpcReduction="20000"/>
          </a:bodyPr>
          <a:lstStyle/>
          <a:p>
            <a:pPr marL="41148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/>
              <a:t>защищает организм от раковых опухолей;</a:t>
            </a:r>
          </a:p>
          <a:p>
            <a:pPr marL="41148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/>
              <a:t>снижает уровень холестерина в крови; </a:t>
            </a:r>
          </a:p>
          <a:p>
            <a:pPr marL="41148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/>
              <a:t>повышает иммунитет;</a:t>
            </a:r>
          </a:p>
          <a:p>
            <a:pPr marL="41148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/>
              <a:t>помогает организму адаптироваться к различным вредным воздействиям внешнего и внутреннего происхождения (радиация, стрессы и т. п.);</a:t>
            </a:r>
          </a:p>
          <a:p>
            <a:pPr marL="41148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/>
              <a:t>нормализует артериальное давление;</a:t>
            </a:r>
          </a:p>
          <a:p>
            <a:pPr marL="41148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/>
              <a:t>помогает при бессоннице, при сезонной депрессии и др.</a:t>
            </a:r>
            <a:r>
              <a:rPr lang="ru-RU" dirty="0"/>
              <a:t> </a:t>
            </a:r>
          </a:p>
        </p:txBody>
      </p:sp>
      <p:pic>
        <p:nvPicPr>
          <p:cNvPr id="29699" name="Picture 2" descr="http://duhovnoe-zerno.ru/wp-content/uploads/2011/05/big13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88" y="188913"/>
            <a:ext cx="241141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2" descr="http://female-secrets.info/wp-content/uploads/2011/03/456888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357694"/>
            <a:ext cx="1887538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14348" y="3429000"/>
            <a:ext cx="8215313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	</a:t>
            </a:r>
            <a:r>
              <a:rPr lang="ru-RU" i="1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Опыты на животных  позволяют утверждать, что с его помощью можно не только продлить жизнь на 10-20 лет, но и резко снизить риск развития тяжёлых болезней, а также существенно</a:t>
            </a:r>
            <a:r>
              <a:rPr lang="ru-RU" i="1" dirty="0">
                <a:latin typeface="+mn-lt"/>
                <a:cs typeface="+mn-cs"/>
              </a:rPr>
              <a:t> </a:t>
            </a: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улучшить качество жизни!</a:t>
            </a:r>
            <a:r>
              <a:rPr lang="ru-RU" i="1" dirty="0">
                <a:latin typeface="+mn-lt"/>
                <a:cs typeface="+mn-cs"/>
              </a:rPr>
              <a:t/>
            </a:r>
            <a:br>
              <a:rPr lang="ru-RU" i="1" dirty="0">
                <a:latin typeface="+mn-lt"/>
                <a:cs typeface="+mn-cs"/>
              </a:rPr>
            </a:br>
            <a:endParaRPr lang="ru-RU" i="1" dirty="0"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75" y="4429125"/>
            <a:ext cx="82867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spc="-100" dirty="0">
                <a:solidFill>
                  <a:schemeClr val="tx2">
                    <a:satMod val="200000"/>
                  </a:schemeClr>
                </a:solidFill>
                <a:latin typeface="+mn-lt"/>
                <a:cs typeface="+mn-cs"/>
              </a:rPr>
              <a:t>Но существует и проблема … </a:t>
            </a:r>
            <a:endParaRPr lang="ru-RU" sz="2800" dirty="0">
              <a:latin typeface="+mn-lt"/>
              <a:cs typeface="+mn-cs"/>
            </a:endParaRPr>
          </a:p>
        </p:txBody>
      </p:sp>
      <p:sp>
        <p:nvSpPr>
          <p:cNvPr id="29703" name="Прямоугольник 7"/>
          <p:cNvSpPr>
            <a:spLocks noChangeArrowheads="1"/>
          </p:cNvSpPr>
          <p:nvPr/>
        </p:nvSpPr>
        <p:spPr bwMode="auto">
          <a:xfrm>
            <a:off x="2786063" y="4919663"/>
            <a:ext cx="6143625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Дело в том, что </a:t>
            </a:r>
            <a:r>
              <a:rPr lang="ru-RU" sz="2000" u="sng" dirty="0">
                <a:latin typeface="Times New Roman" pitchFamily="18" charset="0"/>
                <a:cs typeface="Times New Roman" pitchFamily="18" charset="0"/>
              </a:rPr>
              <a:t>в достаточном количестве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мелатонин вырабатывается </a:t>
            </a:r>
            <a:r>
              <a:rPr lang="ru-RU" sz="2000" u="sng" dirty="0">
                <a:latin typeface="Times New Roman" pitchFamily="18" charset="0"/>
                <a:cs typeface="Times New Roman" pitchFamily="18" charset="0"/>
              </a:rPr>
              <a:t>лишь до возраста 25-30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лет, а затем выработка этого гормона всё больше уменьшается, что неуклонно ведёт организм к старению. </a:t>
            </a:r>
            <a:endParaRPr lang="ru-RU" sz="2000" dirty="0">
              <a:latin typeface="Corbel" pitchFamily="34" charset="0"/>
            </a:endParaRPr>
          </a:p>
        </p:txBody>
      </p:sp>
      <p:sp>
        <p:nvSpPr>
          <p:cNvPr id="29704" name="Прямоугольник 8"/>
          <p:cNvSpPr>
            <a:spLocks noChangeArrowheads="1"/>
          </p:cNvSpPr>
          <p:nvPr/>
        </p:nvSpPr>
        <p:spPr bwMode="auto">
          <a:xfrm>
            <a:off x="214282" y="6396038"/>
            <a:ext cx="1785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400" dirty="0">
                <a:latin typeface="Corbel" pitchFamily="34" charset="0"/>
                <a:sym typeface="Wingdings" pitchFamily="2" charset="2"/>
                <a:hlinkClick r:id="rId4" action="ppaction://hlinksldjump"/>
              </a:rPr>
              <a:t></a:t>
            </a:r>
            <a:r>
              <a:rPr lang="ru-RU" sz="2400" dirty="0" smtClean="0">
                <a:latin typeface="Corbel" pitchFamily="34" charset="0"/>
                <a:hlinkClick r:id="rId4" action="ppaction://hlinksldjump"/>
              </a:rPr>
              <a:t>Назад</a:t>
            </a:r>
            <a:endParaRPr lang="ru-RU" sz="2400" dirty="0">
              <a:latin typeface="Corbe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 uiExpand="1" build="p"/>
      <p:bldP spid="6" grpId="0"/>
      <p:bldP spid="7" grpId="0"/>
      <p:bldP spid="29703" grpId="0"/>
      <p:bldP spid="2970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1143008"/>
          </a:xfrm>
        </p:spPr>
        <p:txBody>
          <a:bodyPr numCol="1">
            <a:prstTxWarp prst="textFadeDown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</a:t>
            </a:r>
            <a:endParaRPr lang="ru-RU" dirty="0">
              <a:solidFill>
                <a:schemeClr val="tx2">
                  <a:satMod val="200000"/>
                </a:schemeClr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928662" y="142852"/>
            <a:ext cx="7747224" cy="984172"/>
          </a:xfrm>
          <a:prstGeom prst="rect">
            <a:avLst/>
          </a:prstGeom>
          <a:noFill/>
        </p:spPr>
        <p:txBody>
          <a:bodyPr wrap="none">
            <a:prstTxWarp prst="textCanUp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  <a:reflection blurRad="6350" stA="60000" endA="900" endPos="58000" dir="5400000" sy="-100000" algn="bl" rotWithShape="0"/>
                </a:effectLst>
                <a:latin typeface="+mn-lt"/>
                <a:cs typeface="+mn-cs"/>
              </a:rPr>
              <a:t>А Вы знали , что…</a:t>
            </a:r>
            <a:endParaRPr lang="de-DE" sz="1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  <a:reflection blurRad="6350" stA="60000" endA="900" endPos="58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142844" y="4143380"/>
            <a:ext cx="2786082" cy="1357322"/>
          </a:xfrm>
          <a:prstGeom prst="cloud">
            <a:avLst/>
          </a:prstGeom>
          <a:solidFill>
            <a:schemeClr val="accent5">
              <a:lumMod val="75000"/>
            </a:schemeClr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Сны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зависят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запаха </a:t>
            </a:r>
            <a:endParaRPr 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Облако 7"/>
          <p:cNvSpPr/>
          <p:nvPr/>
        </p:nvSpPr>
        <p:spPr>
          <a:xfrm>
            <a:off x="6156176" y="3645024"/>
            <a:ext cx="2786082" cy="1357322"/>
          </a:xfrm>
          <a:prstGeom prst="cloud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видим сны как видеофильмы </a:t>
            </a:r>
            <a:endParaRPr 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2915816" y="2780928"/>
            <a:ext cx="3290138" cy="2149410"/>
          </a:xfrm>
          <a:prstGeom prst="cloud">
            <a:avLst/>
          </a:prstGeom>
          <a:solidFill>
            <a:schemeClr val="accent5">
              <a:lumMod val="75000"/>
            </a:schemeClr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Невозможно определить, спит ли человек, без медицинского обследования </a:t>
            </a:r>
          </a:p>
        </p:txBody>
      </p:sp>
      <p:sp>
        <p:nvSpPr>
          <p:cNvPr id="10" name="Облако 9"/>
          <p:cNvSpPr/>
          <p:nvPr/>
        </p:nvSpPr>
        <p:spPr>
          <a:xfrm>
            <a:off x="142844" y="2428868"/>
            <a:ext cx="2786082" cy="1501338"/>
          </a:xfrm>
          <a:prstGeom prst="cloud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не видит снов в тот момент, когда храпит</a:t>
            </a:r>
          </a:p>
        </p:txBody>
      </p:sp>
      <p:sp>
        <p:nvSpPr>
          <p:cNvPr id="11" name="Облако 10"/>
          <p:cNvSpPr/>
          <p:nvPr/>
        </p:nvSpPr>
        <p:spPr>
          <a:xfrm>
            <a:off x="1785918" y="5357826"/>
            <a:ext cx="7200800" cy="1395536"/>
          </a:xfrm>
          <a:prstGeom prst="cloud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посветить пятном яркого света на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поверхность сзади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колена, то ритм сна и биологические часы человека сбиваются</a:t>
            </a:r>
            <a:endParaRPr 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/>
          </a:p>
        </p:txBody>
      </p:sp>
      <p:sp>
        <p:nvSpPr>
          <p:cNvPr id="12" name="Облако 11"/>
          <p:cNvSpPr/>
          <p:nvPr/>
        </p:nvSpPr>
        <p:spPr>
          <a:xfrm>
            <a:off x="6215074" y="2143116"/>
            <a:ext cx="2786082" cy="1357322"/>
          </a:xfrm>
          <a:prstGeom prst="cloud">
            <a:avLst/>
          </a:prstGeom>
          <a:solidFill>
            <a:schemeClr val="accent5">
              <a:lumMod val="75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Незрячие люди видят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“слепые” сны </a:t>
            </a:r>
            <a:endParaRPr 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" name="Облако 12"/>
          <p:cNvSpPr/>
          <p:nvPr/>
        </p:nvSpPr>
        <p:spPr>
          <a:xfrm>
            <a:off x="4355976" y="1124744"/>
            <a:ext cx="2786082" cy="1357322"/>
          </a:xfrm>
          <a:prstGeom prst="cloud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забываем 95-99% снов</a:t>
            </a:r>
          </a:p>
        </p:txBody>
      </p:sp>
      <p:sp>
        <p:nvSpPr>
          <p:cNvPr id="14" name="Облако 13"/>
          <p:cNvSpPr/>
          <p:nvPr/>
        </p:nvSpPr>
        <p:spPr>
          <a:xfrm>
            <a:off x="1475656" y="1052736"/>
            <a:ext cx="2786082" cy="1357322"/>
          </a:xfrm>
          <a:prstGeom prst="cloud">
            <a:avLst/>
          </a:prstGeom>
          <a:solidFill>
            <a:schemeClr val="accent5">
              <a:lumMod val="75000"/>
            </a:schemeClr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Сны растут вместе с нами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Содержимое 2"/>
          <p:cNvSpPr>
            <a:spLocks noGrp="1"/>
          </p:cNvSpPr>
          <p:nvPr>
            <p:ph idx="4294967295"/>
          </p:nvPr>
        </p:nvSpPr>
        <p:spPr>
          <a:xfrm>
            <a:off x="214282" y="428604"/>
            <a:ext cx="8786874" cy="5484834"/>
          </a:xfrm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ru-RU" dirty="0" smtClean="0"/>
              <a:t>     	</a:t>
            </a:r>
            <a:r>
              <a:rPr lang="ru-RU" sz="3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Calibri" pitchFamily="34" charset="0"/>
                <a:cs typeface="Times New Roman" pitchFamily="18" charset="0"/>
              </a:rPr>
              <a:t>Работая над презентацией,  мы узнали не только много нового о сущности  и функциях сна,  но и поняли, что ученым еще предстоят долгие исследования, чтобы до конца разобраться в работе нашего мозга.  </a:t>
            </a:r>
            <a:endParaRPr lang="de-DE" sz="3400" b="1" dirty="0" smtClean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  <a:ea typeface="Calibri" pitchFamily="34" charset="0"/>
              <a:cs typeface="Times New Roman" pitchFamily="18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ru-RU" sz="3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Calibri" pitchFamily="34" charset="0"/>
                <a:cs typeface="Times New Roman" pitchFamily="18" charset="0"/>
              </a:rPr>
              <a:t>	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ru-RU" sz="34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Calibri" pitchFamily="34" charset="0"/>
                <a:cs typeface="Times New Roman" pitchFamily="18" charset="0"/>
              </a:rPr>
              <a:t>	Почему мозг не «отдыхает», а  интенсивно работает, от чего зависят сновидения  - это всего лишь первые шаги науки по пути распознания секретов этого интересного состояния человека.</a:t>
            </a:r>
            <a:endParaRPr lang="ru-RU" sz="3400" b="1" dirty="0" smtClean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Прямоугольник 1"/>
          <p:cNvSpPr>
            <a:spLocks noChangeArrowheads="1"/>
          </p:cNvSpPr>
          <p:nvPr/>
        </p:nvSpPr>
        <p:spPr bwMode="auto">
          <a:xfrm>
            <a:off x="642938" y="1428750"/>
            <a:ext cx="8358187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i="1" u="sng" dirty="0" smtClean="0">
                <a:latin typeface="Corbel" pitchFamily="34" charset="0"/>
              </a:rPr>
              <a:t>Библиография:</a:t>
            </a:r>
            <a:r>
              <a:rPr lang="ru-RU" sz="2800" u="sng" dirty="0" smtClean="0">
                <a:latin typeface="Corbel" pitchFamily="34" charset="0"/>
              </a:rPr>
              <a:t> </a:t>
            </a:r>
            <a:endParaRPr lang="ru-RU" sz="2800" u="sng" dirty="0">
              <a:latin typeface="Corbel" pitchFamily="34" charset="0"/>
            </a:endParaRPr>
          </a:p>
          <a:p>
            <a:endParaRPr lang="ru-RU" dirty="0">
              <a:latin typeface="Corbel" pitchFamily="34" charset="0"/>
            </a:endParaRPr>
          </a:p>
          <a:p>
            <a:pPr>
              <a:buFont typeface="Arial" charset="0"/>
              <a:buChar char="•"/>
            </a:pPr>
            <a:r>
              <a:rPr lang="ru-RU" dirty="0" smtClean="0">
                <a:latin typeface="Corbel" pitchFamily="34" charset="0"/>
              </a:rPr>
              <a:t> </a:t>
            </a:r>
            <a:r>
              <a:rPr lang="ru-RU" dirty="0" err="1" smtClean="0">
                <a:latin typeface="Corbel" pitchFamily="34" charset="0"/>
              </a:rPr>
              <a:t>Айрапетянц</a:t>
            </a:r>
            <a:r>
              <a:rPr lang="ru-RU" dirty="0">
                <a:latin typeface="Corbel" pitchFamily="34" charset="0"/>
              </a:rPr>
              <a:t> М.Г. и </a:t>
            </a:r>
            <a:r>
              <a:rPr lang="ru-RU" dirty="0" err="1">
                <a:latin typeface="Corbel" pitchFamily="34" charset="0"/>
              </a:rPr>
              <a:t>Вейн</a:t>
            </a:r>
            <a:r>
              <a:rPr lang="ru-RU" dirty="0">
                <a:latin typeface="Corbel" pitchFamily="34" charset="0"/>
              </a:rPr>
              <a:t> А.М. Неврозы в эксперименте и в клинике, </a:t>
            </a:r>
            <a:r>
              <a:rPr lang="ru-RU" dirty="0" smtClean="0">
                <a:latin typeface="Corbel" pitchFamily="34" charset="0"/>
              </a:rPr>
              <a:t>Москва, </a:t>
            </a:r>
            <a:r>
              <a:rPr lang="ru-RU" dirty="0">
                <a:latin typeface="Corbel" pitchFamily="34" charset="0"/>
              </a:rPr>
              <a:t>1982; </a:t>
            </a:r>
          </a:p>
          <a:p>
            <a:pPr>
              <a:buFont typeface="Arial" charset="0"/>
              <a:buChar char="•"/>
            </a:pPr>
            <a:endParaRPr lang="ru-RU" dirty="0">
              <a:latin typeface="Corbel" pitchFamily="34" charset="0"/>
            </a:endParaRPr>
          </a:p>
          <a:p>
            <a:pPr>
              <a:buFont typeface="Arial" charset="0"/>
              <a:buChar char="•"/>
            </a:pPr>
            <a:r>
              <a:rPr lang="ru-RU" dirty="0" smtClean="0">
                <a:latin typeface="Corbel" pitchFamily="34" charset="0"/>
              </a:rPr>
              <a:t> </a:t>
            </a:r>
            <a:r>
              <a:rPr lang="ru-RU" dirty="0" err="1" smtClean="0">
                <a:latin typeface="Corbel" pitchFamily="34" charset="0"/>
              </a:rPr>
              <a:t>Вейн</a:t>
            </a:r>
            <a:r>
              <a:rPr lang="ru-RU" dirty="0">
                <a:latin typeface="Corbel" pitchFamily="34" charset="0"/>
              </a:rPr>
              <a:t> А.М. Нарушения сна и </a:t>
            </a:r>
            <a:r>
              <a:rPr lang="ru-RU" dirty="0" smtClean="0">
                <a:latin typeface="Corbel" pitchFamily="34" charset="0"/>
              </a:rPr>
              <a:t>бодрствования, Москва, 1974; </a:t>
            </a:r>
            <a:endParaRPr lang="ru-RU" dirty="0">
              <a:latin typeface="Corbel" pitchFamily="34" charset="0"/>
            </a:endParaRPr>
          </a:p>
          <a:p>
            <a:pPr>
              <a:buFont typeface="Arial" charset="0"/>
              <a:buChar char="•"/>
            </a:pPr>
            <a:endParaRPr lang="ru-RU" dirty="0">
              <a:latin typeface="Corbel" pitchFamily="34" charset="0"/>
            </a:endParaRPr>
          </a:p>
          <a:p>
            <a:pPr>
              <a:buFont typeface="Arial" charset="0"/>
              <a:buChar char="•"/>
            </a:pPr>
            <a:r>
              <a:rPr lang="ru-RU" dirty="0" smtClean="0">
                <a:latin typeface="Corbel" pitchFamily="34" charset="0"/>
              </a:rPr>
              <a:t> Демин</a:t>
            </a:r>
            <a:r>
              <a:rPr lang="ru-RU" dirty="0">
                <a:latin typeface="Corbel" pitchFamily="34" charset="0"/>
              </a:rPr>
              <a:t> Н.Н., Коган А.Б. и Моисеева Н.И. Нейрофизиология и </a:t>
            </a:r>
            <a:r>
              <a:rPr lang="ru-RU" dirty="0" err="1">
                <a:latin typeface="Corbel" pitchFamily="34" charset="0"/>
              </a:rPr>
              <a:t>нейрохимия</a:t>
            </a:r>
            <a:r>
              <a:rPr lang="ru-RU" dirty="0">
                <a:latin typeface="Corbel" pitchFamily="34" charset="0"/>
              </a:rPr>
              <a:t> </a:t>
            </a:r>
            <a:r>
              <a:rPr lang="ru-RU" dirty="0" smtClean="0">
                <a:latin typeface="Corbel" pitchFamily="34" charset="0"/>
              </a:rPr>
              <a:t>сна, Москва, 1978; </a:t>
            </a:r>
            <a:endParaRPr lang="ru-RU" dirty="0">
              <a:latin typeface="Corbel" pitchFamily="34" charset="0"/>
            </a:endParaRPr>
          </a:p>
          <a:p>
            <a:pPr>
              <a:buFont typeface="Arial" charset="0"/>
              <a:buChar char="•"/>
            </a:pPr>
            <a:endParaRPr lang="ru-RU" dirty="0">
              <a:latin typeface="Corbel" pitchFamily="34" charset="0"/>
            </a:endParaRPr>
          </a:p>
          <a:p>
            <a:pPr>
              <a:buFont typeface="Arial" charset="0"/>
              <a:buChar char="•"/>
            </a:pPr>
            <a:r>
              <a:rPr lang="ru-RU" dirty="0" smtClean="0">
                <a:latin typeface="Corbel" pitchFamily="34" charset="0"/>
              </a:rPr>
              <a:t> </a:t>
            </a:r>
            <a:r>
              <a:rPr lang="ru-RU" dirty="0" err="1" smtClean="0">
                <a:latin typeface="Corbel" pitchFamily="34" charset="0"/>
              </a:rPr>
              <a:t>Ротенберг</a:t>
            </a:r>
            <a:r>
              <a:rPr lang="ru-RU" dirty="0">
                <a:latin typeface="Corbel" pitchFamily="34" charset="0"/>
              </a:rPr>
              <a:t> В.С. Адаптивная функция сна, причины и проявления ее </a:t>
            </a:r>
            <a:r>
              <a:rPr lang="ru-RU" dirty="0" smtClean="0">
                <a:latin typeface="Corbel" pitchFamily="34" charset="0"/>
              </a:rPr>
              <a:t>нарушения, Москва, </a:t>
            </a:r>
            <a:r>
              <a:rPr lang="ru-RU" dirty="0">
                <a:latin typeface="Corbel" pitchFamily="34" charset="0"/>
              </a:rPr>
              <a:t>1982.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14414" y="1071546"/>
            <a:ext cx="2643206" cy="357190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hlinkClick r:id="rId2" action="ppaction://hlinksldjump"/>
              </a:rPr>
              <a:t>1. Что такое сон</a:t>
            </a:r>
            <a:endParaRPr lang="de-DE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>
              <a:lnSpc>
                <a:spcPct val="70000"/>
              </a:lnSpc>
              <a:buFont typeface="Wingdings" pitchFamily="2" charset="2"/>
              <a:buNone/>
            </a:pPr>
            <a:endParaRPr lang="ru-RU" sz="1900" dirty="0" smtClean="0"/>
          </a:p>
          <a:p>
            <a:pPr>
              <a:lnSpc>
                <a:spcPct val="70000"/>
              </a:lnSpc>
              <a:buFont typeface="Wingdings" pitchFamily="2" charset="2"/>
              <a:buNone/>
            </a:pPr>
            <a:endParaRPr lang="ru-RU" sz="1100" dirty="0" smtClean="0"/>
          </a:p>
          <a:p>
            <a:pPr>
              <a:lnSpc>
                <a:spcPct val="70000"/>
              </a:lnSpc>
              <a:buFont typeface="Wingdings" pitchFamily="2" charset="2"/>
              <a:buNone/>
            </a:pPr>
            <a:endParaRPr lang="ru-RU" sz="11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b="98"/>
          <a:stretch>
            <a:fillRect/>
          </a:stretch>
        </p:blipFill>
        <p:spPr bwMode="auto">
          <a:xfrm>
            <a:off x="6000760" y="3714752"/>
            <a:ext cx="936625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11" descr="IMG_9903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000760" y="2571744"/>
            <a:ext cx="936625" cy="6477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08" y="-310483"/>
            <a:ext cx="8001057" cy="1214404"/>
          </a:xfrm>
        </p:spPr>
        <p:txBody>
          <a:bodyPr numCol="1">
            <a:prstTxWarp prst="textDeflateTop">
              <a:avLst/>
            </a:prstTxWarp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План презентации</a:t>
            </a:r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 b="153"/>
          <a:stretch>
            <a:fillRect/>
          </a:stretch>
        </p:blipFill>
        <p:spPr bwMode="auto">
          <a:xfrm>
            <a:off x="5003800" y="908050"/>
            <a:ext cx="936625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6000760" y="1428736"/>
            <a:ext cx="9366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10" descr="37small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628" y="2000240"/>
            <a:ext cx="936625" cy="628650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 cstate="print"/>
          <a:srcRect b="45"/>
          <a:stretch>
            <a:fillRect/>
          </a:stretch>
        </p:blipFill>
        <p:spPr bwMode="auto">
          <a:xfrm>
            <a:off x="5000628" y="3143248"/>
            <a:ext cx="9366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2" descr="http://duhovnoe-zerno.ru/wp-content/uploads/2011/05/big13-2.jpg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 bwMode="auto">
          <a:xfrm>
            <a:off x="5000628" y="4357694"/>
            <a:ext cx="9366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Картинка 14 из 35823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 b="273"/>
          <a:stretch>
            <a:fillRect/>
          </a:stretch>
        </p:blipFill>
        <p:spPr bwMode="auto">
          <a:xfrm>
            <a:off x="6072198" y="4929198"/>
            <a:ext cx="928694" cy="642942"/>
          </a:xfrm>
          <a:prstGeom prst="rect">
            <a:avLst/>
          </a:prstGeom>
          <a:noFill/>
        </p:spPr>
      </p:pic>
      <p:pic>
        <p:nvPicPr>
          <p:cNvPr id="21508" name="Picture 4" descr="http://www.lenagold.ru/fon/clipart/s/simb/znak35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072198" y="6072206"/>
            <a:ext cx="928694" cy="642941"/>
          </a:xfrm>
          <a:prstGeom prst="rect">
            <a:avLst/>
          </a:prstGeom>
          <a:noFill/>
        </p:spPr>
      </p:pic>
      <p:pic>
        <p:nvPicPr>
          <p:cNvPr id="21510" name="Picture 6" descr="http://www.lenagold.ru/fon/clipart/l/lud/ludy63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000628" y="5500702"/>
            <a:ext cx="928694" cy="642942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1285852" y="1571612"/>
            <a:ext cx="3214710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ru-RU" dirty="0" smtClean="0">
                <a:hlinkClick r:id="rId14" action="ppaction://hlinksldjump"/>
              </a:rPr>
              <a:t>2.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hlinkClick r:id="rId14" action="ppaction://hlinksldjump"/>
              </a:rPr>
              <a:t>Здоровый режим сна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85852" y="2143116"/>
            <a:ext cx="3214710" cy="289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ru-RU" dirty="0" smtClean="0">
                <a:hlinkClick r:id="rId15" action="ppaction://hlinksldjump"/>
              </a:rPr>
              <a:t>3.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hlinkClick r:id="rId15" action="ppaction://hlinksldjump"/>
              </a:rPr>
              <a:t>Расстройства сна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85852" y="2714620"/>
            <a:ext cx="3071834" cy="289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ru-RU" u="sng" dirty="0" smtClean="0">
                <a:hlinkClick r:id="rId16" action="ppaction://hlinksldjump"/>
              </a:rPr>
              <a:t>4. </a:t>
            </a: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hlinkClick r:id="rId16" action="ppaction://hlinksldjump"/>
              </a:rPr>
              <a:t>Сон школьника</a:t>
            </a:r>
            <a:endParaRPr lang="de-DE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285852" y="3286124"/>
            <a:ext cx="3286148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ru-RU" u="sng" dirty="0" smtClean="0">
                <a:hlinkClick r:id="rId17" action="ppaction://hlinksldjump"/>
              </a:rPr>
              <a:t>5.</a:t>
            </a:r>
            <a:r>
              <a:rPr lang="ru-RU" dirty="0" smtClean="0">
                <a:hlinkClick r:id="rId17" action="ppaction://hlinksldjump"/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hlinkClick r:id="rId17" action="ppaction://hlinksldjump"/>
              </a:rPr>
              <a:t>Отклонения от нормы </a:t>
            </a:r>
            <a:endParaRPr lang="de-DE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85852" y="3929066"/>
            <a:ext cx="3000396" cy="289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ru-RU" dirty="0" smtClean="0">
                <a:hlinkClick r:id="rId18" action="ppaction://hlinksldjump"/>
              </a:rPr>
              <a:t>6.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hlinkClick r:id="rId18" action="ppaction://hlinksldjump"/>
              </a:rPr>
              <a:t>Сны и сновидения</a:t>
            </a:r>
            <a:endParaRPr lang="de-DE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85852" y="4500570"/>
            <a:ext cx="4572000" cy="289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ru-RU" dirty="0" smtClean="0">
                <a:hlinkClick r:id="rId19" action="ppaction://hlinksldjump"/>
              </a:rPr>
              <a:t>7.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hlinkClick r:id="rId19" action="ppaction://hlinksldjump"/>
              </a:rPr>
              <a:t> Мелатонин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285852" y="5143512"/>
            <a:ext cx="2857520" cy="289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ru-RU" dirty="0" smtClean="0">
                <a:hlinkClick r:id="rId20" action="ppaction://hlinksldjump"/>
              </a:rPr>
              <a:t>8.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hlinkClick r:id="rId20" action="ppaction://hlinksldjump"/>
              </a:rPr>
              <a:t>Интересные факты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  <a:hlinkClick r:id="rId19" action="ppaction://hlinksldjump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285852" y="5715016"/>
            <a:ext cx="2786082" cy="289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ru-RU" dirty="0" smtClean="0">
                <a:hlinkClick r:id="rId21" action="ppaction://hlinksldjump"/>
              </a:rPr>
              <a:t>9.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hlinkClick r:id="rId21" action="ppaction://hlinksldjump"/>
              </a:rPr>
              <a:t>Вывод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  <a:hlinkClick r:id="rId19" action="ppaction://hlinksldjump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285852" y="6286520"/>
            <a:ext cx="1875835" cy="289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ru-RU" dirty="0" smtClean="0">
                <a:hlinkClick r:id="rId22" action="ppaction://hlinksldjump"/>
              </a:rPr>
              <a:t>10.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hlinkClick r:id="rId22" action="ppaction://hlinksldjump"/>
              </a:rPr>
              <a:t>Источники</a:t>
            </a:r>
            <a:endParaRPr lang="de-DE" sz="105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4214810" y="1714488"/>
            <a:ext cx="1714512" cy="1588"/>
          </a:xfrm>
          <a:prstGeom prst="straightConnector1">
            <a:avLst/>
          </a:prstGeom>
          <a:ln w="25400"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>
                    <a:alpha val="35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3857620" y="2285992"/>
            <a:ext cx="1071570" cy="1588"/>
          </a:xfrm>
          <a:prstGeom prst="straightConnector1">
            <a:avLst/>
          </a:prstGeom>
          <a:ln w="25400"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>
                    <a:alpha val="35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3428992" y="2857496"/>
            <a:ext cx="2428892" cy="1588"/>
          </a:xfrm>
          <a:prstGeom prst="straightConnector1">
            <a:avLst/>
          </a:prstGeom>
          <a:ln w="25400"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>
                    <a:alpha val="35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3357554" y="1214422"/>
            <a:ext cx="1571636" cy="1588"/>
          </a:xfrm>
          <a:prstGeom prst="straightConnector1">
            <a:avLst/>
          </a:prstGeom>
          <a:ln w="25400"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>
                    <a:alpha val="35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4286248" y="3429000"/>
            <a:ext cx="642942" cy="1588"/>
          </a:xfrm>
          <a:prstGeom prst="straightConnector1">
            <a:avLst/>
          </a:prstGeom>
          <a:ln w="25400"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>
                    <a:alpha val="35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3857620" y="4071942"/>
            <a:ext cx="2071702" cy="1588"/>
          </a:xfrm>
          <a:prstGeom prst="straightConnector1">
            <a:avLst/>
          </a:prstGeom>
          <a:ln w="25400"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>
                    <a:alpha val="35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3000364" y="4643446"/>
            <a:ext cx="1928826" cy="1588"/>
          </a:xfrm>
          <a:prstGeom prst="straightConnector1">
            <a:avLst/>
          </a:prstGeom>
          <a:ln w="25400"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>
                    <a:alpha val="35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4071934" y="5286388"/>
            <a:ext cx="1928826" cy="1588"/>
          </a:xfrm>
          <a:prstGeom prst="straightConnector1">
            <a:avLst/>
          </a:prstGeom>
          <a:ln w="25400"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>
                    <a:alpha val="35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2428860" y="5857892"/>
            <a:ext cx="2500330" cy="1588"/>
          </a:xfrm>
          <a:prstGeom prst="straightConnector1">
            <a:avLst/>
          </a:prstGeom>
          <a:ln w="25400"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>
                    <a:alpha val="35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>
            <a:off x="3000364" y="6429396"/>
            <a:ext cx="3000396" cy="1588"/>
          </a:xfrm>
          <a:prstGeom prst="straightConnector1">
            <a:avLst/>
          </a:prstGeom>
          <a:ln w="25400"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>
                    <a:alpha val="35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6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858312" cy="1071570"/>
          </a:xfrm>
        </p:spPr>
        <p:txBody>
          <a:bodyPr numCol="1">
            <a:prstTxWarp prst="textTriangl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satMod val="200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6350" stA="60000" endA="900" endPos="60000" dist="29997" dir="5400000" sy="-100000" algn="bl" rotWithShape="0"/>
                </a:effectLst>
              </a:rPr>
              <a:t>Что такое сон?   </a:t>
            </a:r>
            <a:endParaRPr lang="ru-RU" dirty="0">
              <a:solidFill>
                <a:schemeClr val="tx2">
                  <a:satMod val="200000"/>
                </a:schemeClr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625" y="1643050"/>
            <a:ext cx="8143875" cy="3786200"/>
          </a:xfrm>
        </p:spPr>
        <p:txBody>
          <a:bodyPr/>
          <a:lstStyle/>
          <a:p>
            <a:pPr>
              <a:lnSpc>
                <a:spcPts val="23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imes New Roman" pitchFamily="18" charset="0"/>
              </a:rPr>
              <a:t>Сон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imes New Roman" pitchFamily="18" charset="0"/>
              </a:rPr>
              <a:t> – это естественное физиологическое явление с пониженным уровнем мозговой активности…</a:t>
            </a:r>
          </a:p>
          <a:p>
            <a:pPr>
              <a:lnSpc>
                <a:spcPts val="23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imes New Roman" pitchFamily="18" charset="0"/>
              </a:rPr>
              <a:t>                                                           но…</a:t>
            </a:r>
          </a:p>
          <a:p>
            <a:endParaRPr lang="ru-RU" dirty="0" smtClean="0"/>
          </a:p>
        </p:txBody>
      </p:sp>
      <p:pic>
        <p:nvPicPr>
          <p:cNvPr id="3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2291" y="2786058"/>
            <a:ext cx="3910198" cy="2946816"/>
          </a:xfrm>
        </p:spPr>
      </p:pic>
      <p:sp>
        <p:nvSpPr>
          <p:cNvPr id="17412" name="Прямоугольник 5"/>
          <p:cNvSpPr>
            <a:spLocks noChangeArrowheads="1"/>
          </p:cNvSpPr>
          <p:nvPr/>
        </p:nvSpPr>
        <p:spPr bwMode="auto">
          <a:xfrm>
            <a:off x="4143372" y="2571744"/>
            <a:ext cx="4714908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spcBef>
                <a:spcPts val="0"/>
              </a:spcBef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              …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доказано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, что сон не является пассивным процессом, результатом «выключения» бодрствования, торможения активирующих систем мозга, обеспечивающих уровень бодрствования. 	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>
              <a:lnSpc>
                <a:spcPts val="2300"/>
              </a:lnSpc>
              <a:spcBef>
                <a:spcPts val="0"/>
              </a:spcBef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           </a:t>
            </a:r>
          </a:p>
          <a:p>
            <a:pPr>
              <a:lnSpc>
                <a:spcPts val="23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             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Сон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 — активный процесс, в организации которого принимает участие ряд структур мозга, объединяемых в так называемые синхронизирующие системы.</a:t>
            </a:r>
          </a:p>
        </p:txBody>
      </p:sp>
      <p:sp>
        <p:nvSpPr>
          <p:cNvPr id="7" name="Rechteck 4"/>
          <p:cNvSpPr/>
          <p:nvPr/>
        </p:nvSpPr>
        <p:spPr>
          <a:xfrm>
            <a:off x="571472" y="6334780"/>
            <a:ext cx="36054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800" dirty="0">
                <a:latin typeface="+mn-lt"/>
                <a:cs typeface="+mn-cs"/>
                <a:sym typeface="Wingdings" pitchFamily="2" charset="2"/>
                <a:hlinkClick r:id="rId3" action="ppaction://hlinksldjump"/>
              </a:rPr>
              <a:t></a:t>
            </a:r>
            <a:r>
              <a:rPr lang="ru-RU" sz="2800" dirty="0">
                <a:latin typeface="+mn-lt"/>
                <a:cs typeface="+mn-cs"/>
                <a:sym typeface="Wingdings" pitchFamily="2" charset="2"/>
                <a:hlinkClick r:id="rId3" action="ppaction://hlinksldjump"/>
              </a:rPr>
              <a:t> </a:t>
            </a:r>
            <a:r>
              <a:rPr lang="ru-RU" sz="2800" dirty="0" smtClean="0">
                <a:latin typeface="+mn-lt"/>
                <a:cs typeface="+mn-cs"/>
                <a:sym typeface="Wingdings" pitchFamily="2" charset="2"/>
                <a:hlinkClick r:id="rId3" action="ppaction://hlinksldjump"/>
              </a:rPr>
              <a:t>Назад</a:t>
            </a:r>
            <a:r>
              <a:rPr lang="ru-RU" sz="2800" dirty="0" smtClean="0">
                <a:latin typeface="+mn-lt"/>
                <a:cs typeface="+mn-cs"/>
                <a:sym typeface="Wingdings" pitchFamily="2" charset="2"/>
              </a:rPr>
              <a:t>                           </a:t>
            </a:r>
            <a:endParaRPr lang="ru-RU" sz="16600" b="1" i="1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6350" stA="55000" endA="50" endPos="85000" dist="60007" dir="5400000" sy="-100000" algn="bl" rotWithShape="0"/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  <p:bldP spid="1741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14400"/>
          </a:xfrm>
        </p:spPr>
        <p:txBody>
          <a:bodyPr numCol="1">
            <a:prstTxWarp prst="textDeflateTop">
              <a:avLst/>
            </a:prstTxWarp>
          </a:bodyPr>
          <a:lstStyle/>
          <a:p>
            <a:pPr fontAlgn="auto">
              <a:spcAft>
                <a:spcPts val="0"/>
              </a:spcAft>
              <a:defRPr/>
            </a:pPr>
            <a:r>
              <a:rPr lang="de-DE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satMod val="200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6350" stA="60000" endA="900" endPos="60000" dist="60007" dir="5400000" sy="-100000" algn="bl" rotWithShape="0"/>
                </a:effectLst>
              </a:rPr>
              <a:t>Здоровый режим сна</a:t>
            </a:r>
            <a:endParaRPr lang="ru-RU" dirty="0">
              <a:solidFill>
                <a:schemeClr val="tx2">
                  <a:satMod val="200000"/>
                </a:schemeClr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reflection blurRad="6350" stA="60000" endA="900" endPos="60000" dist="60007" dir="5400000" sy="-100000" algn="bl" rotWithShape="0"/>
              </a:effectLst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20136" y="1785926"/>
            <a:ext cx="3807816" cy="2947987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29058" y="1500188"/>
            <a:ext cx="5214942" cy="5529262"/>
          </a:xfrm>
        </p:spPr>
        <p:txBody>
          <a:bodyPr>
            <a:normAutofit fontScale="62500" lnSpcReduction="20000"/>
          </a:bodyPr>
          <a:lstStyle/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Стремитесь к качеству сна, а не к тому, чтобы  подольше поспать.</a:t>
            </a:r>
          </a:p>
          <a:p>
            <a:pPr marL="411480" fontAlgn="auto">
              <a:spcAft>
                <a:spcPts val="0"/>
              </a:spcAft>
              <a:buNone/>
              <a:defRPr/>
            </a:pPr>
            <a:endParaRPr lang="de-DE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Старайтесь ложиться спать в одно и то же время.</a:t>
            </a:r>
          </a:p>
          <a:p>
            <a:pPr marL="411480" fontAlgn="auto">
              <a:spcAft>
                <a:spcPts val="0"/>
              </a:spcAft>
              <a:buNone/>
              <a:defRPr/>
            </a:pPr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Регулярно занимайтесь спортом.</a:t>
            </a:r>
          </a:p>
          <a:p>
            <a:pPr marL="411480" fontAlgn="auto">
              <a:spcAft>
                <a:spcPts val="0"/>
              </a:spcAft>
              <a:buNone/>
              <a:defRPr/>
            </a:pPr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Постель должна быть удобной.</a:t>
            </a:r>
          </a:p>
          <a:p>
            <a:pPr marL="411480" fontAlgn="auto">
              <a:spcAft>
                <a:spcPts val="0"/>
              </a:spcAft>
              <a:buNone/>
              <a:defRPr/>
            </a:pPr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Подберите комфортную одежду для сна.</a:t>
            </a:r>
          </a:p>
          <a:p>
            <a:pPr marL="411480" fontAlgn="auto">
              <a:spcAft>
                <a:spcPts val="0"/>
              </a:spcAft>
              <a:buNone/>
              <a:defRPr/>
            </a:pPr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Проветривайте помещение.</a:t>
            </a:r>
          </a:p>
          <a:p>
            <a:pPr marL="411480" fontAlgn="auto">
              <a:spcAft>
                <a:spcPts val="0"/>
              </a:spcAft>
              <a:buNone/>
              <a:defRPr/>
            </a:pPr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Не ешьте на ночь.</a:t>
            </a: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/>
            </a:r>
            <a:b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3800" b="1" dirty="0" smtClean="0">
              <a:hlinkClick r:id="rId3" action="ppaction://hlinksldjump"/>
            </a:endParaRPr>
          </a:p>
        </p:txBody>
      </p:sp>
      <p:sp>
        <p:nvSpPr>
          <p:cNvPr id="5" name="Rechteck 4"/>
          <p:cNvSpPr>
            <a:spLocks noChangeArrowheads="1"/>
          </p:cNvSpPr>
          <p:nvPr/>
        </p:nvSpPr>
        <p:spPr bwMode="auto">
          <a:xfrm>
            <a:off x="357188" y="6334125"/>
            <a:ext cx="2087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800" dirty="0">
                <a:latin typeface="Corbel" pitchFamily="34" charset="0"/>
                <a:sym typeface="Wingdings" pitchFamily="2" charset="2"/>
                <a:hlinkClick r:id="rId3" action="ppaction://hlinksldjump"/>
              </a:rPr>
              <a:t></a:t>
            </a:r>
            <a:r>
              <a:rPr lang="ru-RU" sz="2800" dirty="0" smtClean="0">
                <a:latin typeface="Corbel" pitchFamily="34" charset="0"/>
                <a:hlinkClick r:id="rId3" action="ppaction://hlinksldjump"/>
              </a:rPr>
              <a:t>Назад</a:t>
            </a:r>
            <a:endParaRPr lang="ru-RU" sz="2800" dirty="0">
              <a:latin typeface="Corbe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/>
            </a:r>
            <a:br>
              <a:rPr lang="ru-RU" sz="2000" b="1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</a:br>
            <a:endParaRPr lang="ru-RU" b="1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428736"/>
            <a:ext cx="8572500" cy="1785938"/>
          </a:xfrm>
        </p:spPr>
        <p:txBody>
          <a:bodyPr>
            <a:noAutofit/>
          </a:bodyPr>
          <a:lstStyle/>
          <a:p>
            <a:pPr marL="411480" algn="just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Расстройства сна проявляются в форме нарушения состояния бодрствования и нарушения сна.</a:t>
            </a:r>
          </a:p>
          <a:p>
            <a:pPr marL="411480" algn="just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!</a:t>
            </a:r>
            <a:r>
              <a:rPr lang="ru-RU" sz="2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ru-RU" sz="18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	Термин </a:t>
            </a:r>
            <a:r>
              <a:rPr lang="ru-RU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«</a:t>
            </a:r>
            <a:r>
              <a:rPr lang="ru-RU" sz="1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бессоница</a:t>
            </a:r>
            <a:r>
              <a:rPr lang="ru-RU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»</a:t>
            </a:r>
            <a:r>
              <a:rPr lang="ru-RU" sz="18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не рекомендуется, так как не соответствует проявлениям нарушений и носит неоправданно устрашающий характер.</a:t>
            </a:r>
            <a:endParaRPr lang="ru-RU" sz="1800" b="1" dirty="0"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14282" y="3143248"/>
            <a:ext cx="8929718" cy="2643187"/>
          </a:xfrm>
        </p:spPr>
        <p:txBody>
          <a:bodyPr>
            <a:normAutofit/>
          </a:bodyPr>
          <a:lstStyle/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ru-RU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Расстройства сна клинически достаточно неоднородны и являются симптомами многих заболеваний.     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!</a:t>
            </a:r>
            <a:r>
              <a:rPr lang="ru-RU" sz="2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	</a:t>
            </a:r>
            <a:r>
              <a:rPr lang="ru-RU" sz="19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К наиболее частым относятся: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0"/>
            <a:ext cx="9144000" cy="1071570"/>
          </a:xfrm>
          <a:prstGeom prst="rect">
            <a:avLst/>
          </a:prstGeom>
        </p:spPr>
        <p:txBody>
          <a:bodyPr>
            <a:prstTxWarp prst="textTriangl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spc="-100" dirty="0">
                <a:solidFill>
                  <a:schemeClr val="tx2">
                    <a:satMod val="200000"/>
                  </a:schemeClr>
                </a:solidFill>
                <a:latin typeface="+mj-lt"/>
                <a:ea typeface="+mj-ea"/>
                <a:cs typeface="+mj-cs"/>
              </a:rPr>
              <a:t>	</a:t>
            </a:r>
            <a:r>
              <a:rPr lang="ru-RU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Расстройства сна   </a:t>
            </a:r>
            <a:endParaRPr lang="ru-RU" sz="4000" spc="-100" dirty="0">
              <a:solidFill>
                <a:schemeClr val="tx2">
                  <a:satMod val="20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55000" endA="300" endPos="455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500034" y="4429132"/>
            <a:ext cx="8429625" cy="2214578"/>
          </a:xfrm>
          <a:prstGeom prst="downArrow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нарколепсия,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пиквикский</a:t>
            </a:r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синдром,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синдром Клейне — Левина,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синдром </a:t>
            </a:r>
            <a:r>
              <a:rPr lang="ru-RU" b="1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идиопатической</a:t>
            </a:r>
            <a:r>
              <a:rPr 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ru-RU" b="1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гиперсомнии</a:t>
            </a:r>
            <a:r>
              <a:rPr 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синдром периодической спячки…</a:t>
            </a:r>
          </a:p>
        </p:txBody>
      </p:sp>
      <p:sp>
        <p:nvSpPr>
          <p:cNvPr id="19462" name="Прямоугольник 6"/>
          <p:cNvSpPr>
            <a:spLocks noChangeArrowheads="1"/>
          </p:cNvSpPr>
          <p:nvPr/>
        </p:nvSpPr>
        <p:spPr bwMode="auto">
          <a:xfrm>
            <a:off x="285750" y="6072188"/>
            <a:ext cx="1571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800" dirty="0">
                <a:latin typeface="Corbel" pitchFamily="34" charset="0"/>
                <a:sym typeface="Wingdings" pitchFamily="2" charset="2"/>
                <a:hlinkClick r:id="rId2" action="ppaction://hlinksldjump"/>
              </a:rPr>
              <a:t></a:t>
            </a:r>
            <a:r>
              <a:rPr lang="ru-RU" sz="2800" dirty="0" smtClean="0">
                <a:latin typeface="Corbel" pitchFamily="34" charset="0"/>
                <a:hlinkClick r:id="rId2" action="ppaction://hlinksldjump"/>
              </a:rPr>
              <a:t>Назад</a:t>
            </a:r>
            <a:endParaRPr lang="ru-RU" sz="2800" dirty="0">
              <a:latin typeface="Corbel" pitchFamily="34" charset="0"/>
            </a:endParaRPr>
          </a:p>
        </p:txBody>
      </p:sp>
      <p:pic>
        <p:nvPicPr>
          <p:cNvPr id="19464" name="Picture 8" descr="37smal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9925" y="4292600"/>
            <a:ext cx="1547813" cy="1038225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  <p:bldP spid="6" grpId="0"/>
      <p:bldP spid="10" grpId="0" animBg="1"/>
      <p:bldP spid="194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нутый угол 4"/>
          <p:cNvSpPr/>
          <p:nvPr/>
        </p:nvSpPr>
        <p:spPr>
          <a:xfrm>
            <a:off x="428625" y="357188"/>
            <a:ext cx="4000500" cy="1857375"/>
          </a:xfrm>
          <a:prstGeom prst="foldedCorne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imes New Roman" pitchFamily="18" charset="0"/>
              </a:rPr>
              <a:t>Нарколепсия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imes New Roman" pitchFamily="18" charset="0"/>
              </a:rPr>
              <a:t>проявляется приступами насильственного засыпания, потерей мышечного тонуса, галлюцинациями в момент засыпания, нарушения ночного сна с яркими, устрашающими сновидениями.</a:t>
            </a:r>
          </a:p>
        </p:txBody>
      </p:sp>
      <p:sp>
        <p:nvSpPr>
          <p:cNvPr id="7" name="Загнутый угол 6"/>
          <p:cNvSpPr/>
          <p:nvPr/>
        </p:nvSpPr>
        <p:spPr>
          <a:xfrm>
            <a:off x="4786313" y="357188"/>
            <a:ext cx="4000500" cy="1857375"/>
          </a:xfrm>
          <a:prstGeom prst="foldedCorne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Пиквикский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синдром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проявляется ожирением, нарушением регуляции дыхания, храпом. Приводит к выраженному нарушению ночного сна и дневной сонливости.</a:t>
            </a:r>
          </a:p>
        </p:txBody>
      </p:sp>
      <p:sp>
        <p:nvSpPr>
          <p:cNvPr id="11" name="Загнутый угол 10"/>
          <p:cNvSpPr/>
          <p:nvPr/>
        </p:nvSpPr>
        <p:spPr>
          <a:xfrm>
            <a:off x="428625" y="2500313"/>
            <a:ext cx="4000500" cy="1857375"/>
          </a:xfrm>
          <a:prstGeom prst="foldedCorne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Синдром Клейне - Левина</a:t>
            </a:r>
            <a:r>
              <a:rPr lang="ru-RU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характеризуется приступами сонливости (от нескольких часов до нескольких дней), повышенным аппетитом и агрессивностью; чаще возникает у юношей </a:t>
            </a:r>
          </a:p>
          <a:p>
            <a:pPr algn="ctr"/>
            <a:r>
              <a:rPr lang="ru-RU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возрасте 13-18 лет.</a:t>
            </a:r>
          </a:p>
        </p:txBody>
      </p:sp>
      <p:sp>
        <p:nvSpPr>
          <p:cNvPr id="12" name="Загнутый угол 11"/>
          <p:cNvSpPr/>
          <p:nvPr/>
        </p:nvSpPr>
        <p:spPr>
          <a:xfrm>
            <a:off x="4857750" y="2500313"/>
            <a:ext cx="4000500" cy="1857375"/>
          </a:xfrm>
          <a:prstGeom prst="foldedCorne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</a:rPr>
              <a:t>Синдром </a:t>
            </a:r>
            <a:r>
              <a:rPr lang="ru-RU" dirty="0" err="1">
                <a:solidFill>
                  <a:schemeClr val="bg1"/>
                </a:solidFill>
              </a:rPr>
              <a:t>идиопатической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гиперсомнии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/>
              <a:t>включает дневную сонливость, глубокий и часто удлиненный ночной сон и «сонное опьянение» — ощущение усталости и разбитости после ночного сна.</a:t>
            </a:r>
          </a:p>
        </p:txBody>
      </p:sp>
      <p:sp>
        <p:nvSpPr>
          <p:cNvPr id="13" name="Загнутый угол 12"/>
          <p:cNvSpPr/>
          <p:nvPr/>
        </p:nvSpPr>
        <p:spPr>
          <a:xfrm>
            <a:off x="2643188" y="4572000"/>
            <a:ext cx="4000500" cy="1857375"/>
          </a:xfrm>
          <a:prstGeom prst="foldedCorne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</a:rPr>
              <a:t>Синдром периодической спячки </a:t>
            </a:r>
            <a:r>
              <a:rPr lang="ru-RU" dirty="0"/>
              <a:t>характеризуется </a:t>
            </a:r>
            <a:r>
              <a:rPr lang="ru-RU" dirty="0" err="1"/>
              <a:t>сноподобным</a:t>
            </a:r>
            <a:r>
              <a:rPr lang="ru-RU" dirty="0"/>
              <a:t> состоянием (от нескольких часов до нескольких дней).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Чаще возникает у больных на фоне </a:t>
            </a:r>
            <a:r>
              <a:rPr lang="ru-RU" dirty="0" err="1"/>
              <a:t>психотравматических</a:t>
            </a:r>
            <a:r>
              <a:rPr lang="ru-RU" dirty="0"/>
              <a:t> ситуаций. </a:t>
            </a:r>
          </a:p>
        </p:txBody>
      </p:sp>
      <p:sp>
        <p:nvSpPr>
          <p:cNvPr id="20486" name="Прямоугольник 7"/>
          <p:cNvSpPr>
            <a:spLocks noChangeArrowheads="1"/>
          </p:cNvSpPr>
          <p:nvPr/>
        </p:nvSpPr>
        <p:spPr bwMode="auto">
          <a:xfrm>
            <a:off x="214313" y="6143625"/>
            <a:ext cx="1643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800" dirty="0">
                <a:latin typeface="Corbel" pitchFamily="34" charset="0"/>
                <a:sym typeface="Wingdings" pitchFamily="2" charset="2"/>
                <a:hlinkClick r:id="rId2" action="ppaction://hlinksldjump"/>
              </a:rPr>
              <a:t></a:t>
            </a:r>
            <a:r>
              <a:rPr lang="ru-RU" sz="2800" dirty="0" smtClean="0">
                <a:latin typeface="Corbel" pitchFamily="34" charset="0"/>
                <a:hlinkClick r:id="rId2" action="ppaction://hlinksldjump"/>
              </a:rPr>
              <a:t>Назад</a:t>
            </a:r>
            <a:endParaRPr lang="ru-RU" sz="2800" dirty="0">
              <a:latin typeface="Corbe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7" name="Picture 13" descr="IMG_99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1557338"/>
            <a:ext cx="2951163" cy="196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-142900"/>
            <a:ext cx="9144000" cy="1071570"/>
          </a:xfrm>
          <a:prstGeom prst="rect">
            <a:avLst/>
          </a:prstGeom>
        </p:spPr>
        <p:txBody>
          <a:bodyPr>
            <a:prstTxWarp prst="textTriangl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spc="-100" dirty="0">
                <a:solidFill>
                  <a:schemeClr val="tx2">
                    <a:satMod val="200000"/>
                  </a:schemeClr>
                </a:solidFill>
                <a:latin typeface="+mj-lt"/>
                <a:ea typeface="+mj-ea"/>
                <a:cs typeface="+mj-cs"/>
              </a:rPr>
              <a:t>	</a:t>
            </a:r>
            <a:r>
              <a:rPr lang="ru-RU" sz="4000" b="1" spc="-1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Сон школьника</a:t>
            </a:r>
            <a:r>
              <a:rPr lang="ru-RU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  </a:t>
            </a:r>
            <a:endParaRPr lang="ru-RU" sz="4000" spc="-100" dirty="0">
              <a:solidFill>
                <a:schemeClr val="tx2">
                  <a:satMod val="20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55000" endA="300" endPos="455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1510" name="Прямоугольник 6"/>
          <p:cNvSpPr>
            <a:spLocks noChangeArrowheads="1"/>
          </p:cNvSpPr>
          <p:nvPr/>
        </p:nvSpPr>
        <p:spPr bwMode="auto">
          <a:xfrm>
            <a:off x="214313" y="6215063"/>
            <a:ext cx="1500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400" dirty="0">
                <a:latin typeface="Corbel" pitchFamily="34" charset="0"/>
                <a:sym typeface="Wingdings" pitchFamily="2" charset="2"/>
                <a:hlinkClick r:id="rId3" action="ppaction://hlinksldjump"/>
              </a:rPr>
              <a:t></a:t>
            </a:r>
            <a:r>
              <a:rPr lang="ru-RU" sz="2400" dirty="0" smtClean="0">
                <a:latin typeface="Corbel" pitchFamily="34" charset="0"/>
                <a:hlinkClick r:id="rId3" action="ppaction://hlinksldjump"/>
              </a:rPr>
              <a:t>Назад</a:t>
            </a:r>
            <a:endParaRPr lang="ru-RU" sz="2400" dirty="0">
              <a:latin typeface="Corbel" pitchFamily="34" charset="0"/>
            </a:endParaRPr>
          </a:p>
        </p:txBody>
      </p:sp>
      <p:sp>
        <p:nvSpPr>
          <p:cNvPr id="21513" name="AutoShape 9"/>
          <p:cNvSpPr>
            <a:spLocks noChangeArrowheads="1"/>
          </p:cNvSpPr>
          <p:nvPr/>
        </p:nvSpPr>
        <p:spPr bwMode="auto">
          <a:xfrm>
            <a:off x="539750" y="1412875"/>
            <a:ext cx="3024188" cy="2305050"/>
          </a:xfrm>
          <a:prstGeom prst="cloudCallout">
            <a:avLst>
              <a:gd name="adj1" fmla="val -60444"/>
              <a:gd name="adj2" fmla="val 74861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Очень важным фактором 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в режиме дня школьника является сон!</a:t>
            </a:r>
          </a:p>
        </p:txBody>
      </p:sp>
      <p:sp>
        <p:nvSpPr>
          <p:cNvPr id="21516" name="AutoShape 12"/>
          <p:cNvSpPr>
            <a:spLocks noChangeArrowheads="1"/>
          </p:cNvSpPr>
          <p:nvPr/>
        </p:nvSpPr>
        <p:spPr bwMode="auto">
          <a:xfrm flipH="1">
            <a:off x="2857488" y="2786058"/>
            <a:ext cx="4824412" cy="3384550"/>
          </a:xfrm>
          <a:prstGeom prst="cloudCallout">
            <a:avLst>
              <a:gd name="adj1" fmla="val -67870"/>
              <a:gd name="adj2" fmla="val 63176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Гигиенически полноценным считается сон, </a:t>
            </a:r>
          </a:p>
          <a:p>
            <a:r>
              <a:rPr lang="ru-RU" dirty="0">
                <a:solidFill>
                  <a:schemeClr val="bg1"/>
                </a:solidFill>
              </a:rPr>
              <a:t>имеющий достаточную </a:t>
            </a:r>
          </a:p>
          <a:p>
            <a:r>
              <a:rPr lang="ru-RU" dirty="0">
                <a:solidFill>
                  <a:schemeClr val="bg1"/>
                </a:solidFill>
              </a:rPr>
              <a:t>для данного возраста продолжительность </a:t>
            </a:r>
          </a:p>
          <a:p>
            <a:r>
              <a:rPr lang="ru-RU" dirty="0">
                <a:solidFill>
                  <a:schemeClr val="bg1"/>
                </a:solidFill>
              </a:rPr>
              <a:t>и глубину!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510" grpId="0"/>
      <p:bldP spid="21513" grpId="0" animBg="1"/>
      <p:bldP spid="215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188913"/>
            <a:ext cx="9144000" cy="92868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dirty="0" smtClean="0"/>
              <a:t> </a:t>
            </a:r>
            <a:r>
              <a:rPr lang="ru-RU" sz="2800" dirty="0" smtClean="0">
                <a:latin typeface="Arial" charset="0"/>
              </a:rPr>
              <a:t>Анкетирование учеников и учителей школы</a:t>
            </a:r>
            <a:br>
              <a:rPr lang="ru-RU" sz="2800" dirty="0" smtClean="0">
                <a:latin typeface="Arial" charset="0"/>
              </a:rPr>
            </a:br>
            <a:r>
              <a:rPr lang="ru-RU" sz="2800" dirty="0" smtClean="0">
                <a:latin typeface="Arial" charset="0"/>
              </a:rPr>
              <a:t> «Во сколько часов Вы ложитесь спать?»</a:t>
            </a:r>
            <a:endParaRPr lang="de-DE" sz="2800" dirty="0" smtClean="0">
              <a:latin typeface="Arial" charset="0"/>
            </a:endParaRPr>
          </a:p>
        </p:txBody>
      </p:sp>
      <p:graphicFrame>
        <p:nvGraphicFramePr>
          <p:cNvPr id="44035" name="Group 3"/>
          <p:cNvGraphicFramePr>
            <a:graphicFrameLocks noGrp="1"/>
          </p:cNvGraphicFramePr>
          <p:nvPr/>
        </p:nvGraphicFramePr>
        <p:xfrm>
          <a:off x="214282" y="1214422"/>
          <a:ext cx="8639175" cy="5499100"/>
        </p:xfrm>
        <a:graphic>
          <a:graphicData uri="http://schemas.openxmlformats.org/drawingml/2006/table">
            <a:tbl>
              <a:tblPr/>
              <a:tblGrid>
                <a:gridCol w="1208088"/>
                <a:gridCol w="579437"/>
                <a:gridCol w="582613"/>
                <a:gridCol w="582612"/>
                <a:gridCol w="584200"/>
                <a:gridCol w="582613"/>
                <a:gridCol w="584200"/>
                <a:gridCol w="582612"/>
                <a:gridCol w="582613"/>
                <a:gridCol w="584200"/>
                <a:gridCol w="582612"/>
                <a:gridCol w="584200"/>
                <a:gridCol w="1019175"/>
              </a:tblGrid>
              <a:tr h="668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Классы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(кол-во чел.)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   Время</a:t>
                      </a:r>
                      <a:endParaRPr kumimoji="0" lang="de-DE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(10)</a:t>
                      </a:r>
                      <a:endParaRPr kumimoji="0" lang="de-DE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(11)</a:t>
                      </a:r>
                      <a:endParaRPr kumimoji="0" lang="de-DE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(15)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(11)</a:t>
                      </a:r>
                      <a:endParaRPr kumimoji="0" lang="de-DE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(17)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(16)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(8)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8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(8)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(14)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10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(5)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11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(9)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учителя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(17)</a:t>
                      </a:r>
                      <a:endParaRPr kumimoji="0" lang="de-DE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Раньше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21.00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5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3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2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  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21:00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3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6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10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2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3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1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     1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22:00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2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2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3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6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6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4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3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2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2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     3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23:00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3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6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9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4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4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5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1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1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     6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24:00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2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3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2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2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3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2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     4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1:00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 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3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3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     2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2:00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1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1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2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      1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3:00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1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1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Arial" charset="0"/>
                        </a:rPr>
                        <a:t>        -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</a:tr>
            </a:tbl>
          </a:graphicData>
        </a:graphic>
      </p:graphicFrame>
      <p:sp>
        <p:nvSpPr>
          <p:cNvPr id="44177" name="Textfeld 13"/>
          <p:cNvSpPr txBox="1">
            <a:spLocks noChangeArrowheads="1"/>
          </p:cNvSpPr>
          <p:nvPr/>
        </p:nvSpPr>
        <p:spPr bwMode="auto">
          <a:xfrm>
            <a:off x="1547813" y="476250"/>
            <a:ext cx="5761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de-DE">
              <a:latin typeface="Corbe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Другая 13">
      <a:dk1>
        <a:sysClr val="windowText" lastClr="000000"/>
      </a:dk1>
      <a:lt1>
        <a:sysClr val="window" lastClr="FFFFFF"/>
      </a:lt1>
      <a:dk2>
        <a:srgbClr val="5445C7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FFFFFF"/>
      </a:hlink>
      <a:folHlink>
        <a:srgbClr val="FFFFFF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841</TotalTime>
  <Words>1234</Words>
  <Application>Microsoft Office PowerPoint</Application>
  <PresentationFormat>Экран (4:3)</PresentationFormat>
  <Paragraphs>468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Метро</vt:lpstr>
      <vt:lpstr>  </vt:lpstr>
      <vt:lpstr>Почему мы выбрали эту тему?</vt:lpstr>
      <vt:lpstr>  План презентации</vt:lpstr>
      <vt:lpstr> Что такое сон?   </vt:lpstr>
      <vt:lpstr> Здоровый режим сна</vt:lpstr>
      <vt:lpstr> </vt:lpstr>
      <vt:lpstr>Слайд 7</vt:lpstr>
      <vt:lpstr>Слайд 8</vt:lpstr>
      <vt:lpstr> Анкетирование учеников и учителей школы  «Во сколько часов Вы ложитесь спать?»</vt:lpstr>
      <vt:lpstr>Слайд 10</vt:lpstr>
      <vt:lpstr>Вывод:</vt:lpstr>
      <vt:lpstr>Слайд 12</vt:lpstr>
      <vt:lpstr> Отклонения</vt:lpstr>
      <vt:lpstr>  Летаргия  </vt:lpstr>
      <vt:lpstr>Слайд 15</vt:lpstr>
      <vt:lpstr>     Кошмары и лунатизм</vt:lpstr>
      <vt:lpstr> Сны и сновидения </vt:lpstr>
      <vt:lpstr>Слайд 18</vt:lpstr>
      <vt:lpstr>Мелатонин </vt:lpstr>
      <vt:lpstr>Мелатонин продлевает жизнь,  обладает важными и полезными свойствами:</vt:lpstr>
      <vt:lpstr>  </vt:lpstr>
      <vt:lpstr>Слайд 22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Сон- объятья Морфия</dc:title>
  <dc:creator>Admin</dc:creator>
  <cp:lastModifiedBy>BAZA</cp:lastModifiedBy>
  <cp:revision>195</cp:revision>
  <dcterms:created xsi:type="dcterms:W3CDTF">2011-10-02T14:33:13Z</dcterms:created>
  <dcterms:modified xsi:type="dcterms:W3CDTF">2012-03-16T13:47:30Z</dcterms:modified>
</cp:coreProperties>
</file>