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EA86D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61" autoAdjust="0"/>
  </p:normalViewPr>
  <p:slideViewPr>
    <p:cSldViewPr>
      <p:cViewPr>
        <p:scale>
          <a:sx n="68" d="100"/>
          <a:sy n="68" d="100"/>
        </p:scale>
        <p:origin x="-2862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56991-E88D-437A-8DDD-A72872657E0A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5D428-DFA0-4640-923C-4AA64C97BE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892D9-DE16-427F-A4B3-C907599CE017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892D9-DE16-427F-A4B3-C907599CE01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892D9-DE16-427F-A4B3-C907599CE01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892D9-DE16-427F-A4B3-C907599CE01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5FD3F-9C9F-4DFB-B494-1B776624D6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C9814-CEAA-4F2F-8499-04611CB048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fon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32.jpeg"/><Relationship Id="rId7" Type="http://schemas.openxmlformats.org/officeDocument/2006/relationships/image" Target="../media/image9.jpeg"/><Relationship Id="rId12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6.jpeg"/><Relationship Id="rId5" Type="http://schemas.openxmlformats.org/officeDocument/2006/relationships/image" Target="../media/image34.jpeg"/><Relationship Id="rId10" Type="http://schemas.openxmlformats.org/officeDocument/2006/relationships/image" Target="../media/image10.jpeg"/><Relationship Id="rId4" Type="http://schemas.openxmlformats.org/officeDocument/2006/relationships/image" Target="../media/image33.jpeg"/><Relationship Id="rId9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jpeg"/><Relationship Id="rId7" Type="http://schemas.openxmlformats.org/officeDocument/2006/relationships/image" Target="../media/image1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5.jpeg"/><Relationship Id="rId5" Type="http://schemas.openxmlformats.org/officeDocument/2006/relationships/image" Target="../media/image38.jpeg"/><Relationship Id="rId10" Type="http://schemas.openxmlformats.org/officeDocument/2006/relationships/image" Target="../media/image6.jpeg"/><Relationship Id="rId4" Type="http://schemas.openxmlformats.org/officeDocument/2006/relationships/image" Target="../media/image37.jpeg"/><Relationship Id="rId9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8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0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5.jpeg"/><Relationship Id="rId5" Type="http://schemas.openxmlformats.org/officeDocument/2006/relationships/image" Target="../media/image3.jpeg"/><Relationship Id="rId10" Type="http://schemas.openxmlformats.org/officeDocument/2006/relationships/image" Target="../media/image6.jpeg"/><Relationship Id="rId4" Type="http://schemas.openxmlformats.org/officeDocument/2006/relationships/image" Target="../media/image41.jpeg"/><Relationship Id="rId9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3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9.jpeg"/><Relationship Id="rId10" Type="http://schemas.openxmlformats.org/officeDocument/2006/relationships/image" Target="../media/image15.png"/><Relationship Id="rId4" Type="http://schemas.openxmlformats.org/officeDocument/2006/relationships/image" Target="../media/image44.jpeg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6.jpe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1.jpeg"/><Relationship Id="rId10" Type="http://schemas.openxmlformats.org/officeDocument/2006/relationships/image" Target="../media/image5.jpeg"/><Relationship Id="rId4" Type="http://schemas.openxmlformats.org/officeDocument/2006/relationships/image" Target="../media/image10.jpeg"/><Relationship Id="rId9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48.jpeg"/><Relationship Id="rId7" Type="http://schemas.openxmlformats.org/officeDocument/2006/relationships/image" Target="../media/image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0.jpeg"/><Relationship Id="rId7" Type="http://schemas.openxmlformats.org/officeDocument/2006/relationships/image" Target="../media/image8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5.jpeg"/><Relationship Id="rId5" Type="http://schemas.openxmlformats.org/officeDocument/2006/relationships/image" Target="../media/image51.png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8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3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56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9.jpeg"/><Relationship Id="rId9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7.png"/><Relationship Id="rId7" Type="http://schemas.openxmlformats.org/officeDocument/2006/relationships/image" Target="../media/image61.jpeg"/><Relationship Id="rId12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11" Type="http://schemas.openxmlformats.org/officeDocument/2006/relationships/image" Target="../media/image5.jpeg"/><Relationship Id="rId5" Type="http://schemas.openxmlformats.org/officeDocument/2006/relationships/image" Target="../media/image59.jpeg"/><Relationship Id="rId10" Type="http://schemas.openxmlformats.org/officeDocument/2006/relationships/image" Target="../media/image10.jpeg"/><Relationship Id="rId4" Type="http://schemas.openxmlformats.org/officeDocument/2006/relationships/image" Target="../media/image58.png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3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6.jpeg"/><Relationship Id="rId4" Type="http://schemas.openxmlformats.org/officeDocument/2006/relationships/image" Target="../media/image7.jpeg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2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14.jpeg"/><Relationship Id="rId10" Type="http://schemas.openxmlformats.org/officeDocument/2006/relationships/image" Target="../media/image15.png"/><Relationship Id="rId4" Type="http://schemas.openxmlformats.org/officeDocument/2006/relationships/image" Target="../media/image13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3.jpeg"/><Relationship Id="rId7" Type="http://schemas.openxmlformats.org/officeDocument/2006/relationships/image" Target="../media/image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10.jpeg"/><Relationship Id="rId4" Type="http://schemas.openxmlformats.org/officeDocument/2006/relationships/image" Target="../media/image17.jpeg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3.jpeg"/><Relationship Id="rId7" Type="http://schemas.openxmlformats.org/officeDocument/2006/relationships/image" Target="../media/image23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8.jpeg"/><Relationship Id="rId5" Type="http://schemas.openxmlformats.org/officeDocument/2006/relationships/image" Target="../media/image21.jpeg"/><Relationship Id="rId10" Type="http://schemas.openxmlformats.org/officeDocument/2006/relationships/image" Target="../media/image11.jpeg"/><Relationship Id="rId4" Type="http://schemas.openxmlformats.org/officeDocument/2006/relationships/image" Target="../media/image20.jpeg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6.jpeg"/><Relationship Id="rId7" Type="http://schemas.openxmlformats.org/officeDocument/2006/relationships/image" Target="../media/image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6.jpeg"/><Relationship Id="rId5" Type="http://schemas.openxmlformats.org/officeDocument/2006/relationships/image" Target="../media/image27.jpeg"/><Relationship Id="rId10" Type="http://schemas.openxmlformats.org/officeDocument/2006/relationships/image" Target="../media/image5.jpeg"/><Relationship Id="rId4" Type="http://schemas.openxmlformats.org/officeDocument/2006/relationships/image" Target="../media/image3.jpe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8.jpeg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9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0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3.jpeg"/><Relationship Id="rId4" Type="http://schemas.openxmlformats.org/officeDocument/2006/relationships/image" Target="../media/image31.jpeg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ергей\Desktop\Рисунок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5429288" y="3000372"/>
            <a:ext cx="3786182" cy="3714752"/>
          </a:xfrm>
          <a:prstGeom prst="ellipse">
            <a:avLst/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85752" y="-428652"/>
            <a:ext cx="3857620" cy="4000528"/>
          </a:xfrm>
          <a:prstGeom prst="ellipse">
            <a:avLst/>
          </a:prstGeom>
          <a:solidFill>
            <a:schemeClr val="bg1">
              <a:lumMod val="95000"/>
              <a:alpha val="32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857488" y="-459432"/>
            <a:ext cx="3857652" cy="4071942"/>
          </a:xfrm>
          <a:prstGeom prst="ellipse">
            <a:avLst/>
          </a:prstGeom>
          <a:solidFill>
            <a:schemeClr val="bg1">
              <a:lumMod val="95000"/>
              <a:alpha val="32000"/>
            </a:schemeClr>
          </a:solidFill>
          <a:ln>
            <a:noFill/>
          </a:ln>
          <a:effectLst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1046133"/>
            <a:ext cx="60722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Иван </a:t>
            </a:r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Сергеевич Тургенев.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«На краешке чужого гнезда…»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57884" y="3786190"/>
            <a:ext cx="29289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Работу выполнила: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ученица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10 класса </a:t>
            </a: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Матвейчук Анастасии</a:t>
            </a:r>
          </a:p>
          <a:p>
            <a:pPr algn="ctr"/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Руководитель:</a:t>
            </a: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Сметанина </a:t>
            </a: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Зоя Михайловна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" name="f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5491154"/>
            <a:ext cx="1366846" cy="136684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177 0.75347 C 0.61823 0.75278 0.45451 0.75463 0.29097 0.75139 C 0.27031 0.75092 0.25313 0.72407 0.23333 0.71921 C 0.22326 0.70995 0.23559 0.72014 0.22118 0.71296 C 0.21337 0.70903 0.20677 0.70162 0.19844 0.69884 C 0.19635 0.69676 0.19444 0.69444 0.19236 0.69282 C 0.18941 0.69051 0.18611 0.68935 0.18333 0.6868 C 0.17431 0.67824 0.17413 0.67384 0.16215 0.6706 C 0.15642 0.66296 0.15 0.65393 0.14236 0.65046 C 0.13559 0.64097 0.1276 0.63912 0.11979 0.63217 C 0.10938 0.62291 0.12813 0.63449 0.10903 0.62407 C 0.09097 0.6 0.11215 0.62592 0.09844 0.61412 C 0.0875 0.60463 0.07934 0.59305 0.06823 0.58379 C 0.05521 0.57291 0.04271 0.56828 0.03333 0.55139 C 0.02917 0.53518 0.01823 0.5206 0.01059 0.50694 C 0.00608 0.49884 0.00399 0.48981 -0.00156 0.48287 C -0.00781 0.45463 -0.01875 0.42662 -0.0349 0.40602 C -0.03976 0.39259 -0.04323 0.37778 -0.04687 0.36366 C -0.04983 0.35208 -0.05087 0.3412 -0.05608 0.33125 C -0.05937 0.31435 -0.06753 0.30046 -0.07274 0.28472 C -0.07639 0.27384 -0.07691 0.2625 -0.08177 0.25254 C -0.08351 0.23912 -0.08785 0.22893 -0.09097 0.2162 C -0.09358 0.20578 -0.09479 0.19583 -0.09844 0.18588 C -0.09896 0.18171 -0.09896 0.17754 -0.1 0.17361 C -0.10052 0.17129 -0.10226 0.16991 -0.10295 0.16759 C -0.10608 0.15602 -0.10486 0.15416 -0.10764 0.14537 C -0.11371 0.12616 -0.11875 0.10717 -0.12274 0.0868 C -0.12118 0.05741 -0.11979 0.03217 -0.09549 0.02222 C -0.08611 0.01366 -0.09618 0.02176 -0.0849 0.0162 C -0.07552 0.01157 -0.06458 0.00278 -0.05451 0.00185 C -0.03038 -0.00023 -0.01996 4.81481E-6 2.22222E-6 4.81481E-6 " pathEditMode="relative" ptsTypes="ffffffffffffffffffffffffffffffA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906 -0.2037 C -0.78732 -0.19583 -0.78298 -0.19074 -0.78021 -0.18333 C -0.775 -0.16875 -0.78316 -0.18588 -0.77552 -0.17106 C -0.77309 -0.15995 -0.77604 -0.16968 -0.77118 -0.16088 C -0.76892 -0.15694 -0.7651 -0.14861 -0.7651 -0.14838 C -0.76284 -0.13773 -0.75625 -0.12616 -0.75034 -0.11782 C -0.74826 -0.10949 -0.7467 -0.1044 -0.74132 -0.09954 C -0.73524 -0.08704 -0.73003 -0.07477 -0.72621 -0.06065 C -0.72587 -0.0588 -0.7243 -0.0581 -0.72326 -0.05625 C -0.71979 -0.05 -0.71753 -0.04259 -0.71441 -0.03611 C -0.7118 -0.02222 -0.71406 -0.03009 -0.70538 -0.01366 C -0.70364 -0.01065 -0.70382 -0.00625 -0.70225 -0.00301 C -0.69982 0.00162 -0.69323 0.00903 -0.69323 0.00926 C -0.68611 0.02917 -0.67656 0.03981 -0.6618 0.04977 C -0.65225 0.06389 -0.6375 0.06574 -0.62465 0.07037 C -0.62083 0.07176 -0.61771 0.07477 -0.61406 0.07639 C -0.60555 0.08009 -0.59705 0.08356 -0.58871 0.08681 C -0.58489 0.08819 -0.57812 0.09097 -0.57812 0.0912 C -0.56996 0.09745 -0.56146 0.10093 -0.5526 0.10509 C -0.54809 0.11181 -0.54236 0.11157 -0.53611 0.11343 C -0.52205 0.12477 -0.53576 0.11551 -0.51962 0.12153 C -0.50746 0.12616 -0.49427 0.13218 -0.48229 0.13819 C -0.47066 0.1287 -0.46007 0.12639 -0.44791 0.12153 C -0.4408 0.11875 -0.43559 0.11389 -0.4283 0.11134 C -0.42396 0.10718 -0.42413 0.10671 -0.41927 0.10509 C -0.41475 0.1037 -0.4059 0.10116 -0.4059 0.10139 C -0.39705 0.09306 -0.40468 0.09861 -0.38784 0.09491 C -0.38003 0.09329 -0.37326 0.08727 -0.36545 0.08472 C -0.35607 0.07593 -0.36632 0.08449 -0.3533 0.07847 C -0.34757 0.07593 -0.34305 0.07222 -0.3368 0.07037 C -0.33021 0.06574 -0.32326 0.06273 -0.31597 0.06019 C -0.30903 0.05046 -0.29722 0.04306 -0.2875 0.03958 C -0.28038 0.0294 -0.28975 0.0412 -0.28003 0.03356 C -0.27882 0.03264 -0.27812 0.03032 -0.27725 0.0294 C -0.27326 0.02616 -0.26632 0.025 -0.26232 0.02315 C -0.25017 0.0125 -0.22951 0.00741 -0.21562 0.00301 C -0.21215 -0.00231 -0.20746 -0.00301 -0.20243 -0.00532 C -0.19843 -0.00694 -0.1901 -0.00972 -0.1901 -0.00949 C -0.1842 -0.01782 -0.18194 -0.0169 -0.17378 -0.01968 C -0.16666 -0.02199 -0.16007 -0.02801 -0.15295 -0.02986 C -0.14618 -0.03148 -0.13993 -0.03218 -0.13333 -0.03403 C -0.03212 -0.03171 -0.07083 -0.03912 -0.02118 -0.02176 C -0.01597 -0.01551 -0.01267 -0.01065 -0.00607 -0.00741 C -0.00399 -0.00463 -0.00208 -0.00185 -2.5E-6 0.00093 " pathEditMode="relative" rAng="0" ptsTypes="fffffffffffffffffffffffffffffffffffffffffffA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00" y="171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333 -0.14166 C 0.48229 -0.1375 0.4816 -0.13333 0.48021 -0.12939 C 0.47656 -0.11851 0.46701 -0.11087 0.46198 -0.10115 C 0.45937 -0.08958 0.46267 -0.09953 0.45295 -0.08912 C 0.45017 -0.08611 0.44531 -0.07893 0.44531 -0.07893 C 0.44201 -0.06435 0.44687 -0.08125 0.43941 -0.06875 C 0.43837 -0.06712 0.43871 -0.06458 0.43785 -0.06273 C 0.43524 -0.05694 0.42969 -0.05462 0.42569 -0.05069 C 0.42135 -0.04652 0.41788 -0.04074 0.41354 -0.03657 C 0.41076 -0.03402 0.40746 -0.03287 0.40451 -0.03055 C 0.39809 -0.02523 0.39236 -0.01805 0.38628 -0.01226 C 0.38437 -0.01064 0.38212 -0.00995 0.38021 -0.00833 C 0.37656 -0.00532 0.37309 -0.00162 0.36962 0.00186 C 0.36788 0.00348 0.36684 0.00625 0.3651 0.00788 C 0.36371 0.00903 0.36198 0.00903 0.36059 0.00996 C 0.35399 0.01482 0.34965 0.02061 0.34392 0.02616 C 0.34149 0.02848 0.33889 0.03033 0.33628 0.03218 C 0.33437 0.03357 0.33212 0.0345 0.33021 0.03612 C 0.31805 0.04723 0.30955 0.05695 0.29531 0.0625 C 0.29236 0.06366 0.28924 0.06505 0.28628 0.06644 C 0.28177 0.06852 0.27274 0.07246 0.27274 0.07246 C 0.25642 0.08704 0.22066 0.08195 0.20746 0.08264 C 0.17413 0.09815 0.13455 0.097 0.10295 0.07663 C 0.09861 0.07061 0.10156 0.07338 0.09531 0.07061 C 0.09236 0.06922 0.08628 0.06644 0.08628 0.06644 C 0.07743 0.05764 0.06667 0.05649 0.05746 0.04838 C 0.05417 0.03936 0.04965 0.03334 0.04236 0.0301 C 0.03628 0.01783 0.0309 0.01783 0.02118 0.01389 C 0.01805 0.01274 0.0151 0.01135 0.01198 0.00996 C 0.01042 0.00926 0.00746 0.00788 0.00746 0.00788 C 0.00642 0.00579 0.0059 0.00348 0.00451 0.00186 C 0.0033 0.00047 3.05556E-6 -0.00023 3.05556E-6 -0.00023 " pathEditMode="relative" ptsTypes="fffffffffffffffffffffffffffffff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78 0.00556 -0.00607 0.00903 -0.00903 0.01412 C -0.01285 0.0206 -0.01597 0.02778 -0.01962 0.03449 C -0.02257 0.04584 -0.02691 0.06042 -0.03177 0.07084 C -0.03576 0.07963 -0.03837 0.08218 -0.0408 0.09098 C -0.04271 0.09815 -0.04357 0.10602 -0.04531 0.1132 C -0.05 0.13218 -0.05434 0.15 -0.05746 0.16968 C -0.05885 0.18704 -0.06198 0.19977 -0.0651 0.21621 C -0.06458 0.27685 -0.09097 0.37963 -0.05139 0.43449 C -0.04653 0.45533 -0.03403 0.4713 -0.01805 0.47685 C -0.01215 0.48473 -0.00469 0.49306 0.00313 0.49699 C 0.0092 0.5 0.01649 0.50047 0.02274 0.50301 C 0.03299 0.50718 0.04063 0.51135 0.05156 0.5132 C 0.08507 0.52871 0.05851 0.51713 0.14861 0.51713 C 0.1533 0.51713 0.15764 0.51459 0.16215 0.5132 C 0.16632 0.51204 0.17431 0.50903 0.17431 0.50903 C 0.17969 0.50232 0.19254 0.49908 0.2 0.49699 C 0.20868 0.49144 0.21823 0.48866 0.22743 0.48496 C 0.2342 0.47871 0.24132 0.47523 0.24861 0.47084 C 0.25278 0.46829 0.26077 0.46273 0.26077 0.46273 C 0.26719 0.45417 0.275 0.44815 0.28195 0.44051 C 0.28889 0.43287 0.29375 0.42199 0.29861 0.41227 C 0.29965 0.41019 0.30191 0.40996 0.30313 0.4081 C 0.31719 0.38704 0.32327 0.35903 0.33802 0.33935 C 0.34115 0.33079 0.34497 0.32709 0.34861 0.31922 C 0.34983 0.31667 0.35035 0.31366 0.35156 0.31111 C 0.35452 0.3051 0.3592 0.30116 0.36215 0.29491 C 0.36337 0.29236 0.36441 0.28959 0.36528 0.28681 C 0.36597 0.28496 0.3658 0.28264 0.36667 0.28079 C 0.36858 0.27662 0.37327 0.27223 0.37587 0.26875 C 0.37917 0.25949 0.3809 0.25348 0.38646 0.24653 C 0.38958 0.23426 0.3974 0.22315 0.40313 0.21227 C 0.40434 0.20973 0.40486 0.20672 0.40608 0.20417 C 0.41059 0.19491 0.40816 0.20579 0.41215 0.19398 C 0.41354 0.19005 0.41424 0.18588 0.41528 0.18195 C 0.41667 0.17639 0.42795 0.16551 0.43195 0.16366 C 0.43768 0.15602 0.44202 0.15556 0.45 0.15556 " pathEditMode="relative" ptsTypes="ffffffffffffffffffffffffffffffffffff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753 -0.00463 -0.03559 -0.00811 -0.05312 -0.01181 C -0.06423 -0.02199 -0.06788 -0.02084 -0.08038 -0.02593 C -0.09618 -0.03287 -0.11232 -0.03866 -0.12725 -0.04815 C -0.13767 -0.0551 -0.14548 -0.06713 -0.15451 -0.07639 C -0.16337 -0.08542 -0.17396 -0.09352 -0.18333 -0.1007 C -0.19305 -0.1088 -0.20191 -0.11829 -0.21215 -0.12524 C -0.21944 -0.13936 -0.20955 -0.12269 -0.22274 -0.13519 C -0.22621 -0.13866 -0.23194 -0.14746 -0.23194 -0.14746 C -0.23889 -0.17084 -0.23038 -0.14399 -0.23941 -0.16737 C -0.2401 -0.16922 -0.23993 -0.17199 -0.24097 -0.17338 C -0.24218 -0.17547 -0.24427 -0.1757 -0.24548 -0.17778 C -0.24722 -0.1801 -0.24843 -0.18311 -0.25 -0.18565 C -0.25087 -0.18727 -0.25208 -0.18843 -0.25312 -0.18959 C -0.25607 -0.19769 -0.25989 -0.20718 -0.26528 -0.21181 C -0.26771 -0.22269 -0.27361 -0.23149 -0.27882 -0.24005 C -0.28073 -0.24352 -0.28489 -0.25047 -0.28489 -0.25047 C -0.2868 -0.25741 -0.2868 -0.2632 -0.29097 -0.26875 C -0.29271 -0.27524 -0.29462 -0.27963 -0.29861 -0.28449 C -0.29913 -0.28681 -0.29913 -0.28912 -0.3 -0.29074 C -0.30069 -0.2926 -0.30243 -0.29306 -0.30312 -0.29491 C -0.30868 -0.30973 -0.30034 -0.29746 -0.30764 -0.30672 C -0.31111 -0.3382 -0.32205 -0.3669 -0.32725 -0.39769 C -0.32708 -0.41112 -0.34375 -0.55417 -0.31059 -0.59561 C -0.30677 -0.60579 -0.30243 -0.61528 -0.29548 -0.62199 C -0.29132 -0.63079 -0.28576 -0.63519 -0.27882 -0.6382 C -0.271 -0.65417 -0.28125 -0.63519 -0.27118 -0.64815 C -0.26892 -0.65139 -0.26736 -0.65487 -0.26528 -0.65857 C -0.26198 -0.66412 -0.26128 -0.66968 -0.25764 -0.67477 C -0.25521 -0.68426 -0.25 -0.69213 -0.25 -0.70278 " pathEditMode="relative" ptsTypes="fffffffffffffffffffffffffffffA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C 0.02205 0.00116 0.0302 -0.00092 0.04687 0.00602 C 0.05434 0.01598 0.0651 0.02107 0.07413 0.02824 C 0.08264 0.03496 0.08889 0.04653 0.09843 0.05047 C 0.0993 0.05324 0.09965 0.05672 0.10156 0.05857 C 0.10416 0.06111 0.11059 0.06273 0.11059 0.06273 C 0.11423 0.07037 0.11875 0.0713 0.1243 0.07685 C 0.12951 0.08727 0.12465 0.07917 0.13333 0.08889 C 0.13732 0.09352 0.1401 0.1 0.14392 0.1051 C 0.1467 0.11598 0.15503 0.125 0.16215 0.13125 C 0.16892 0.14352 0.17135 0.15764 0.17725 0.16968 C 0.17951 0.18727 0.18507 0.20324 0.18941 0.22014 C 0.19062 0.23519 0.19357 0.24838 0.19687 0.26273 C 0.19635 0.3213 0.19687 0.37986 0.19548 0.43843 C 0.19531 0.44352 0.19062 0.4551 0.18784 0.45857 C 0.18576 0.47269 0.18836 0.48658 0.1802 0.49699 C 0.175 0.51135 0.16753 0.52246 0.16059 0.53542 C 0.15451 0.54653 0.16145 0.5419 0.15295 0.5456 C 0.14826 0.5551 0.12586 0.57778 0.11666 0.58195 C 0.11111 0.58889 0.1052 0.59352 0.09843 0.59792 C 0.08941 0.61065 0.06718 0.61621 0.05451 0.62014 C 0.04583 0.62593 0.03836 0.62848 0.02882 0.63033 C 0.01597 0.63912 0.00173 0.64422 -0.01216 0.64861 C -0.01875 0.6507 -0.0158 0.65047 -0.02275 0.65463 C -0.02795 0.65764 -0.03386 0.6588 -0.03941 0.66065 C -0.04566 0.66598 -0.05209 0.66551 -0.05903 0.66875 C -0.18039 0.66713 -0.17535 0.68496 -0.24098 0.65463 C -0.2415 0.65255 -0.24236 0.64861 -0.24236 0.64861 " pathEditMode="relative" ptsTypes="fffffffffffffffffffffffffff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3074" name="Picture 2" descr="C:\Users\Сергей\Desktop\Рисунок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500042"/>
            <a:ext cx="2735056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Box 25"/>
          <p:cNvSpPr txBox="1"/>
          <p:nvPr/>
        </p:nvSpPr>
        <p:spPr>
          <a:xfrm>
            <a:off x="5214942" y="5357826"/>
            <a:ext cx="2428892" cy="646331"/>
          </a:xfrm>
          <a:prstGeom prst="rect">
            <a:avLst/>
          </a:prstGeom>
          <a:solidFill>
            <a:schemeClr val="tx2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Иван Сергеевич Тургенев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5" name="Picture 5" descr="D:\Настя\Настя\tur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928802"/>
            <a:ext cx="242892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6" descr="D:\Настя\Настя\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1142984"/>
            <a:ext cx="242892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7" descr="D:\Настя\Настя\12le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357166"/>
            <a:ext cx="2428892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4857752" y="5357826"/>
            <a:ext cx="3357618" cy="646331"/>
          </a:xfrm>
          <a:prstGeom prst="rect">
            <a:avLst/>
          </a:prstGeom>
          <a:solidFill>
            <a:schemeClr val="tx2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Выступление Полины у себя дома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3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-1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7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pic>
        <p:nvPicPr>
          <p:cNvPr id="15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9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sp>
        <p:nvSpPr>
          <p:cNvPr id="22" name="Овал 21"/>
          <p:cNvSpPr/>
          <p:nvPr/>
        </p:nvSpPr>
        <p:spPr>
          <a:xfrm>
            <a:off x="1714480" y="7500966"/>
            <a:ext cx="5143536" cy="5572164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Блок-схема: внутренняя память 15"/>
          <p:cNvSpPr/>
          <p:nvPr/>
        </p:nvSpPr>
        <p:spPr>
          <a:xfrm>
            <a:off x="785786" y="357166"/>
            <a:ext cx="3571900" cy="5500726"/>
          </a:xfrm>
          <a:prstGeom prst="flowChartInternalStorage">
            <a:avLst/>
          </a:prstGeom>
          <a:solidFill>
            <a:schemeClr val="tx2">
              <a:lumMod val="75000"/>
              <a:alpha val="48000"/>
            </a:schemeClr>
          </a:solidFill>
          <a:ln w="76200" cmpd="tri">
            <a:solidFill>
              <a:srgbClr val="803D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85852" y="1071546"/>
            <a:ext cx="307183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 этом Тургенев прекрасно понимал свое неоднозначное положение в доме Виардо, ему не раз приходилось ловить на себе косые взгляды парижских знакомых, которые недоуменно пожимали плечами, когда Полина, представляя им Ивана Сергеевича, произносила: «А это наш русский друг, познакомьтесь, пожалуйста</a:t>
            </a:r>
            <a:r>
              <a:rPr lang="ru-RU" dirty="0" smtClean="0">
                <a:latin typeface="Comic Sans MS" pitchFamily="66" charset="0"/>
              </a:rPr>
              <a:t>».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85852" y="1285860"/>
            <a:ext cx="299961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Тургенев чувствовал, что он, потомственный русский дворянин, постепенно превращается в комнатную собачку, которая начинает вилять хвостом и радостно повизгивать, стоит хозяйке бросить на нее благосклонный взгляд или почесать за ухом, но ничего поделать со своим нездоровым чувством он не </a:t>
            </a:r>
            <a:r>
              <a:rPr lang="ru-RU" dirty="0" smtClean="0">
                <a:latin typeface="Comic Sans MS" pitchFamily="66" charset="0"/>
              </a:rPr>
              <a:t>мог.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8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9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678697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38 -0.11769 C 0.11545 -0.11862 0.1217 -0.11862 0.12778 -0.12024 C 0.16267 -0.13018 0.11823 -0.12 0.1441 -0.13388 C 0.14861 -0.13619 0.15365 -0.13573 0.15833 -0.13665 C 0.16997 -0.14659 0.15903 -0.13873 0.17674 -0.14474 C 0.21198 -0.15677 0.16944 -0.14521 0.19913 -0.15284 C 0.23872 -0.17434 0.2816 -0.17873 0.3217 -0.19654 C 0.35417 -0.21087 0.32361 -0.19792 0.35017 -0.21272 C 0.36094 -0.21873 0.37135 -0.22197 0.3809 -0.23168 C 0.39219 -0.24301 0.39809 -0.26266 0.40538 -0.27792 C 0.41094 -0.28995 0.4184 -0.30104 0.42361 -0.3133 C 0.42535 -0.31769 0.42535 -0.32324 0.42778 -0.32694 C 0.43038 -0.33087 0.43455 -0.33226 0.43802 -0.33503 C 0.45139 -0.3711 0.44358 -0.35908 0.45642 -0.37573 C 0.45972 -0.38914 0.46128 -0.40324 0.46458 -0.41665 C 0.46597 -0.42243 0.46927 -0.42706 0.47066 -0.43284 C 0.46858 -0.44879 0.46458 -0.45919 0.46042 -0.47376 C 0.45677 -0.48625 0.4559 -0.49781 0.45017 -0.50867 C 0.44288 -0.54405 0.43125 -0.58289 0.41146 -0.60925 C 0.41076 -0.61203 0.41128 -0.61619 0.40938 -0.61758 C 0.4059 -0.62035 0.40104 -0.6185 0.39722 -0.62012 C 0.39479 -0.62128 0.3934 -0.62474 0.39097 -0.62567 C 0.38646 -0.62752 0.38142 -0.62752 0.37674 -0.62844 C 0.37135 -0.63214 0.36649 -0.63815 0.36042 -0.63931 C 0.35417 -0.6407 0.34618 -0.64185 0.33993 -0.64463 C 0.32865 -0.64972 0.32135 -0.6555 0.30938 -0.65827 C 0.30365 -0.66128 0.29878 -0.66659 0.29306 -0.66914 C 0.28038 -0.67469 0.25208 -0.67839 0.24201 -0.68 C 0.22569 -0.68717 0.20642 -0.70012 0.18906 -0.70174 C 0.15087 -0.70521 0.11285 -0.70544 0.07465 -0.70983 C 0.05885 -0.71353 0.04549 -0.72278 0.02986 -0.72625 C -0.00382 -0.74498 0.01389 -0.73665 -0.02326 -0.75076 C -0.0276 -0.75237 -0.03108 -0.75677 -0.03542 -0.75885 C -0.04062 -0.76139 -0.04635 -0.76232 -0.05174 -0.76417 C -0.06181 -0.77087 -0.06007 -0.77041 -0.07222 -0.77503 C -0.0776 -0.77711 -0.08351 -0.77735 -0.08854 -0.78058 C -0.0974 -0.78636 -0.10365 -0.78775 -0.11302 -0.79145 C -0.12431 -0.79584 -0.13472 -0.80232 -0.14566 -0.80763 C -0.15382 -0.8118 -0.16215 -0.81318 -0.17014 -0.8185 C -0.17431 -0.82128 -0.18108 -0.82937 -0.18455 -0.83214 C -0.19427 -0.84024 -0.19149 -0.83399 -0.19878 -0.84578 C -0.20694 -0.85896 -0.2099 -0.87584 -0.21302 -0.89203 C -0.21163 -0.94567 -0.22066 -0.96879 -0.1967 -1.0007 C -0.19184 -1.01989 -0.18611 -1.01966 -0.17222 -1.01966 " pathEditMode="relative" rAng="0" ptsTypes="fffffffffffffffffffffffffffffffffffffffffffA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45816E-6 L -0.00173 0.2348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17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9.52381E-7 L -0.00173 0.25659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28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00601 L -0.00347 -0.1033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6 -0.00555 L 1.11022E-16 -9.52381E-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3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5087E-6 L 0.43507 0.00508 " pathEditMode="relative" rAng="0" ptsTypes="AA">
                                      <p:cBhvr>
                                        <p:cTn id="83" dur="3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58382E-6 L -0.43698 0.00508 " pathEditMode="relative" rAng="0" ptsTypes="AA">
                                      <p:cBhvr>
                                        <p:cTn id="85" dur="3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3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animBg="1"/>
      <p:bldP spid="22" grpId="0" animBg="1"/>
      <p:bldP spid="22" grpId="1" animBg="1"/>
      <p:bldP spid="16" grpId="0" animBg="1"/>
      <p:bldP spid="17" grpId="0"/>
      <p:bldP spid="17" grpId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Сергей\Desktop\Рисунок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071810"/>
            <a:ext cx="3500462" cy="2428892"/>
          </a:xfrm>
          <a:prstGeom prst="rect">
            <a:avLst/>
          </a:prstGeom>
          <a:noFill/>
          <a:ln w="88900">
            <a:solidFill>
              <a:schemeClr val="bg2">
                <a:lumMod val="50000"/>
              </a:schemeClr>
            </a:solidFill>
          </a:ln>
        </p:spPr>
      </p:pic>
      <p:pic>
        <p:nvPicPr>
          <p:cNvPr id="20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2051" name="Picture 3" descr="C:\Users\Сергей\Desktop\Рисунок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571479"/>
            <a:ext cx="3500462" cy="2428893"/>
          </a:xfrm>
          <a:prstGeom prst="rect">
            <a:avLst/>
          </a:prstGeom>
          <a:noFill/>
          <a:ln w="88900">
            <a:solidFill>
              <a:schemeClr val="bg2">
                <a:lumMod val="50000"/>
              </a:schemeClr>
            </a:solidFill>
          </a:ln>
        </p:spPr>
      </p:pic>
      <p:pic>
        <p:nvPicPr>
          <p:cNvPr id="2053" name="Picture 5" descr="C:\Users\Сергей\Desktop\Рисунок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428604"/>
            <a:ext cx="2667001" cy="4133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1428728" y="4648810"/>
            <a:ext cx="2714644" cy="923330"/>
          </a:xfrm>
          <a:prstGeom prst="rect">
            <a:avLst/>
          </a:prstGeom>
          <a:solidFill>
            <a:schemeClr val="accent3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Полина Виардо</a:t>
            </a:r>
          </a:p>
          <a:p>
            <a:pPr algn="ctr"/>
            <a:endParaRPr lang="ru-RU" dirty="0">
              <a:latin typeface="Comic Sans MS" pitchFamily="66" charset="0"/>
            </a:endParaRPr>
          </a:p>
        </p:txBody>
      </p:sp>
      <p:pic>
        <p:nvPicPr>
          <p:cNvPr id="5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4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pic>
        <p:nvPicPr>
          <p:cNvPr id="6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1" name="Овал 10"/>
          <p:cNvSpPr/>
          <p:nvPr/>
        </p:nvSpPr>
        <p:spPr>
          <a:xfrm>
            <a:off x="2107389" y="-5139952"/>
            <a:ext cx="4750610" cy="5104063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4929190" y="1071546"/>
            <a:ext cx="3357586" cy="4286280"/>
          </a:xfrm>
          <a:prstGeom prst="snip2DiagRect">
            <a:avLst>
              <a:gd name="adj1" fmla="val 0"/>
              <a:gd name="adj2" fmla="val 21699"/>
            </a:avLst>
          </a:prstGeom>
          <a:solidFill>
            <a:schemeClr val="accent3">
              <a:lumMod val="50000"/>
              <a:alpha val="48000"/>
            </a:schemeClr>
          </a:solidFill>
          <a:ln w="101600" cap="flat" cmpd="tri">
            <a:solidFill>
              <a:schemeClr val="bg2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00628" y="1428736"/>
            <a:ext cx="31432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Тургеневу подходил </a:t>
            </a:r>
            <a:r>
              <a:rPr lang="ru-RU" dirty="0" err="1" smtClean="0">
                <a:latin typeface="Comic Sans MS" pitchFamily="66" charset="0"/>
              </a:rPr>
              <a:t>Куртавнель</a:t>
            </a:r>
            <a:r>
              <a:rPr lang="ru-RU" dirty="0" smtClean="0">
                <a:latin typeface="Comic Sans MS" pitchFamily="66" charset="0"/>
              </a:rPr>
              <a:t>. Самый воздух Иль де Франса, голубая дымка полей - именно для него. Полина Виардо выбрала для него такую комнату, где было прохладно, нежно. Здесь Тургенев написал большую часть «Записок охотника». Он назвал </a:t>
            </a:r>
            <a:r>
              <a:rPr lang="ru-RU" dirty="0" err="1" smtClean="0">
                <a:latin typeface="Comic Sans MS" pitchFamily="66" charset="0"/>
              </a:rPr>
              <a:t>Куртавнель</a:t>
            </a:r>
            <a:r>
              <a:rPr lang="ru-RU" dirty="0" smtClean="0">
                <a:latin typeface="Comic Sans MS" pitchFamily="66" charset="0"/>
              </a:rPr>
              <a:t> «колыбелью своей славы».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36347" y="1229669"/>
            <a:ext cx="31432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В 1848 году, покинув после кровавых июньских дней Париж, Тургенев предпринял поездку по Франции, побывал в </a:t>
            </a:r>
            <a:r>
              <a:rPr lang="ru-RU" dirty="0" err="1" smtClean="0">
                <a:latin typeface="Comic Sans MS" pitchFamily="66" charset="0"/>
              </a:rPr>
              <a:t>Куртавнеле</a:t>
            </a:r>
            <a:r>
              <a:rPr lang="ru-RU" dirty="0" smtClean="0">
                <a:latin typeface="Comic Sans MS" pitchFamily="66" charset="0"/>
              </a:rPr>
              <a:t>, где жили Виардо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У них был </a:t>
            </a:r>
            <a:r>
              <a:rPr lang="ru-RU" dirty="0">
                <a:latin typeface="Comic Sans MS" pitchFamily="66" charset="0"/>
              </a:rPr>
              <a:t>небольшой старинный замок </a:t>
            </a:r>
            <a:r>
              <a:rPr lang="ru-RU" dirty="0" smtClean="0">
                <a:latin typeface="Comic Sans MS" pitchFamily="66" charset="0"/>
              </a:rPr>
              <a:t>недалеко </a:t>
            </a:r>
            <a:r>
              <a:rPr lang="ru-RU" dirty="0">
                <a:latin typeface="Comic Sans MS" pitchFamily="66" charset="0"/>
              </a:rPr>
              <a:t>от Парижа, </a:t>
            </a:r>
            <a:r>
              <a:rPr lang="ru-RU" dirty="0" smtClean="0">
                <a:latin typeface="Comic Sans MS" pitchFamily="66" charset="0"/>
              </a:rPr>
              <a:t> который </a:t>
            </a:r>
            <a:r>
              <a:rPr lang="ru-RU" dirty="0">
                <a:latin typeface="Comic Sans MS" pitchFamily="66" charset="0"/>
              </a:rPr>
              <a:t>Луи Виардо приобрёл в качестве загородного дома.</a:t>
            </a:r>
          </a:p>
        </p:txBody>
      </p:sp>
      <p:pic>
        <p:nvPicPr>
          <p:cNvPr id="25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pic>
        <p:nvPicPr>
          <p:cNvPr id="18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1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1999" y="0"/>
            <a:ext cx="4572001" cy="6215084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2" name="Овал 21"/>
          <p:cNvSpPr/>
          <p:nvPr/>
        </p:nvSpPr>
        <p:spPr>
          <a:xfrm>
            <a:off x="9144000" y="-428652"/>
            <a:ext cx="4143404" cy="4286280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-5215006" y="4714860"/>
            <a:ext cx="4143404" cy="4286280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32" y="2786058"/>
            <a:ext cx="9072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Путешествие по Европе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99 -3.03745E-6 C -0.03924 0.00601 -0.03733 0.0215 -0.01927 0.02982 C -0.01024 0.03398 -0.00122 0.03791 0.00729 0.04346 C 0.00937 0.04485 0.01111 0.04785 0.01337 0.04878 C 0.03142 0.05687 0.05174 0.05756 0.07049 0.05964 C 0.08003 0.06219 0.08576 0.06773 0.09497 0.07051 C 0.18698 0.06958 0.28698 0.11674 0.36441 0.046 C 0.37899 0.00786 0.35781 0.06034 0.37465 0.02705 C 0.37587 0.02474 0.37552 0.02127 0.37674 0.01896 C 0.37899 0.0141 0.38212 0.00994 0.3849 0.00532 C 0.39045 -0.02635 0.40139 -0.05548 0.40729 -0.08714 C 0.40851 -0.09339 0.41285 -0.09778 0.41545 -0.10333 C 0.41753 -0.10772 0.41927 -0.11257 0.42153 -0.11696 C 0.42535 -0.12436 0.43385 -0.13869 0.43385 -0.13846 C 0.43646 -0.15534 0.44045 -0.17221 0.44601 -0.18747 C 0.44826 -0.20203 0.44931 -0.20642 0.45833 -0.21474 C 0.46128 -0.23 0.46875 -0.24665 0.47865 -0.25543 C 0.48073 -0.26005 0.48212 -0.26537 0.4849 -0.26907 C 0.48906 -0.27462 0.49444 -0.27808 0.49913 -0.28271 C 0.50938 -0.29265 0.51962 -0.30605 0.53177 -0.30975 C 0.55069 -0.32871 0.57049 -0.35159 0.59306 -0.36153 C 0.59705 -0.36338 0.61181 -0.37217 0.61545 -0.3724 C 0.6467 -0.37494 0.67813 -0.37425 0.70938 -0.37517 C 0.74479 -0.36962 0.78021 -0.36685 0.81545 -0.35876 C 0.83316 -0.3546 0.86858 -0.34512 0.86858 -0.34489 C 0.88698 -0.34697 0.90538 -0.34836 0.92361 -0.35067 C 0.94427 -0.35344 0.9533 -0.38742 0.96649 -0.40499 C 0.97378 -0.42487 0.9842 -0.44059 0.99306 -0.45931 C 0.99722 -0.4681 0.99896 -0.47781 1.00313 -0.48659 C 1.00451 -0.49769 1.00556 -0.51132 1.00938 -0.52173 C 1.01267 -0.53051 1.01806 -0.53744 1.02153 -0.54623 " pathEditMode="relative" rAng="0" ptsTypes="ffffffffffffffffffffffffffffffA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-21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84 -0.01525 C -0.07153 -0.0208 -0.07569 -0.02658 -0.08316 -0.03421 C -0.09566 -0.04715 -0.11059 -0.05894 -0.12396 -0.06958 C -0.1276 -0.07258 -0.13229 -0.07281 -0.13628 -0.07489 C -0.16475 -0.08946 -0.19392 -0.10471 -0.22396 -0.11303 C -0.22864 -0.11604 -0.23368 -0.11789 -0.23837 -0.12112 C -0.24062 -0.12251 -0.24201 -0.12575 -0.24444 -0.12667 C -0.24965 -0.12852 -0.25538 -0.12829 -0.26076 -0.12922 C -0.26284 -0.13014 -0.26493 -0.1306 -0.26684 -0.13199 C -0.26909 -0.13361 -0.27083 -0.13638 -0.27309 -0.13754 C -0.27882 -0.14054 -0.28524 -0.14077 -0.29132 -0.14285 C -0.31962 -0.15302 -0.34809 -0.16181 -0.37708 -0.16736 C -0.43559 -0.16551 -0.49427 -0.16713 -0.5526 -0.16204 C -0.55712 -0.16158 -0.57326 -0.14054 -0.57916 -0.13754 C -0.58125 -0.13476 -0.58298 -0.13153 -0.58524 -0.12922 C -0.58837 -0.12598 -0.59253 -0.12459 -0.59548 -0.12112 C -0.60225 -0.11303 -0.60746 -0.10263 -0.61389 -0.09408 C -0.61684 -0.0809 -0.61632 -0.07697 -0.62396 -0.0668 C -0.62986 -0.03583 -0.63576 -0.00508 -0.64236 0.02566 C -0.64409 0.03398 -0.64618 0.04207 -0.64861 0.04993 C -0.65104 0.05733 -0.65677 0.07166 -0.65677 0.07189 C -0.65903 0.09177 -0.66389 0.13246 -0.67309 0.14795 C -0.67778 0.15604 -0.68732 0.17222 -0.68732 0.17245 C -0.69184 0.19025 -0.68593 0.1706 -0.69548 0.18863 C -0.71128 0.21845 -0.68333 0.17661 -0.70764 0.21313 C -0.72014 0.23186 -0.71093 0.21706 -0.72604 0.23209 C -0.73316 0.23925 -0.73038 0.24087 -0.73837 0.24573 C -0.75121 0.25336 -0.76302 0.25913 -0.77708 0.26191 C -0.78906 0.273 -0.8092 0.27693 -0.82396 0.28109 C -0.83767 0.28017 -0.85139 0.2804 -0.86493 0.27832 C -0.87448 0.27693 -0.88073 0.26861 -0.88941 0.26468 C -0.9033 0.24596 -0.8967 0.25243 -0.90764 0.24295 C -0.90903 0.24018 -0.90989 0.23694 -0.9118 0.23486 C -0.92343 0.22192 -0.91788 0.23741 -0.92205 0.22122 C -0.92066 0.21383 -0.91996 0.20504 -0.9158 0.19949 " pathEditMode="relative" rAng="0" ptsTypes="ffffffffffffffffffffffffffffffffffA">
                                      <p:cBhvr>
                                        <p:cTn id="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-0.43889 -0.00556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-3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116 L 0.44514 -0.0044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43 0.01018 C 0.01945 0.0118 0.08733 0.01041 0.15504 0.01481 C 0.15921 0.01504 0.16129 0.02291 0.16528 0.02407 C 0.17778 0.02754 0.19063 0.02708 0.2033 0.0287 C 0.21459 0.04745 0.22691 0.06412 0.23768 0.08356 C 0.24028 0.09421 0.24046 0.10601 0.24462 0.11574 C 0.24705 0.12152 0.25157 0.125 0.25504 0.12962 C 0.26372 0.16342 0.25209 0.12175 0.26528 0.15694 C 0.27466 0.18287 0.27483 0.20231 0.29636 0.21203 C 0.30226 0.23125 0.30782 0.24976 0.31702 0.26689 C 0.32379 0.27962 0.33768 0.3037 0.33768 0.30416 C 0.34289 0.325 0.35313 0.34212 0.35851 0.36365 C 0.36042 0.38564 0.37223 0.45625 0.36528 0.48726 C 0.36303 0.49699 0.35747 0.50509 0.35504 0.51481 C 0.35382 0.53009 0.354 0.5456 0.35157 0.56064 C 0.34966 0.57199 0.34393 0.58171 0.34115 0.59282 C 0.33993 0.60648 0.34011 0.6206 0.33768 0.63379 C 0.33664 0.63912 0.33282 0.64282 0.33091 0.64768 C 0.32171 0.67245 0.3132 0.69976 0.30678 0.72592 C 0.30157 0.74652 0.30035 0.7655 0.29289 0.78541 C 0.28386 0.84444 0.29618 0.77106 0.28264 0.83125 C 0.28091 0.83865 0.2816 0.84699 0.27917 0.85416 C 0.2757 0.86412 0.26528 0.88171 0.26528 0.88194 C 0.2533 0.93009 0.2507 0.95231 0.22049 0.98263 C 0.20539 1.02245 0.22396 0.9824 0.19983 1.01018 C 0.19549 1.01527 0.1941 1.02407 0.18941 1.0287 C 0.17917 1.03865 0.15921 1.04004 0.14809 1.04212 C 0.14462 1.0405 0.14132 1.0368 0.13768 1.0375 C 0.13264 1.03842 0.12882 1.04467 0.12396 1.04675 C 0.11841 1.0493 0.1125 1.04976 0.10678 1.05138 C 0.00035 1.04861 -0.03576 1.0662 -0.11059 1.03287 C -0.11163 1.02708 -0.11111 1.0199 -0.11388 1.01481 C -0.1184 1.00694 -0.12569 1.003 -0.13125 0.99652 C -0.14253 0.98333 -0.15364 0.96712 -0.16562 0.95509 C -0.16979 0.95092 -0.175 0.9493 -0.17951 0.94583 C -0.18663 0.94027 -0.20017 0.92777 -0.20017 0.928 C -0.20607 0.90393 -0.21041 0.8787 -0.21388 0.85416 C -0.21163 0.80254 -0.20954 0.75671 -0.20017 0.7074 C -0.19357 0.67222 -0.18888 0.63726 -0.16909 0.61111 C -0.16475 0.5993 -0.1526 0.56875 -0.14496 0.56064 C -0.14218 0.55763 -0.13819 0.55763 -0.13472 0.55601 C -0.10937 0.55763 -0.08402 0.5581 -0.05885 0.56064 C -0.04513 0.56203 -0.03298 0.57199 -0.02083 0.57893 C -0.00659 0.58726 0.00261 0.58564 0.02049 0.58819 C 0.02882 0.59189 0.03629 0.59837 0.04462 0.60185 C 0.05469 0.60601 0.06528 0.6081 0.0757 0.61111 C 0.12205 0.64212 0.07101 0.60972 0.11702 0.63379 C 0.13959 0.6456 0.1224 0.64166 0.14809 0.65231 C 0.17188 0.66226 0.19809 0.66944 0.22049 0.68449 C 0.22414 0.68703 0.22726 0.69097 0.23091 0.69375 C 0.23542 0.69722 0.24011 0.69976 0.24462 0.70277 C 0.25296 0.74722 0.25157 0.73263 0.24462 0.81296 C 0.24375 0.82268 0.23768 0.83078 0.23768 0.84027 C 0.23768 0.84328 0.23768 0.84652 0.23768 0.84953 " pathEditMode="relative" rAng="0" ptsTypes="fffffffffffffffffffffffffffffffffffffffffffffffffffff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52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01 -0.00556 L -0.00104 -0.0004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906 0.00116 L -0.00191 0.0011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 animBg="1"/>
      <p:bldP spid="11" grpId="1" animBg="1"/>
      <p:bldP spid="12" grpId="0"/>
      <p:bldP spid="10" grpId="0"/>
      <p:bldP spid="22" grpId="0" animBg="1"/>
      <p:bldP spid="22" grpId="1" animBg="1"/>
      <p:bldP spid="23" grpId="0" animBg="1"/>
      <p:bldP spid="23" grpId="1" animBg="1"/>
      <p:bldP spid="28" grpId="0"/>
      <p:bldP spid="2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1026" name="Picture 2" descr="C:\Users\Сергей\Desktop\Рисунок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1101" y="714356"/>
            <a:ext cx="3495675" cy="4314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5143504" y="5140123"/>
            <a:ext cx="2786082" cy="646331"/>
          </a:xfrm>
          <a:prstGeom prst="rect">
            <a:avLst/>
          </a:prstGeom>
          <a:solidFill>
            <a:schemeClr val="accent4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Выступление Полины Виардо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3" name="Овал 12"/>
          <p:cNvSpPr/>
          <p:nvPr/>
        </p:nvSpPr>
        <p:spPr>
          <a:xfrm>
            <a:off x="-4357750" y="5072074"/>
            <a:ext cx="4572000" cy="4786346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Блок-схема: подготовка 8"/>
          <p:cNvSpPr/>
          <p:nvPr/>
        </p:nvSpPr>
        <p:spPr>
          <a:xfrm rot="16200000">
            <a:off x="71405" y="1857363"/>
            <a:ext cx="5000663" cy="3143271"/>
          </a:xfrm>
          <a:prstGeom prst="flowChartPreparation">
            <a:avLst/>
          </a:prstGeom>
          <a:solidFill>
            <a:schemeClr val="accent4">
              <a:lumMod val="75000"/>
              <a:alpha val="48000"/>
            </a:schemeClr>
          </a:solidFill>
          <a:ln w="76200" cap="sq" cmpd="tri">
            <a:solidFill>
              <a:schemeClr val="bg1">
                <a:lumMod val="8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71538" y="1785926"/>
            <a:ext cx="30718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 1850 году Тургенев возвращается в Россию. В этом же году приезжает на гастроли Полина Виардо, Тургенев теряет голову.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Ему удается добыть фальшивый паспорт, с которым переодетый мещанином писатель отправляется в Москву на встречу с любимой.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8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0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1" name="Овал 20"/>
          <p:cNvSpPr/>
          <p:nvPr/>
        </p:nvSpPr>
        <p:spPr>
          <a:xfrm>
            <a:off x="9144000" y="4286256"/>
            <a:ext cx="3857652" cy="3857652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-3857652" y="-714404"/>
            <a:ext cx="3857652" cy="3857652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85918" y="2714620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Испытание любви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5 -3.33333E-6 C -0.03194 0.00186 -0.00139 0.00255 0.02917 0.00556 C 0.0441 0.00695 0.05469 0.0176 0.06875 0.02223 C 0.07743 0.03102 0.08368 0.03635 0.09375 0.04167 C 0.1007 0.05556 0.10677 0.0507 0.11667 0.06389 C 0.12639 0.07686 0.13646 0.09537 0.14792 0.10556 C 0.15191 0.11436 0.15417 0.12454 0.15834 0.13334 C 0.1599 0.13658 0.16285 0.13843 0.16459 0.14167 C 0.17066 0.15324 0.17622 0.16505 0.18143 0.17778 C 0.18334 0.18334 0.1849 0.18936 0.18733 0.19445 C 0.19827 0.21551 0.19323 0.19561 0.20191 0.21667 C 0.21667 0.25186 0.19462 0.20857 0.2125 0.24445 C 0.21945 0.25834 0.22327 0.27153 0.22882 0.28611 C 0.23212 0.29329 0.23733 0.30834 0.23733 0.30857 C 0.23976 0.32732 0.24479 0.34329 0.25 0.36111 C 0.25747 0.3875 0.26424 0.41505 0.27084 0.44167 C 0.27153 0.45 0.27101 0.4588 0.27275 0.46667 C 0.27448 0.47292 0.28125 0.48334 0.28125 0.48357 C 0.2849 0.50255 0.2875 0.525 0.29584 0.54167 C 0.29705 0.55278 0.29722 0.56528 0.30209 0.575 C 0.31216 0.59514 0.32379 0.61551 0.33959 0.62778 C 0.37136 0.65255 0.34254 0.62848 0.36875 0.64445 C 0.38264 0.65255 0.39115 0.6588 0.40625 0.66389 C 0.4217 0.66898 0.43438 0.67986 0.44931 0.68334 C 0.51285 0.7257 0.57396 0.72037 0.64584 0.72223 C 0.6625 0.72037 0.67917 0.71922 0.69584 0.71667 C 0.70643 0.71505 0.69792 0.71297 0.70834 0.70834 C 0.71233 0.70648 0.71667 0.70672 0.72084 0.70556 C 0.74202 0.69931 0.71094 0.70718 0.73334 0.69723 C 0.73733 0.69537 0.74167 0.69561 0.74584 0.69445 C 0.754 0.69213 0.76111 0.68727 0.76875 0.68334 C 0.779 0.67824 0.78785 0.67732 0.79792 0.66945 C 0.80538 0.66366 0.82309 0.64699 0.82917 0.63889 C 0.83368 0.63287 0.83716 0.62547 0.84167 0.61945 C 0.84584 0.60278 0.85365 0.59005 0.86042 0.575 C 0.87639 0.46829 0.87084 0.39723 0.87084 0.26945 " pathEditMode="relative" rAng="0" ptsTypes="fffffffffffffffffffffffffffffffffff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3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0417 C -0.01389 0.01528 -0.02917 0.01852 -0.04375 0.02639 C -0.06302 0.03657 -0.07969 0.04537 -0.1 0.05139 C -0.10851 0.05394 -0.11875 0.06181 -0.12709 0.0625 C -0.15764 0.06505 -0.1882 0.06435 -0.21875 0.06528 C -0.42431 0.05949 -0.35052 0.07963 -0.42709 0.05417 C -0.44983 0.03403 -0.41476 0.06366 -0.44167 0.04583 C -0.45643 0.03588 -0.46736 0.0169 -0.48334 0.00972 C -0.49288 -0.00926 -0.49358 -0.01736 -0.49792 -0.04028 C -0.49861 -0.04398 -0.49931 -0.04769 -0.5 -0.05139 C -0.5007 -0.05509 -0.50209 -0.0625 -0.50209 -0.06227 C -0.49931 -0.08079 -0.4967 -0.10579 -0.49167 -0.12361 C -0.48976 -0.13056 -0.48577 -0.13634 -0.48334 -0.14306 C -0.48004 -0.16968 -0.4724 -0.19514 -0.46667 -0.22083 C -0.46337 -0.23519 -0.46042 -0.26528 -0.46042 -0.26505 C -0.45816 -0.30671 -0.46163 -0.34907 -0.44375 -0.38472 C -0.44045 -0.42338 -0.43004 -0.45694 -0.42709 -0.49583 C -0.429 -0.60718 -0.41163 -0.60023 -0.45 -0.65139 C -0.45938 -0.66389 -0.44827 -0.65718 -0.46042 -0.6625 C -0.47743 -0.67963 -0.49844 -0.68843 -0.51875 -0.69583 C -0.53872 -0.70301 -0.50764 -0.69282 -0.53334 -0.70417 C -0.54514 -0.70949 -0.55868 -0.71088 -0.57084 -0.7125 C -0.5974 -0.7213 -0.6257 -0.71852 -0.65209 -0.70972 C -0.65556 -0.70694 -0.65886 -0.7037 -0.6625 -0.70139 C -0.66441 -0.7 -0.66684 -0.7 -0.66875 -0.69861 C -0.68924 -0.6831 -0.66563 -0.69838 -0.68334 -0.67917 C -0.68837 -0.67361 -0.69462 -0.67014 -0.7 -0.66528 C -0.70625 -0.65972 -0.7125 -0.65417 -0.71875 -0.64861 C -0.72084 -0.64676 -0.725 -0.64306 -0.725 -0.64282 C -0.73038 -0.62176 -0.73959 -0.61505 -0.74792 -0.59861 C -0.754 -0.58657 -0.75695 -0.57176 -0.7625 -0.55972 C -0.76406 -0.55648 -0.76702 -0.55463 -0.76875 -0.55139 C -0.77413 -0.5419 -0.78143 -0.52894 -0.78542 -0.51806 C -0.79063 -0.50417 -0.79375 -0.48843 -0.80417 -0.47917 C -0.80695 -0.47662 -0.8191 -0.47407 -0.82084 -0.47361 C -0.83004 -0.4706 -0.82413 -0.47083 -0.82917 -0.47083 " pathEditMode="relative" rAng="0" ptsTypes="fffffffffffffffffffffffffffffffffffA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" y="-3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52381E-7 L -0.43594 0.00509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4306 0.00509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0" y="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0.01271 C -0.01893 0.02497 -0.01337 0.03237 -0.00712 0.04277 C -0.00556 0.04508 -0.00504 0.04855 -0.0033 0.0504 C 0.00069 0.0548 0.00642 0.05526 0.01128 0.0578 C 0.02812 0.07653 0.0118 0.0615 0.0368 0.07283 C 0.0434 0.07584 0.04878 0.08185 0.05521 0.08555 C 0.0684 0.09295 0.08159 0.10404 0.09566 0.10821 C 0.10121 0.10982 0.10659 0.11052 0.11215 0.11306 C 0.16805 0.13873 0.22031 0.18196 0.27795 0.20115 C 0.30295 0.20948 0.32778 0.21271 0.35312 0.21618 C 0.36909 0.21849 0.38472 0.22335 0.40069 0.22612 C 0.48854 0.22358 0.53559 0.23029 0.60729 0.21364 C 0.63975 0.20624 0.67222 0.18404 0.70243 0.16578 C 0.70868 0.16208 0.71441 0.1563 0.72083 0.15329 C 0.73594 0.14636 0.7526 0.13919 0.76632 0.12809 C 0.78038 0.11699 0.79201 0.1015 0.80469 0.08809 C 0.81805 0.07399 0.83246 0.06058 0.84514 0.04532 C 0.86475 0.02127 0.88055 -0.00971 0.89444 -0.04023 C 0.90087 -0.05457 0.90156 -0.07006 0.90538 -0.08532 C 0.90798 -0.09665 0.91215 -0.1059 0.91458 -0.11815 C 0.91597 -0.14682 0.91823 -0.17295 0.92187 -0.20093 C 0.92031 -0.25226 0.92344 -0.26012 0.91094 -0.29896 C 0.90729 -0.32809 0.91232 -0.30012 0.9 -0.33156 C 0.89878 -0.33457 0.8993 -0.3385 0.89809 -0.34174 C 0.89566 -0.3489 0.89184 -0.35515 0.88889 -0.36185 C 0.88559 -0.38127 0.88975 -0.36278 0.87969 -0.38682 C 0.87882 -0.38914 0.87934 -0.3926 0.87795 -0.39445 C 0.87604 -0.397 0.87309 -0.39792 0.87066 -0.39954 C 0.86666 -0.42081 0.87239 -0.4 0.86319 -0.41457 C 0.86094 -0.41827 0.85989 -0.42312 0.85781 -0.42705 C 0.85191 -0.43885 0.83437 -0.4726 0.82482 -0.48231 C 0.8151 -0.50914 0.82847 -0.47769 0.81389 -0.49757 C 0.79757 -0.52 0.81198 -0.51168 0.7993 -0.51769 C 0.78281 -0.53989 0.76996 -0.54659 0.75173 -0.56023 C 0.74184 -0.56763 0.73368 -0.57642 0.72239 -0.58035 C 0.70972 -0.59237 0.69375 -0.59954 0.67864 -0.60301 C 0.66909 -0.61179 0.67222 -0.61064 0.65469 -0.61064 C 0.6243 -0.61064 0.59392 -0.60902 0.56319 -0.60809 C 0.55069 -0.60463 0.52934 -0.60555 0.51944 -0.59307 " pathEditMode="relative" rAng="0" ptsTypes="ffffffffffffffffffffffffffffffffffffffA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3" y="-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5 -0.00556 L 4.44444E-6 7.40741E-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  <p:bldP spid="10" grpId="0"/>
      <p:bldP spid="21" grpId="0" animBg="1"/>
      <p:bldP spid="22" grpId="0" animBg="1"/>
      <p:bldP spid="23" grpId="0"/>
      <p:bldP spid="2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ергей\Desktop\Рисунок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285860"/>
            <a:ext cx="2313779" cy="3643338"/>
          </a:xfrm>
          <a:prstGeom prst="rect">
            <a:avLst/>
          </a:prstGeom>
          <a:noFill/>
        </p:spPr>
      </p:pic>
      <p:pic>
        <p:nvPicPr>
          <p:cNvPr id="2051" name="Picture 3" descr="C:\Users\Сергей\Desktop\Рисунок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8549" y="1000108"/>
            <a:ext cx="2551947" cy="4286280"/>
          </a:xfrm>
          <a:prstGeom prst="rect">
            <a:avLst/>
          </a:prstGeom>
          <a:noFill/>
        </p:spPr>
      </p:pic>
      <p:pic>
        <p:nvPicPr>
          <p:cNvPr id="21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19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2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428728" y="214290"/>
            <a:ext cx="2571768" cy="369332"/>
          </a:xfrm>
          <a:prstGeom prst="rect">
            <a:avLst/>
          </a:prstGeom>
          <a:solidFill>
            <a:schemeClr val="accent4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Полина Виардо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8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7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/>
        </p:nvSpPr>
        <p:spPr>
          <a:xfrm>
            <a:off x="9144000" y="285728"/>
            <a:ext cx="4643438" cy="500066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Блок-схема: подготовка 12"/>
          <p:cNvSpPr/>
          <p:nvPr/>
        </p:nvSpPr>
        <p:spPr>
          <a:xfrm rot="16200000">
            <a:off x="4071934" y="1214422"/>
            <a:ext cx="5143536" cy="3571900"/>
          </a:xfrm>
          <a:prstGeom prst="flowChartPreparation">
            <a:avLst/>
          </a:prstGeom>
          <a:solidFill>
            <a:schemeClr val="accent4">
              <a:lumMod val="75000"/>
              <a:alpha val="48000"/>
            </a:schemeClr>
          </a:solidFill>
          <a:ln w="76200" cap="sq" cmpd="tri">
            <a:solidFill>
              <a:schemeClr val="bg1">
                <a:lumMod val="8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929190" y="1428736"/>
            <a:ext cx="34290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Риск был огромным, но, к сожалению, неоправданным. Несколько лет разлуки охладили чувства Полины. Но Тургенев готов довольствоваться и простой дружбой, лишь бы хотя бы время от времени видеть, как Виардо поворачивает свою тонкую шею и смотрит на него своими загадочными черными глазами.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3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04 -0.49861 C -0.10903 -0.49051 -0.10451 -0.46366 -0.09323 -0.44468 C -0.07083 -0.40764 -0.08299 -0.43056 -0.06736 -0.40741 C -0.05712 -0.3919 -0.04757 -0.37477 -0.03594 -0.36042 C -0.0276 -0.34491 -0.02101 -0.33009 -0.01215 -0.31435 C 0.00017 -0.2713 0.01441 -0.23079 0.02431 -0.18588 C 0.02674 -0.17245 0.02187 -0.15394 0.02014 -0.14144 C 0.01788 -0.1294 0.01806 -0.11574 0.01615 -0.10347 C 0.01493 -0.09931 0.01337 -0.0963 0.01319 -0.09236 C 0.01233 -0.08796 0.01198 -0.08403 0.01215 -0.08032 C 0.01007 -0.07269 0.00312 -0.0669 0.00035 -0.06088 C -0.00504 -0.05347 -0.00851 -0.04468 -0.0125 -0.03657 C -0.01771 -0.02662 -0.0217 -0.01435 -0.02708 -0.0044 C -0.03073 0.00231 -0.03594 0.00741 -0.03941 0.01412 C -0.04028 0.01528 -0.04774 0.03333 -0.04948 0.03542 C -0.0625 0.04977 -0.07708 0.06481 -0.09184 0.07685 C -0.10174 0.09606 -0.11962 0.10556 -0.13264 0.12083 C -0.23229 0.17384 -0.33125 0.22894 -0.43177 0.28056 C -0.44931 0.29005 -0.46458 0.27546 -0.48958 0.28333 C -0.50278 0.27986 -0.51962 0.27361 -0.52413 0.26991 C -0.54757 0.26065 -0.52847 0.27569 -0.55278 0.26713 C -0.55191 0.26088 -0.56528 0.25995 -0.56302 0.25208 C -0.5717 0.2544 -0.57656 0.25093 -0.57899 0.24861 C -0.59028 0.23773 -0.58698 0.24028 -0.59722 0.23472 C -0.60191 0.22523 -0.60972 0.2213 -0.61042 0.21366 C -0.62448 0.20463 -0.62934 0.19444 -0.63872 0.1831 C -0.64635 0.16227 -0.65799 0.14491 -0.66667 0.12685 C -0.68264 0.06389 -0.69184 0.07245 -0.68333 0.02176 C -0.6842 0.02106 -0.67031 0.00231 -0.67049 0.00116 C -0.63385 -0.01644 -0.62326 -0.03356 -0.59444 -0.00741 C -0.58681 0.0044 -0.57934 0.01597 -0.57135 0.02731 C -0.5658 0.03704 -0.5625 0.04907 -0.55573 0.0588 C -0.55365 0.06088 -0.55035 0.0588 -0.54792 0.05949 C -0.54549 0.06134 -0.54254 0.06296 -0.5401 0.06412 C -0.53559 0.06088 -0.5276 0.06019 -0.5217 0.05255 C -0.52326 0.0463 -0.5283 0.03032 -0.5283 0.03079 " pathEditMode="relative" rAng="-1354473" ptsTypes="fffffffffffffffffffffffffffffffffff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" y="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58382E-6 L -0.43698 0.00508 " pathEditMode="relative" rAng="0" ptsTypes="AA">
                                      <p:cBhvr>
                                        <p:cTn id="41" dur="3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3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5087E-6 L 0.43507 0.00508 " pathEditMode="relative" rAng="0" ptsTypes="AA">
                                      <p:cBhvr>
                                        <p:cTn id="43" dur="3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2" name="Picture 2" descr="C:\Users\Сергей\Desktop\Рисунок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81218"/>
            <a:ext cx="2000264" cy="3585138"/>
          </a:xfrm>
          <a:prstGeom prst="flowChartAlternateProcess">
            <a:avLst/>
          </a:prstGeom>
          <a:noFill/>
        </p:spPr>
      </p:pic>
      <p:pic>
        <p:nvPicPr>
          <p:cNvPr id="23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2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7" name="Овал 16"/>
          <p:cNvSpPr/>
          <p:nvPr/>
        </p:nvSpPr>
        <p:spPr>
          <a:xfrm>
            <a:off x="-3786214" y="-571528"/>
            <a:ext cx="3857620" cy="39290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84969" y="1196753"/>
            <a:ext cx="2622935" cy="3672408"/>
          </a:xfrm>
          <a:prstGeom prst="roundRect">
            <a:avLst>
              <a:gd name="adj" fmla="val 25776"/>
            </a:avLst>
          </a:prstGeom>
          <a:solidFill>
            <a:schemeClr val="accent5">
              <a:lumMod val="75000"/>
              <a:alpha val="48000"/>
            </a:schemeClr>
          </a:solidFill>
          <a:ln w="76200" cmpd="tri">
            <a:solidFill>
              <a:schemeClr val="accent6">
                <a:lumMod val="7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084968" y="1878795"/>
            <a:ext cx="26229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В июле </a:t>
            </a:r>
            <a:r>
              <a:rPr lang="ru-RU" dirty="0" smtClean="0">
                <a:latin typeface="Comic Sans MS" pitchFamily="66" charset="0"/>
              </a:rPr>
              <a:t>1856 </a:t>
            </a:r>
            <a:r>
              <a:rPr lang="ru-RU" dirty="0">
                <a:latin typeface="Comic Sans MS" pitchFamily="66" charset="0"/>
              </a:rPr>
              <a:t>года Тургенев выехал за границу. Он ехал в Париж навестить семью Виардо и повидаться со своей дочерью, которая жила в этой семье.</a:t>
            </a:r>
          </a:p>
        </p:txBody>
      </p:sp>
      <p:pic>
        <p:nvPicPr>
          <p:cNvPr id="9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0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6" name="Овал 25"/>
          <p:cNvSpPr/>
          <p:nvPr/>
        </p:nvSpPr>
        <p:spPr>
          <a:xfrm>
            <a:off x="-4429156" y="4071942"/>
            <a:ext cx="4429156" cy="4429156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429256" y="6858000"/>
            <a:ext cx="4429124" cy="4429156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278605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«На краешке чужого гнезда»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9500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3653 C 0.00417 0.03537 0.01233 0.03052 0.01389 0.02797 C 0.02552 0.00855 0.00191 0.03584 0.02049 0.01479 C 0.02483 0.00971 0.02882 0.00416 0.03351 -0.00047 C 0.03802 -0.00486 0.04514 -0.00763 0.05 -0.01133 C 0.0599 -0.01896 0.06268 -0.02567 0.07448 -0.0289 C 0.08525 -0.03908 0.0941 -0.04648 0.10729 -0.05064 C 0.17587 -0.09619 0.26268 -0.08856 0.33525 -0.08995 C 0.38976 -0.0881 0.38004 -0.09272 0.40886 -0.08347 C 0.42153 -0.07376 0.43247 -0.06081 0.44497 -0.05064 C 0.46407 -0.03515 0.48559 -0.03168 0.50556 -0.02012 C 0.51094 -0.01711 0.51528 -0.01203 0.52032 -0.00925 C 0.56354 0.01271 0.53282 -0.00625 0.56476 0.00601 C 0.58768 0.01479 0.60834 0.02867 0.63195 0.03445 C 0.63993 0.03884 0.64792 0.04254 0.65643 0.04531 C 0.68368 0.04462 0.71111 0.04508 0.73837 0.04323 C 0.74966 0.04254 0.76493 0.02867 0.77778 0.02566 C 0.79445 0.01456 0.77344 0.02751 0.79254 0.01919 C 0.80295 0.01456 0.82205 -0.00232 0.82865 -0.01364 C 0.83056 -0.01688 0.8316 -0.02104 0.83351 -0.02451 C 0.84097 -0.03792 0.83611 -0.02405 0.84167 -0.03769 C 0.84393 -0.04347 0.84601 -0.04925 0.84827 -0.05503 C 0.84931 -0.05804 0.85157 -0.06382 0.85157 -0.06359 C 0.85955 -0.16486 0.80608 -0.317 0.86632 -0.37156 C 0.87222 -0.38359 0.87917 -0.38544 0.88924 -0.38914 C 0.89827 -0.3926 0.90469 -0.39584 0.91389 -0.39792 C 0.91684 -0.4007 0.92101 -0.40093 0.92361 -0.4044 C 0.93403 -0.41827 0.93195 -0.43099 0.93195 -0.45018 " pathEditMode="relative" rAng="0" ptsTypes="fffffffffffffffffffffffffffA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45" y="-2390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2 -0.04578 C -0.00174 -0.06197 -0.02795 -0.09087 -0.05434 -0.12671 C -0.06459 -0.14081 -0.0816 -0.14798 -0.09375 -0.15931 C -0.11163 -0.17596 -0.09479 -0.16555 -0.11493 -0.18127 C -0.12066 -0.18567 -0.12726 -0.18752 -0.13299 -0.19214 C -0.14479 -0.20162 -0.15452 -0.2111 -0.16754 -0.21827 C -0.17761 -0.2296 -0.1882 -0.24116 -0.20018 -0.24879 C -0.20903 -0.26428 -0.21823 -0.28278 -0.22327 -0.30127 C -0.22882 -0.32162 -0.22778 -0.34382 -0.23299 -0.36463 C -0.2349 -0.38636 -0.24045 -0.40625 -0.24288 -0.42798 C -0.2441 -0.45642 -0.24427 -0.4807 -0.25278 -0.50659 C -0.25781 -0.55584 -0.24844 -0.61757 -0.2658 -0.66382 C -0.26841 -0.68324 -0.27344 -0.7022 -0.279 -0.72047 C -0.28073 -0.73272 -0.28316 -0.73688 -0.28872 -0.74659 C -0.29236 -0.7607 -0.30156 -0.76486 -0.31007 -0.77295 C -0.32049 -0.78289 -0.30886 -0.77757 -0.32153 -0.78151 C -0.3408 -0.79885 -0.36476 -0.80671 -0.38716 -0.81434 C -0.39497 -0.81688 -0.40191 -0.82405 -0.41007 -0.82521 C -0.41823 -0.82636 -0.42656 -0.82682 -0.43472 -0.82752 C -0.44202 -0.82983 -0.44844 -0.83237 -0.45591 -0.83399 C -0.46268 -0.83746 -0.46875 -0.84023 -0.4757 -0.84278 C -0.48212 -0.84856 -0.48837 -0.84786 -0.49531 -0.85156 C -0.49879 -0.85341 -0.50174 -0.85642 -0.50521 -0.85804 C -0.51302 -0.86174 -0.51858 -0.86058 -0.52483 -0.8689 " pathEditMode="relative" rAng="0" ptsTypes="fffffffffffffffffffffff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1" y="-41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52381E-7 L -0.43594 0.00509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4306 0.00509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0" y="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5896 C -0.00018 -0.00578 -0.00764 -0.07283 0.00208 -0.13687 C 0.00486 -0.17757 0.01112 -0.21803 0.0191 -0.25757 C 0.02275 -0.27537 0.02969 -0.29271 0.03421 -0.31028 C 0.03541 -0.31514 0.04462 -0.32855 0.04549 -0.3304 C 0.054 -0.34635 0.04862 -0.34196 0.0606 -0.35815 C 0.07292 -0.37479 0.0665 -0.36138 0.0757 -0.37572 C 0.09132 -0.40023 0.11598 -0.42289 0.13976 -0.43098 C 0.14862 -0.43861 0.15851 -0.44161 0.16806 -0.44601 C 0.1856 -0.4541 0.16285 -0.44878 0.17952 -0.45364 C 0.18316 -0.45479 0.18698 -0.45502 0.1908 -0.45595 C 0.19341 -0.45664 0.19584 -0.45757 0.19827 -0.45849 C 0.22778 -0.45757 0.25747 -0.45803 0.28698 -0.45595 C 0.2915 -0.45572 0.29566 -0.45202 0.30018 -0.45109 C 0.33108 -0.44393 0.36198 -0.4393 0.39271 -0.43098 C 0.42032 -0.41225 0.44983 -0.39768 0.47952 -0.38566 C 0.49376 -0.37317 0.50921 -0.36763 0.52466 -0.35815 C 0.55122 -0.34173 0.57414 -0.32046 0.60209 -0.30774 C 0.61268 -0.29572 0.63039 -0.28231 0.63976 -0.27005 C 0.65122 -0.25479 0.66389 -0.24185 0.6757 -0.22728 C 0.68924 -0.21086 0.68143 -0.22427 0.69445 -0.20485 C 0.704 -0.19052 0.71025 -0.17456 0.7191 -0.15953 C 0.73768 -0.12763 0.75452 -0.09479 0.77379 -0.06404 C 0.77744 -0.04948 0.78369 -0.0363 0.78698 -0.02127 C 0.78924 -0.01132 0.79271 0.00879 0.79271 0.00902 C 0.79185 0.05411 0.79757 0.1133 0.78126 0.157 C 0.77501 0.17411 0.77014 0.19099 0.75678 0.19977 C 0.74098 0.22128 0.72032 0.23307 0.70018 0.24509 C 0.69219 0.24995 0.68282 0.25781 0.67379 0.26012 C 0.66754 0.26174 0.66112 0.26174 0.65487 0.26266 C 0.60191 0.28694 0.64636 0.26752 0.49827 0.26266 C 0.49254 0.26243 0.46806 0.2548 0.46806 0.24509 " pathEditMode="relative" rAng="0" ptsTypes="fffffffffffffffffffffffffffffff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" y="-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8451E-6 L 0.00174 0.1345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5 -0.00556 L 4.44444E-6 7.40741E-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animBg="1"/>
      <p:bldP spid="16" grpId="0" animBg="1"/>
      <p:bldP spid="18" grpId="0"/>
      <p:bldP spid="26" grpId="0" animBg="1"/>
      <p:bldP spid="25" grpId="0" animBg="1"/>
      <p:bldP spid="24" grpId="0"/>
      <p:bldP spid="2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2051" name="Picture 3" descr="C:\Users\Сергей\Desktop\Рисунок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3087" y="3571876"/>
            <a:ext cx="2657475" cy="1704975"/>
          </a:xfrm>
          <a:prstGeom prst="rect">
            <a:avLst/>
          </a:prstGeom>
          <a:noFill/>
        </p:spPr>
      </p:pic>
      <p:pic>
        <p:nvPicPr>
          <p:cNvPr id="2050" name="Picture 2" descr="C:\Users\Сергей\Desktop\Рисунок4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8096" y="500042"/>
            <a:ext cx="2869524" cy="191076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357422" y="5457782"/>
            <a:ext cx="1643074" cy="400110"/>
          </a:xfrm>
          <a:prstGeom prst="rect">
            <a:avLst/>
          </a:prstGeom>
          <a:solidFill>
            <a:schemeClr val="accent5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Париж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728" y="2600262"/>
            <a:ext cx="1643074" cy="400110"/>
          </a:xfrm>
          <a:prstGeom prst="rect">
            <a:avLst/>
          </a:prstGeom>
          <a:solidFill>
            <a:schemeClr val="accent5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Булонь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5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7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pic>
        <p:nvPicPr>
          <p:cNvPr id="8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9144000" y="-857280"/>
            <a:ext cx="3857620" cy="39290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838" y="1643049"/>
            <a:ext cx="3384376" cy="292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072066" y="2285992"/>
            <a:ext cx="3143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 августе он попал в Булонь, на морские купания. Затем – Париж. Далее – </a:t>
            </a:r>
            <a:r>
              <a:rPr lang="ru-RU" dirty="0" err="1" smtClean="0">
                <a:latin typeface="Comic Sans MS" pitchFamily="66" charset="0"/>
              </a:rPr>
              <a:t>Куртавнель</a:t>
            </a:r>
            <a:r>
              <a:rPr lang="ru-RU" dirty="0" smtClean="0">
                <a:latin typeface="Comic Sans MS" pitchFamily="66" charset="0"/>
              </a:rPr>
              <a:t>… Иван Сергеевич мог только вздыхать: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714612" y="6858000"/>
            <a:ext cx="3857620" cy="39290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5852" y="2523176"/>
            <a:ext cx="2928958" cy="1477328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«Так жить нельзя. Полно сидеть на краешке чужого гнезда. Своего нет, ну и не надо никакого»…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19" name="Picture 3" descr="F:\1234678920.png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 rot="5400000" flipH="1">
            <a:off x="10185468" y="-41360"/>
            <a:ext cx="1110206" cy="3193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731790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37 0.01042 C -0.03768 0.08172 -0.03629 0.15301 -0.03629 0.22431 C -0.03629 0.27431 -0.03646 0.32431 -0.03837 0.37431 C -0.03924 0.4 -0.05226 0.43449 -0.0592 0.45764 C -0.07101 0.49699 -0.07882 0.54676 -0.09879 0.57986 C -0.10365 0.59931 -0.11945 0.62338 -0.13212 0.63542 C -0.13472 0.63773 -0.13785 0.63866 -0.14045 0.64097 C -0.14288 0.64329 -0.14427 0.64699 -0.1467 0.64931 C -0.17031 0.67107 -0.19601 0.68287 -0.22379 0.69097 C -0.25313 0.71065 -0.28559 0.7176 -0.31754 0.72709 C -0.38143 0.72523 -0.44531 0.72477 -0.5092 0.72153 C -0.52917 0.72037 -0.54445 0.70648 -0.56337 0.69931 C -0.61077 0.68125 -0.65695 0.65926 -0.70087 0.62986 C -0.71111 0.62292 -0.7191 0.60023 -0.72587 0.5882 C -0.72656 0.58542 -0.72691 0.58241 -0.72795 0.57986 C -0.72969 0.575 -0.73281 0.57107 -0.7342 0.56597 C -0.73768 0.55324 -0.7375 0.53727 -0.74045 0.52431 C -0.74132 0.52037 -0.74358 0.51713 -0.74462 0.5132 C -0.74879 0.49815 -0.74896 0.49213 -0.75087 0.47709 C -0.75 0.42871 -0.75816 0.35139 -0.73212 0.30486 C -0.72656 0.28287 -0.71493 0.27222 -0.70087 0.26042 C -0.69792 0.25787 -0.69566 0.25417 -0.69254 0.25209 C -0.69063 0.2507 -0.67483 0.24676 -0.67379 0.24653 C -0.66476 0.24838 -0.65573 0.24977 -0.6467 0.25209 C -0.64462 0.25255 -0.64219 0.25301 -0.64045 0.25486 C -0.63854 0.25695 -0.63802 0.26088 -0.63629 0.2632 C -0.63264 0.26806 -0.62587 0.27107 -0.6217 0.27431 C -0.61528 0.2794 -0.6092 0.28542 -0.60295 0.29097 C -0.59809 0.29537 -0.5849 0.32153 -0.58212 0.32709 C -0.57743 0.33635 -0.56424 0.34051 -0.55712 0.34375 C -0.55504 0.34468 -0.55087 0.34653 -0.55087 0.34676 C -0.53976 0.3456 -0.52847 0.34607 -0.51754 0.34375 C -0.50903 0.34213 -0.50278 0.33079 -0.49462 0.32709 C -0.49254 0.31875 -0.48316 0.29514 -0.47795 0.2882 " pathEditMode="relative" rAng="0" ptsTypes="fffffffffffffffffffffffffffffffffA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" y="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11841E-6 C -0.05451 -0.00809 -0.09687 -0.003 -0.15851 -0.00208 C -0.17517 0.00162 -0.18976 0.01365 -0.20607 0.0185 C -0.24288 0.02961 -0.27604 0.05435 -0.31389 0.05944 C -0.32604 0.06661 -0.32552 0.06684 -0.33993 0.0717 C -0.34913 0.0747 -0.36771 0.08002 -0.36771 0.08002 C -0.40746 0.10615 -0.45347 0.11309 -0.49531 0.13113 C -0.53073 0.1464 -0.56614 0.1612 -0.60156 0.17623 C -0.63958 0.19219 -0.66979 0.20884 -0.7092 0.21716 C -0.74201 0.21578 -0.775 0.21693 -0.80764 0.21323 C -0.81128 0.21277 -0.81319 0.20629 -0.81684 0.20491 C -0.82048 0.20352 -0.82396 0.20213 -0.8276 0.20074 C -0.84201 0.18825 -0.85712 0.17924 -0.87378 0.17415 C -0.88576 0.16513 -0.89583 0.16166 -0.9092 0.15773 C -0.91389 0.15472 -0.92448 0.14894 -0.92916 0.14755 C -0.93837 0.14478 -0.95694 0.14131 -0.95694 0.14131 C -0.98403 0.14339 -1.01128 0.14339 -1.03837 0.14755 C -1.03993 0.14778 -1.0401 0.15171 -1.03993 0.1538 C -1.03958 0.16004 -1.03958 0.16698 -1.03698 0.17207 C -1.02847 0.18941 -1.00416 0.1938 -0.9908 0.19681 C -0.97847 0.19612 -0.96614 0.19635 -0.95382 0.19473 C -0.94114 0.19311 -0.9309 0.17762 -0.91996 0.17022 C -0.90729 0.16166 -0.89323 0.15888 -0.88003 0.15171 C -0.8743 0.1531 -0.86788 0.15195 -0.86302 0.15588 C -0.85955 0.15865 -0.85868 0.16536 -0.85694 0.17022 C -0.84948 0.19103 -0.84705 0.21439 -0.83229 0.22757 C -0.79982 0.2056 -0.83368 0.21161 -0.85538 0.21716 C -0.88333 0.22456 -0.8783 0.22919 -0.90156 0.22965 C -0.9651 0.23081 -1.02882 0.23081 -1.09236 0.2315 C -1.07882 0.24052 -1.06267 0.24214 -1.04774 0.24584 C -1.0283 0.25879 -1.00885 0.25856 -0.98767 0.26434 C -0.96962 0.27683 -0.99514 0.26018 -0.97378 0.27059 C -0.96632 0.27429 -0.95955 0.28331 -0.95226 0.28701 C -0.94392 0.29117 -0.93628 0.29325 -0.9276 0.2951 C -0.92014 0.29441 -0.90469 0.29464 -0.89531 0.29094 C -0.88628 0.28747 -0.87864 0.28284 -0.86927 0.28076 C -0.86111 0.28146 -0.85191 0.27775 -0.84462 0.28284 C -0.84149 0.28516 -0.84271 0.29603 -0.84618 0.29718 C -0.86406 0.30366 -0.88316 0.30134 -0.90156 0.30343 C -0.91528 0.3136 -0.9283 0.31522 -0.94305 0.3217 C -0.96024 0.32933 -0.9743 0.33627 -0.99236 0.3402 C -1.11649 0.3395 -1.24028 0.34135 -1.36458 0.33812 C -1.36771 0.33812 -1.37413 0.31869 -1.37535 0.31568 C -1.38229 0.29926 -1.38732 0.26018 -1.40451 0.26018 " pathEditMode="relative" ptsTypes="fffffffffffffffffffffffffffffffffffffffffffA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1064 C 0.01129 -0.00486 0.02466 -0.01041 0.03768 -0.01619 C 0.04983 -0.02844 0.05782 -0.04185 0.06684 -0.05781 C 0.07136 -0.07584 0.07986 -0.09203 0.08768 -0.10775 C 0.09167 -0.11584 0.09757 -0.13943 0.10018 -0.1496 C 0.09931 -0.20185 0.11389 -0.25896 0.08559 -0.29665 C 0.08368 -0.30336 0.08143 -0.3133 0.07726 -0.31908 C 0.06927 -0.32972 0.0592 -0.3355 0.05018 -0.34405 C 0.04775 -0.34636 0.04636 -0.35029 0.04393 -0.35237 C 0.04115 -0.35492 0.02882 -0.35746 0.02726 -0.35792 C 0.02153 -0.36301 0.01667 -0.37018 0.01059 -0.37457 C 0.00677 -0.37735 0.00226 -0.37827 -0.00191 -0.38012 C -0.00434 -0.38128 -0.0059 -0.38405 -0.00816 -0.38567 C -0.01093 -0.38775 -0.01354 -0.39006 -0.01649 -0.39122 C -0.02118 -0.39284 -0.02621 -0.39307 -0.03107 -0.39399 C -0.0434 -0.40047 -0.0467 -0.40486 -0.06024 -0.40787 C -0.06927 -0.41249 -0.0783 -0.41711 -0.08732 -0.42174 C -0.0993 -0.42798 -0.11441 -0.42868 -0.12691 -0.43284 C -0.13993 -0.43723 -0.15156 -0.44532 -0.16441 -0.44948 C -0.17274 -0.46058 -0.17587 -0.45781 -0.18524 -0.46613 C -0.19097 -0.47122 -0.19635 -0.47723 -0.20191 -0.48278 C -0.23038 -0.51145 -0.18871 -0.46266 -0.21857 -0.49665 C -0.22552 -0.50474 -0.22795 -0.51492 -0.23316 -0.52463 C -0.23611 -0.53018 -0.24653 -0.54752 -0.24774 -0.55237 C -0.25034 -0.56255 -0.25139 -0.57272 -0.25399 -0.58289 C -0.25034 -0.65018 -0.25972 -0.67214 -0.22274 -0.70498 C -0.22014 -0.71515 -0.2151 -0.72278 -0.21232 -0.73295 C -0.20955 -0.74266 -0.20833 -0.75353 -0.20607 -0.76347 C -0.20416 -0.7718 -0.20191 -0.78012 -0.19982 -0.78844 C -0.19913 -0.79122 -0.19774 -0.79677 -0.19774 -0.79654 C -0.19948 -0.80995 -0.19913 -0.81804 -0.20607 -0.82729 " pathEditMode="relative" rAng="0" ptsTypes="ffffffffffffffffffffffffffffff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1" y="-4055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3075" name="Picture 3" descr="C:\Users\Сергей\Desktop\Рисунок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142984"/>
            <a:ext cx="2590800" cy="3533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pic>
        <p:nvPicPr>
          <p:cNvPr id="19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714480" y="5143512"/>
            <a:ext cx="2071702" cy="369332"/>
          </a:xfrm>
          <a:prstGeom prst="rect">
            <a:avLst/>
          </a:prstGeom>
          <a:solidFill>
            <a:schemeClr val="accent5">
              <a:lumMod val="60000"/>
              <a:lumOff val="4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Тургенев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8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pic>
        <p:nvPicPr>
          <p:cNvPr id="6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7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9144032" y="-1500222"/>
            <a:ext cx="5143536" cy="5286412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857232"/>
            <a:ext cx="3500462" cy="485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5000628" y="1428736"/>
            <a:ext cx="32861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Тургенева тянуло на родину. Возраст брал свое, надоело скитаться. Семьи не было, как ни близка была писателю семья Виардо, все же тяжело было на чужбине. Горькие слова о своем гнезде, которого так и не удалось ему свить, все чаще мелькали в письмах Тургенева. И в начале  июня 1858 года он решает ехать в Россию.</a:t>
            </a:r>
          </a:p>
          <a:p>
            <a:pPr algn="ctr"/>
            <a:endParaRPr lang="ru-RU" dirty="0" smtClean="0">
              <a:latin typeface="Comic Sans MS" pitchFamily="66" charset="0"/>
            </a:endParaRPr>
          </a:p>
        </p:txBody>
      </p:sp>
      <p:pic>
        <p:nvPicPr>
          <p:cNvPr id="21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4 -0.06404 C -0.04705 -0.02566 -0.04149 -0.06566 -0.04965 -0.03722 C -0.05208 -0.02867 -0.05104 -0.01872 -0.05417 -0.01063 C -0.05712 -0.00277 -0.06198 0.00393 -0.06493 0.0118 C -0.0724 0.03145 -0.07934 0.05203 -0.08958 0.06914 C -0.09878 0.0844 -0.11146 0.10035 -0.12187 0.11422 C -0.12448 0.12463 -0.12969 0.12463 -0.13733 0.12671 C -0.15104 0.14498 -0.15937 0.14151 -0.17569 0.14914 C -0.19931 0.14636 -0.2151 0.13272 -0.23733 0.12255 C -0.26024 0.11214 -0.2599 0.11307 -0.27882 0.11029 C -0.30573 0.09989 -0.33264 0.09434 -0.36042 0.08971 C -0.3691 0.08833 -0.38646 0.08555 -0.38646 0.08578 C -0.4092 0.07584 -0.43212 0.06867 -0.45573 0.06521 C -0.49549 0.04971 -0.53698 0.04856 -0.57726 0.03654 C -0.62552 0.03792 -0.67361 0.03792 -0.72187 0.04047 C -0.73993 0.04139 -0.75521 0.05642 -0.77118 0.06521 C -0.78594 0.0733 -0.80434 0.07399 -0.81875 0.08347 C -0.82708 0.08902 -0.83316 0.09711 -0.84184 0.10197 C -0.84705 0.11122 -0.85139 0.11168 -0.85729 0.12047 C -0.86719 0.13503 -0.86059 0.13087 -0.86962 0.1348 C -0.8717 0.14035 -0.87361 0.14567 -0.87569 0.15122 C -0.8776 0.15654 -0.8816 0.16024 -0.88351 0.16555 C -0.88663 0.17388 -0.88854 0.18359 -0.89115 0.19214 C -0.89062 0.21665 -0.89149 0.24139 -0.88958 0.2659 C -0.88924 0.26937 -0.88628 0.27122 -0.8849 0.27422 C -0.87639 0.29226 -0.88003 0.2918 -0.86493 0.30682 C -0.86146 0.31376 -0.85434 0.32417 -0.84965 0.32948 C -0.84531 0.33457 -0.84097 0.33388 -0.83576 0.3355 C -0.81337 0.34266 -0.79323 0.34359 -0.76962 0.3459 C -0.64896 0.34451 -0.64427 0.35515 -0.57569 0.33966 C -0.57066 0.32948 -0.56528 0.33226 -0.55885 0.32324 " pathEditMode="relative" rAng="0" ptsTypes="ffffffffffffffffffffffffffffff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" y="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58382E-6 L -0.43698 0.00508 " pathEditMode="relative" rAng="0" ptsTypes="AA">
                                      <p:cBhvr>
                                        <p:cTn id="33" dur="3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3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5087E-6 L 0.43507 0.00508 " pathEditMode="relative" rAng="0" ptsTypes="AA">
                                      <p:cBhvr>
                                        <p:cTn id="35" dur="3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Сергей\Desktop\Рисунок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003812"/>
            <a:ext cx="3643338" cy="2853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Сергей\Desktop\Рисунок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899" y="2000240"/>
            <a:ext cx="3505225" cy="2286016"/>
          </a:xfrm>
          <a:prstGeom prst="rect">
            <a:avLst/>
          </a:prstGeom>
          <a:noFill/>
        </p:spPr>
      </p:pic>
      <p:pic>
        <p:nvPicPr>
          <p:cNvPr id="30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1000100" y="928670"/>
            <a:ext cx="3429024" cy="923330"/>
          </a:xfrm>
          <a:prstGeom prst="rect">
            <a:avLst/>
          </a:prstGeom>
          <a:solidFill>
            <a:schemeClr val="accent2">
              <a:lumMod val="60000"/>
              <a:lumOff val="4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Музыкальный утренник на вилле Виардо в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Баден-Бадене</a:t>
            </a:r>
            <a:r>
              <a:rPr lang="ru-RU" dirty="0" smtClean="0">
                <a:latin typeface="Comic Sans MS" pitchFamily="66" charset="0"/>
              </a:rPr>
              <a:t> 1865 год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71604" y="4786322"/>
            <a:ext cx="2214578" cy="369332"/>
          </a:xfrm>
          <a:prstGeom prst="rect">
            <a:avLst/>
          </a:prstGeom>
          <a:solidFill>
            <a:schemeClr val="accent2">
              <a:lumMod val="60000"/>
              <a:lumOff val="4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Баден-Баден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66CC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6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pic>
        <p:nvPicPr>
          <p:cNvPr id="6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FF66CC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4" name="Овал 13"/>
          <p:cNvSpPr/>
          <p:nvPr/>
        </p:nvSpPr>
        <p:spPr>
          <a:xfrm>
            <a:off x="9215470" y="-1214470"/>
            <a:ext cx="5214974" cy="5429288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4714876" y="785794"/>
            <a:ext cx="3786214" cy="4714908"/>
          </a:xfrm>
          <a:prstGeom prst="bevel">
            <a:avLst>
              <a:gd name="adj" fmla="val 5550"/>
            </a:avLst>
          </a:prstGeom>
          <a:solidFill>
            <a:srgbClr val="850533">
              <a:alpha val="47843"/>
            </a:srgbClr>
          </a:solidFill>
          <a:ln w="76200" cmpd="tri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929190" y="1071546"/>
            <a:ext cx="33575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Вскоре супруги Виардо, ненавидевшие Наполеона </a:t>
            </a:r>
            <a:r>
              <a:rPr lang="en-US" dirty="0" smtClean="0">
                <a:latin typeface="Comic Sans MS" pitchFamily="66" charset="0"/>
              </a:rPr>
              <a:t>III</a:t>
            </a:r>
            <a:r>
              <a:rPr lang="ru-RU" dirty="0" smtClean="0">
                <a:latin typeface="Comic Sans MS" pitchFamily="66" charset="0"/>
              </a:rPr>
              <a:t> и его режим, покинули Францию. Полина понимала, что пришло время уйти со сцены, у певицы стал пропадать голос. Виардо переселились в Германию, в Баден-Баден. Там была куплена вилла, в которой Полина Виардо основала одну из лучших в Европе школ пения. В Бадене поселился и Тургенев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8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9" name="Овал 18"/>
          <p:cNvSpPr/>
          <p:nvPr/>
        </p:nvSpPr>
        <p:spPr>
          <a:xfrm>
            <a:off x="7358082" y="6858000"/>
            <a:ext cx="4214842" cy="4000528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-4143404" y="3286124"/>
            <a:ext cx="4143404" cy="4000528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24288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Неизлечимая болезнь 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0.003 C 0.04149 -0.01271 0.03802 -0.02589 0.04705 -0.03792 C 0.05642 -0.06867 0.04444 -0.03491 0.05521 -0.05318 C 0.05625 -0.05503 0.0559 -0.05803 0.05694 -0.05988 C 0.05816 -0.06196 0.06024 -0.06266 0.0618 -0.06404 C 0.08212 -0.08347 0.09323 -0.0837 0.11927 -0.08601 C 0.1335 -0.08532 0.14774 -0.08532 0.1618 -0.0837 C 0.17812 -0.08185 0.19392 -0.07006 0.20937 -0.06404 C 0.23177 -0.05526 0.25503 -0.04578 0.27656 -0.03352 C 0.29583 -0.02243 0.31406 -0.00532 0.33403 0.00347 C 0.33732 0.00648 0.3408 0.00879 0.34375 0.01226 C 0.34583 0.0148 0.3467 0.01873 0.34826 0.02104 C 0.36545 0.03908 0.38472 0.04925 0.40278 0.06474 C 0.41701 0.077 0.42969 0.09364 0.44375 0.10613 C 0.44687 0.1089 0.45052 0.11006 0.45364 0.1126 C 0.46319 0.1207 0.47187 0.1311 0.48142 0.13896 C 0.48437 0.14151 0.48837 0.14104 0.49132 0.14312 C 0.50538 0.15422 0.51493 0.16185 0.53073 0.16717 C 0.54184 0.17757 0.52899 0.16717 0.55469 0.17596 C 0.56979 0.18081 0.58333 0.1926 0.59757 0.19792 C 0.61371 0.20347 0.62899 0.20324 0.64548 0.2044 C 0.74323 0.19885 0.73159 0.20324 0.78646 0.18914 C 0.79514 0.18451 0.80139 0.17781 0.80937 0.17156 C 0.82083 0.16255 0.83298 0.15399 0.84375 0.14312 C 0.85191 0.13526 0.85816 0.12463 0.86666 0.117 C 0.86979 0.10127 0.88611 0.07931 0.89618 0.06914 C 0.89722 0.06682 0.89809 0.06451 0.89948 0.06243 C 0.90156 0.05942 0.90434 0.05734 0.90607 0.05388 C 0.90781 0.05064 0.90798 0.04624 0.90937 0.04278 C 0.91354 0.03168 0.9118 0.04046 0.91753 0.02983 C 0.9283 0.00971 0.91319 0.03122 0.92569 0.01457 C 0.92621 0.01226 0.92708 0.01018 0.92743 0.00786 C 0.92812 0.0044 0.92812 0.00046 0.92899 -0.003 C 0.93229 -0.01618 0.93611 -0.02867 0.93889 -0.04231 C 0.94028 -0.06335 0.94219 -0.0874 0.94705 -0.10774 C 0.94653 -0.14705 0.94653 -0.18636 0.94548 -0.22566 C 0.94531 -0.23445 0.9401 -0.24185 0.93715 -0.24971 C 0.93298 -0.26081 0.9342 -0.27653 0.92899 -0.28693 C 0.92778 -0.28948 0.92552 -0.29086 0.92413 -0.29341 C 0.91649 -0.30751 0.91163 -0.32254 0.90764 -0.33919 C 0.90642 -0.34404 0.90278 -0.34982 0.90278 -0.35445 " pathEditMode="relative" rAng="0" ptsTypes="ffffffffffffffffffffffffffffffffffffffffA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" y="-7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0.0118 C -0.00104 0.00833 -0.00174 -0.00115 -0.0066 -0.01017 C -0.01493 -0.02566 -0.02326 -0.04138 -0.03455 -0.05364 C -0.03976 -0.05919 -0.04392 -0.06612 -0.04931 -0.07121 C -0.05451 -0.07607 -0.06059 -0.0793 -0.06563 -0.08439 C -0.07049 -0.08948 -0.07483 -0.09595 -0.08038 -0.09965 C -0.09913 -0.1119 -0.11754 -0.12138 -0.13785 -0.12786 C -0.16458 -0.14635 -0.13108 -0.12485 -0.15747 -0.13664 C -0.18507 -0.1489 -0.15226 -0.13942 -0.17552 -0.14543 C -0.18559 -0.15445 -0.1967 -0.15676 -0.20833 -0.16069 C -0.21111 -0.16162 -0.21372 -0.16393 -0.21649 -0.16508 C -0.21858 -0.16601 -0.22083 -0.16647 -0.22309 -0.16716 C -0.23472 -0.17526 -0.22535 -0.16994 -0.24427 -0.17387 C -0.2625 -0.17757 -0.28004 -0.18427 -0.29844 -0.18682 C -0.31892 -0.19653 -0.28733 -0.18219 -0.34757 -0.19121 C -0.35608 -0.19237 -0.36389 -0.19815 -0.37222 -0.2 C -0.38941 -0.2074 -0.41493 -0.21133 -0.43281 -0.21526 C -0.44254 -0.22034 -0.45035 -0.22612 -0.46076 -0.22844 C -0.47552 -0.23815 -0.49045 -0.24601 -0.5066 -0.25017 C -0.52066 -0.25942 -0.53299 -0.27607 -0.54757 -0.283 C -0.55295 -0.28878 -0.57292 -0.30936 -0.57552 -0.31352 C -0.58698 -0.33248 -0.57969 -0.32115 -0.59844 -0.34635 C -0.60069 -0.34936 -0.60139 -0.35399 -0.6033 -0.35722 C -0.60469 -0.35977 -0.6066 -0.36162 -0.60833 -0.36393 C -0.61163 -0.37248 -0.61615 -0.37734 -0.61979 -0.38566 C -0.62813 -0.40485 -0.63767 -0.42266 -0.64757 -0.44023 C -0.65851 -0.45965 -0.64618 -0.44277 -0.65903 -0.46844 C -0.66754 -0.48555 -0.66997 -0.49364 -0.67552 -0.51214 C -0.67691 -0.52346 -0.67951 -0.53017 -0.68212 -0.54057 C -0.68316 -0.54497 -0.68438 -0.54936 -0.68542 -0.55375 C -0.68594 -0.55583 -0.68698 -0.56023 -0.68698 -0.56 C -0.68663 -0.58266 -0.69149 -0.6363 -0.68038 -0.66497 C -0.67899 -0.67514 -0.67813 -0.68254 -0.67379 -0.69133 C -0.66701 -0.73896 -0.67726 -0.67514 -0.66892 -0.70867 C -0.66233 -0.73526 -0.66337 -0.76393 -0.66076 -0.79167 C -0.66319 -0.80508 -0.66476 -0.81942 -0.67066 -0.83098 C -0.67274 -0.83953 -0.67622 -0.85202 -0.68212 -0.85711 C -0.68993 -0.86404 -0.70139 -0.86543 -0.70833 -0.87468 " pathEditMode="relative" rAng="0" ptsTypes="fffffffffffffffffffffffffffffffffffffA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" y="-4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52381E-7 L -0.43594 0.00509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4306 0.00509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0" y="3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23 -0.12786 C 0.01597 -0.13873 0.01198 -0.14752 0.00868 -0.15815 C 0.00677 -0.17318 0.00226 -0.18174 -0.00069 -0.197 C -0.00156 -0.20185 -0.00121 -0.2074 -0.0026 -0.21133 C -0.00382 -0.21526 -0.00677 -0.21688 -0.00816 -0.22058 C -0.0118 -0.2296 -0.02048 -0.25388 -0.02326 -0.26521 C -0.02656 -0.27908 -0.02986 -0.29411 -0.03472 -0.30729 C -0.0368 -0.31284 -0.0401 -0.3163 -0.04219 -0.32185 C -0.05295 -0.34844 -0.04184 -0.33295 -0.05538 -0.3489 C -0.05798 -0.36093 -0.07048 -0.37896 -0.07048 -0.37873 C -0.07326 -0.39168 -0.07708 -0.40023 -0.08368 -0.40925 C -0.09045 -0.41873 -0.10451 -0.4363 -0.10451 -0.43584 C -0.10955 -0.45272 -0.12014 -0.4659 -0.12899 -0.47815 C -0.14028 -0.49364 -0.15347 -0.50983 -0.16666 -0.52023 C -0.17205 -0.52463 -0.17621 -0.53179 -0.18177 -0.53526 C -0.18663 -0.53804 -0.19201 -0.5385 -0.19687 -0.54127 C -0.20625 -0.54659 -0.21198 -0.55538 -0.22153 -0.55931 C -0.23264 -0.57156 -0.24791 -0.57434 -0.26111 -0.57734 C -0.27344 -0.58382 -0.28646 -0.58266 -0.29878 -0.5896 C -0.35729 -0.58821 -0.4158 -0.58821 -0.4743 -0.58613 C -0.50052 -0.58544 -0.52743 -0.57156 -0.55347 -0.56532 C -0.57014 -0.55653 -0.58889 -0.55376 -0.60642 -0.55006 C -0.61354 -0.54289 -0.62118 -0.54104 -0.62899 -0.53526 C -0.6434 -0.52486 -0.65781 -0.51538 -0.67239 -0.50521 C -0.67899 -0.49457 -0.68732 -0.48671 -0.69323 -0.47538 C -0.71128 -0.44023 -0.72847 -0.40093 -0.7441 -0.36347 C -0.75243 -0.34382 -0.76285 -0.32763 -0.77048 -0.30729 C -0.78055 -0.28093 -0.78837 -0.25041 -0.79323 -0.22058 C -0.79462 -0.18821 -0.79774 -0.15977 -0.80069 -0.12786 C -0.79913 -0.02289 -0.79965 -0.02682 -0.79496 0.04023 C -0.79375 0.07861 -0.79514 0.09734 -0.78559 0.12693 C -0.78368 0.14219 -0.78003 0.16254 -0.7743 0.17526 C -0.76805 0.1889 -0.76007 0.20046 -0.75347 0.21387 C -0.7493 0.23422 -0.73611 0.243 -0.72517 0.25295 C -0.71788 0.26959 -0.72257 0.26474 -0.71007 0.26821 C -0.70312 0.27005 -0.68941 0.27422 -0.68941 0.27445 C -0.67118 0.27283 -0.65295 0.27283 -0.63472 0.27121 C -0.62326 0.27005 -0.61146 0.26196 -0.60069 0.25641 C -0.59028 0.25063 -0.57951 0.24716 -0.56857 0.24439 C -0.56666 0.24347 -0.56302 0.24162 -0.56302 0.24185 " pathEditMode="relative" rAng="0" ptsTypes="fffffffffffffffffffffffffffffffffffffffA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" y="-3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 animBg="1"/>
      <p:bldP spid="9" grpId="0" animBg="1"/>
      <p:bldP spid="13" grpId="0"/>
      <p:bldP spid="19" grpId="0" animBg="1"/>
      <p:bldP spid="20" grpId="0" animBg="1"/>
      <p:bldP spid="21" grpId="0"/>
      <p:bldP spid="2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Сергей\Desktop\Рисунок12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0"/>
            <a:ext cx="4000497" cy="6151302"/>
          </a:xfrm>
          <a:prstGeom prst="rect">
            <a:avLst/>
          </a:prstGeom>
          <a:noFill/>
        </p:spPr>
      </p:pic>
      <p:pic>
        <p:nvPicPr>
          <p:cNvPr id="20" name="Picture 5" descr="C:\Users\Сергей\Desktop\Рисунок1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214422"/>
            <a:ext cx="2876550" cy="368617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7" name="TextBox 26"/>
          <p:cNvSpPr txBox="1"/>
          <p:nvPr/>
        </p:nvSpPr>
        <p:spPr>
          <a:xfrm>
            <a:off x="5357818" y="5286388"/>
            <a:ext cx="2357454" cy="646331"/>
          </a:xfrm>
          <a:prstGeom prst="rect">
            <a:avLst/>
          </a:prstGeom>
          <a:solidFill>
            <a:schemeClr val="accent2">
              <a:lumMod val="60000"/>
              <a:lumOff val="4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Иван Сергеевич Тургенев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6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571604" y="5000636"/>
            <a:ext cx="2214578" cy="369332"/>
          </a:xfrm>
          <a:prstGeom prst="rect">
            <a:avLst/>
          </a:prstGeom>
          <a:solidFill>
            <a:schemeClr val="accent2">
              <a:lumMod val="60000"/>
              <a:lumOff val="4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И.С.Тургенев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5" name="Picture 2" descr="C:\Users\Сергей\Desktop\3045_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500042"/>
            <a:ext cx="3659038" cy="4335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FF66CC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8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FF66CC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2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9429784" y="-357214"/>
            <a:ext cx="4071966" cy="3857652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5072066" y="1500174"/>
            <a:ext cx="3071834" cy="3357586"/>
          </a:xfrm>
          <a:prstGeom prst="bevel">
            <a:avLst>
              <a:gd name="adj" fmla="val 5550"/>
            </a:avLst>
          </a:prstGeom>
          <a:solidFill>
            <a:srgbClr val="850533">
              <a:alpha val="47843"/>
            </a:srgbClr>
          </a:solidFill>
          <a:ln w="76200" cmpd="tri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9072594" y="-785842"/>
            <a:ext cx="4357718" cy="4429156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928662" y="1428736"/>
            <a:ext cx="3214710" cy="3429024"/>
          </a:xfrm>
          <a:prstGeom prst="bevel">
            <a:avLst>
              <a:gd name="adj" fmla="val 5550"/>
            </a:avLst>
          </a:prstGeom>
          <a:solidFill>
            <a:srgbClr val="850533">
              <a:alpha val="47843"/>
            </a:srgbClr>
          </a:solidFill>
          <a:ln w="76200" cmpd="tri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1142976" y="1714488"/>
            <a:ext cx="28575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 1881 году Тургенев в последний раз побывал в Спасском. В следующие года тяжелая, неизлечимая болезнь приковала его к постели, но писатель продолжал работать, надеясь, что это просто невралгия.</a:t>
            </a:r>
          </a:p>
        </p:txBody>
      </p:sp>
      <p:pic>
        <p:nvPicPr>
          <p:cNvPr id="24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286380" y="1915247"/>
            <a:ext cx="27146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Трудная операция без наркоза не принесла облегчения. Теперь к вынужденной неподвижности прибавились мучительные боли. Это был рак спинного мозга.</a:t>
            </a:r>
          </a:p>
        </p:txBody>
      </p:sp>
      <p:pic>
        <p:nvPicPr>
          <p:cNvPr id="25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1 -0.01341 C -0.03055 -0.01133 -0.03142 -0.00902 -0.03264 -0.00717 C -0.03455 -0.00416 -0.03698 -0.00208 -0.03871 0.00093 C -0.04531 0.01272 -0.04219 0.01133 -0.0526 0.01943 C -0.05416 0.02058 -0.05555 0.02266 -0.05729 0.02359 C -0.06128 0.02544 -0.06944 0.02775 -0.06944 0.02798 C -0.10486 0.02637 -0.14253 0.03839 -0.17569 0.02151 C -0.21962 -0.00092 -0.26458 -0.02752 -0.31111 -0.04001 C -0.31528 -0.04278 -0.3191 -0.04648 -0.32344 -0.0481 C -0.33194 -0.05134 -0.34948 -0.05435 -0.34948 -0.05412 C -0.38125 -0.05365 -0.41319 -0.05481 -0.44496 -0.05227 C -0.44705 -0.05203 -0.44774 -0.04764 -0.44948 -0.04602 C -0.45087 -0.04487 -0.4526 -0.04487 -0.45416 -0.04417 C -0.45694 -0.02891 -0.45364 -0.04209 -0.4618 -0.02567 C -0.46632 -0.01665 -0.46371 -0.01943 -0.46649 -0.01133 C -0.4684 -0.00578 -0.47048 -0.00046 -0.47257 0.00509 C -0.47361 0.00786 -0.47569 0.01341 -0.47569 0.01365 C -0.47864 0.03238 -0.48802 0.04857 -0.49566 0.06452 C -0.50139 0.07632 -0.50555 0.08973 -0.51111 0.10153 C -0.53489 0.15194 -0.51632 0.1117 -0.53107 0.1383 C -0.53472 0.14501 -0.53871 0.15171 -0.54184 0.15888 C -0.55069 0.179 -0.54323 0.17137 -0.5526 0.17923 C -0.5585 0.18987 -0.56771 0.19773 -0.57725 0.2019 C -0.62847 0.25208 -0.6934 0.27058 -0.7526 0.2981 C -0.7783 0.3099 -0.80295 0.3247 -0.82951 0.33303 C -0.83785 0.33996 -0.84219 0.33927 -0.85104 0.3432 C -0.86163 0.33858 -0.86649 0.33488 -0.87569 0.32886 C -0.88229 0.31637 -0.88906 0.2988 -0.89878 0.29001 C -0.90538 0.27128 -0.91406 0.26596 -0.92639 0.25509 C -0.93055 0.25139 -0.93368 0.24699 -0.93871 0.24699 " pathEditMode="relative" rAng="0" ptsTypes="fffffffffffffffffffffffffffffA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" y="15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5 -0.00556 L 4.44444E-6 7.40741E-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49 -0.07562 C -0.04583 -0.04764 -0.05174 -0.02081 -0.05851 0.00625 C -0.06111 0.01666 -0.06285 0.03192 -0.06771 0.04117 C -0.07188 0.04903 -0.07847 0.05482 -0.0816 0.0636 C -0.08819 0.0821 -0.09965 0.09876 -0.1092 0.11494 C -0.11354 0.12235 -0.1184 0.12905 -0.12153 0.13738 C -0.12309 0.14154 -0.12708 0.15264 -0.12917 0.15588 C -0.13385 0.16305 -0.14184 0.16929 -0.14774 0.17438 C -0.15747 0.18271 -0.16858 0.19427 -0.18004 0.19889 C -0.18802 0.2063 -0.18281 0.20259 -0.19688 0.20722 C -0.19896 0.20791 -0.20313 0.2093 -0.20313 0.20953 C -0.23351 0.23567 -0.25625 0.2093 -0.2816 0.20098 C -0.28316 0.19959 -0.28455 0.19797 -0.28611 0.19681 C -0.28854 0.19427 -0.29149 0.19427 -0.29392 0.19288 C -0.3125 0.17854 -0.29809 0.18456 -0.3092 0.18062 C -0.31823 0.17276 -0.32552 0.17207 -0.33698 0.16814 C -0.34705 0.16467 -0.34722 0.1605 -0.35851 0.15796 C -0.3776 0.14478 -0.39896 0.13506 -0.41997 0.12928 C -0.42795 0.12211 -0.43872 0.1198 -0.44774 0.11494 C -0.50955 0.11679 -0.49948 0.10569 -0.53073 0.1272 C -0.53177 0.12928 -0.53247 0.13183 -0.53385 0.13345 C -0.53663 0.13668 -0.54306 0.14154 -0.54306 0.14177 C -0.54635 0.15449 -0.55278 0.16513 -0.55694 0.17854 C -0.55955 0.18664 -0.56007 0.19427 -0.56302 0.20306 C -0.5625 0.20791 -0.56476 0.21555 -0.56146 0.2174 C -0.55295 0.22225 -0.54306 0.21855 -0.53385 0.21948 C -0.51337 0.22179 -0.53125 0.22156 -0.52153 0.22156 " pathEditMode="relative" rAng="0" ptsTypes="ffffffffffffffffffffffffffA">
                                      <p:cBhvr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58382E-6 L -0.43698 0.00508 " pathEditMode="relative" rAng="0" ptsTypes="AA">
                                      <p:cBhvr>
                                        <p:cTn id="73" dur="3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30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5087E-6 L 0.43507 0.00508 " pathEditMode="relative" rAng="0" ptsTypes="AA">
                                      <p:cBhvr>
                                        <p:cTn id="75" dur="3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 animBg="1"/>
      <p:bldP spid="17" grpId="0" animBg="1"/>
      <p:bldP spid="30" grpId="0" animBg="1"/>
      <p:bldP spid="28" grpId="0" animBg="1"/>
      <p:bldP spid="28" grpId="1" animBg="1"/>
      <p:bldP spid="29" grpId="0"/>
      <p:bldP spid="29" grpId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1026" name="Picture 2" descr="C:\Users\Сергей\Desktop\Рисунок111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785794"/>
            <a:ext cx="2786082" cy="405715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1" name="TextBox 20"/>
          <p:cNvSpPr txBox="1"/>
          <p:nvPr/>
        </p:nvSpPr>
        <p:spPr>
          <a:xfrm>
            <a:off x="1714480" y="5143512"/>
            <a:ext cx="2357454" cy="646331"/>
          </a:xfrm>
          <a:prstGeom prst="rect">
            <a:avLst/>
          </a:prstGeom>
          <a:solidFill>
            <a:srgbClr val="927F48">
              <a:alpha val="6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Иван Сергеевич Тургенев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C06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C06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6" name="Овал 15"/>
          <p:cNvSpPr/>
          <p:nvPr/>
        </p:nvSpPr>
        <p:spPr>
          <a:xfrm>
            <a:off x="9215470" y="-357214"/>
            <a:ext cx="4643470" cy="4429156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Блок-схема: типовой процесс 13"/>
          <p:cNvSpPr/>
          <p:nvPr/>
        </p:nvSpPr>
        <p:spPr>
          <a:xfrm rot="5400000">
            <a:off x="4643438" y="1500174"/>
            <a:ext cx="4000528" cy="3429024"/>
          </a:xfrm>
          <a:prstGeom prst="flowChartPredefinedProcess">
            <a:avLst/>
          </a:prstGeom>
          <a:solidFill>
            <a:srgbClr val="663300">
              <a:alpha val="48000"/>
            </a:srgbClr>
          </a:solidFill>
          <a:ln w="76200" cmpd="tri">
            <a:solidFill>
              <a:srgbClr val="927F48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929190" y="1714488"/>
            <a:ext cx="34290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Тургеневу оставалось жить недолго, но он был 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по-своему счастлив – рядом с ним была Полина Виардо, единственная из его друзей стоявшая у изголовья писателя, которой он диктовал последние рассказы и письма, но счастлив ли был Тургенев?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8" name="Овал 17"/>
          <p:cNvSpPr/>
          <p:nvPr/>
        </p:nvSpPr>
        <p:spPr>
          <a:xfrm>
            <a:off x="9144000" y="4643422"/>
            <a:ext cx="4643470" cy="4429156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-4643470" y="-1714536"/>
            <a:ext cx="4643470" cy="4429156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71462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Недостигнутое счастье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2382 C 0.02587 -0.07237 0.02361 -0.20185 -0.0066 -0.30034 C -0.00955 -0.33156 -0.02031 -0.36046 -0.02726 -0.39075 C -0.03264 -0.4141 -0.03524 -0.43491 -0.04427 -0.45618 C -0.0474 -0.48115 -0.05747 -0.50173 -0.06129 -0.52647 C -0.06337 -0.54057 -0.06719 -0.55306 -0.07066 -0.5667 C -0.07344 -0.57757 -0.07326 -0.58705 -0.0783 -0.59676 C -0.08125 -0.6141 -0.08611 -0.62589 -0.09149 -0.64208 C -0.0967 -0.65803 -0.09184 -0.65156 -0.10087 -0.65965 C -0.10417 -0.67722 -0.10017 -0.66289 -0.10851 -0.67722 C -0.11215 -0.6837 -0.12031 -0.70474 -0.12535 -0.70982 C -0.13038 -0.71491 -0.13646 -0.71722 -0.14236 -0.72 C -0.1474 -0.72508 -0.15295 -0.72901 -0.15747 -0.73502 C -0.16059 -0.73919 -0.16302 -0.7445 -0.16684 -0.74751 C -0.18142 -0.75907 -0.19844 -0.76231 -0.21406 -0.77017 C -0.22535 -0.77595 -0.21771 -0.77526 -0.22917 -0.7778 C -0.23733 -0.77965 -0.25365 -0.78266 -0.25365 -0.78242 C -0.29392 -0.78196 -0.3342 -0.78266 -0.37448 -0.78034 C -0.37847 -0.78011 -0.39167 -0.7704 -0.39514 -0.76763 C -0.40017 -0.7637 -0.41024 -0.75514 -0.41024 -0.75491 C -0.41215 -0.75167 -0.41424 -0.74844 -0.41597 -0.74497 C -0.41927 -0.73849 -0.42535 -0.72508 -0.42535 -0.72485 C -0.42865 -0.70751 -0.43264 -0.69109 -0.43854 -0.67468 C -0.44045 -0.65965 -0.44427 -0.64832 -0.44809 -0.63445 C -0.45226 -0.61872 -0.45538 -0.60254 -0.45938 -0.58682 C -0.46858 -0.55052 -0.47483 -0.51306 -0.48767 -0.47861 C -0.48837 -0.47445 -0.48837 -0.47005 -0.48958 -0.46612 C -0.49045 -0.46335 -0.49271 -0.4615 -0.4934 -0.45872 C -0.49462 -0.45387 -0.4934 -0.44809 -0.49514 -0.44346 C -0.49844 -0.43514 -0.50399 -0.42844 -0.50851 -0.42104 C -0.52465 -0.39398 -0.53281 -0.38034 -0.55938 -0.37318 C -0.56441 -0.37341 -0.59219 -0.37225 -0.60469 -0.37826 C -0.61337 -0.38242 -0.62535 -0.38659 -0.63299 -0.39329 C -0.64271 -0.40208 -0.65156 -0.41248 -0.66129 -0.42104 C -0.67066 -0.42936 -0.68125 -0.43583 -0.68958 -0.44601 C -0.69618 -0.4541 -0.70104 -0.46474 -0.70851 -0.47121 C -0.71233 -0.47445 -0.71649 -0.47722 -0.71979 -0.48115 C -0.72517 -0.48763 -0.73056 -0.50173 -0.7349 -0.5089 C -0.7474 -0.52924 -0.76233 -0.54543 -0.77639 -0.56416 C -0.78351 -0.57364 -0.7901 -0.58751 -0.79896 -0.59422 C -0.80781 -0.60092 -0.83524 -0.60809 -0.84427 -0.60948 C -0.85434 -0.60855 -0.86441 -0.60832 -0.87448 -0.60693 C -0.88438 -0.60555 -0.88941 -0.58867 -0.89705 -0.58173 C -0.89861 -0.57549 -0.89896 -0.57156 -0.90278 -0.5667 C -0.90556 -0.563 -0.91406 -0.56138 -0.91406 -0.55653 " pathEditMode="relative" rAng="0" ptsTypes="ffffffffffffffffffffffffffffffffffffffffffffA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14" y="-4032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89 0.03931 C 0.0651 -0.00162 0.06042 -0.03954 0.08281 -0.06867 C 0.08629 -0.08277 0.09288 -0.09156 0.10347 -0.09641 C 0.11754 -0.11514 0.13646 -0.11838 0.15451 -0.12647 C 0.17813 -0.12323 0.18524 -0.12277 0.20365 -0.11653 C 0.21146 -0.10844 0.21667 -0.10705 0.22622 -0.10404 C 0.23524 -0.0978 0.24479 -0.09456 0.25451 -0.09133 C 0.26302 -0.08555 0.27188 -0.08277 0.28108 -0.07884 C 0.2967 -0.06266 0.28004 -0.07769 0.29618 -0.06867 C 0.30295 -0.06474 0.3066 -0.05572 0.31302 -0.0511 C 0.31788 -0.04763 0.32813 -0.04115 0.32813 -0.04092 C 0.33681 -0.02936 0.34514 -0.02196 0.35642 -0.01595 C 0.36754 -0.0037 0.36927 0.00301 0.38281 0.00671 C 0.39583 0.02405 0.38889 0.01966 0.40156 0.02428 C 0.40747 0.03191 0.41545 0.03815 0.42049 0.04694 C 0.42326 0.05179 0.42535 0.05711 0.42813 0.06197 C 0.43195 0.06867 0.43941 0.08208 0.43941 0.08231 C 0.44879 0.11815 0.46198 0.15214 0.47899 0.18243 C 0.48403 0.19145 0.48785 0.2007 0.49219 0.21018 C 0.49462 0.21526 0.49983 0.2252 0.49983 0.22544 C 0.50382 0.24809 0.51597 0.25873 0.52431 0.27792 C 0.53038 0.29203 0.5382 0.30451 0.54497 0.31815 C 0.55 0.32809 0.55469 0.34058 0.56198 0.34844 C 0.57413 0.36116 0.58559 0.36231 0.59983 0.36856 C 0.61788 0.37642 0.63559 0.38104 0.65451 0.38359 C 0.67969 0.38266 0.70486 0.38474 0.72986 0.38104 C 0.73438 0.38035 0.73698 0.37272 0.74132 0.37087 C 0.74514 0.36925 0.7526 0.36601 0.7526 0.36625 C 0.76632 0.35376 0.77969 0.33757 0.79601 0.33318 C 0.80504 0.3274 0.8125 0.32555 0.8224 0.32324 C 0.84323 0.32509 0.84965 0.32116 0.86389 0.33318 C 0.8651 0.33665 0.86545 0.34104 0.86771 0.34335 C 0.87118 0.34682 0.88385 0.34983 0.88837 0.35099 C 0.89375 0.36139 0.89896 0.3637 0.90347 0.37596 " pathEditMode="relative" rAng="0" ptsTypes="fffffffffffffffffffffffffffffffffA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52381E-7 L -0.43594 0.00509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4306 0.00509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48 -0.19353 C -0.03715 -0.23214 -0.04653 -0.27653 -0.06267 -0.31561 C -0.07482 -0.34428 -0.09062 -0.36994 -0.10486 -0.39538 C -0.15382 -0.48578 -0.21736 -0.54405 -0.28594 -0.5896 C -0.33489 -0.62173 -0.38785 -0.62127 -0.43854 -0.64162 C -0.475 -0.63977 -0.51111 -0.64046 -0.54705 -0.63792 C -0.55139 -0.63769 -0.55503 -0.63306 -0.5592 -0.63168 C -0.58785 -0.62173 -0.61701 -0.61618 -0.64566 -0.60578 C -0.65972 -0.60069 -0.67361 -0.58659 -0.68785 -0.57988 C -0.69913 -0.56763 -0.68837 -0.57827 -0.70399 -0.5667 C -0.70937 -0.56254 -0.71996 -0.55399 -0.71996 -0.55376 C -0.74774 -0.50821 -0.70243 -0.58104 -0.73403 -0.53827 C -0.73663 -0.53457 -0.7375 -0.52832 -0.74028 -0.52509 C -0.75816 -0.50012 -0.73906 -0.53711 -0.75434 -0.5089 C -0.76684 -0.48555 -0.77448 -0.46728 -0.78455 -0.44416 C -0.78871 -0.43376 -0.79305 -0.42405 -0.79861 -0.41572 C -0.80052 -0.41156 -0.80278 -0.40879 -0.80434 -0.40555 C -0.8118 -0.3896 -0.8059 -0.39792 -0.81041 -0.38335 C -0.82795 -0.3274 -0.83628 -0.27121 -0.84045 -0.20971 C -0.83975 -0.16763 -0.83975 -0.12509 -0.83854 -0.0837 C -0.83715 -0.0289 -0.81111 0.0252 -0.78837 0.06197 C -0.78541 0.07561 -0.78038 0.08393 -0.7743 0.09434 C -0.77205 0.1022 -0.75903 0.13272 -0.75625 0.13619 C -0.75416 0.1378 -0.75208 0.14081 -0.75017 0.14243 C -0.74757 0.14497 -0.74462 0.14636 -0.74219 0.1489 C -0.73871 0.15283 -0.73576 0.15838 -0.73212 0.16208 C -0.72812 0.16601 -0.72066 0.16832 -0.71597 0.17156 C -0.68871 0.18844 -0.70434 0.18289 -0.67778 0.18751 C -0.63403 0.21179 -0.5816 0.18127 -0.53524 0.18127 " pathEditMode="relative" rAng="0" ptsTypes="ffffffffffffffffffffffffffffA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" y="-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4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15" grpId="0"/>
      <p:bldP spid="18" grpId="0" animBg="1"/>
      <p:bldP spid="19" grpId="0" animBg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2051" name="Picture 3" descr="C:\Users\Сергей\Desktop\cfakepath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1468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1285852" y="4994390"/>
            <a:ext cx="6572296" cy="64918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  <a:alpha val="85000"/>
            </a:schemeClr>
          </a:solidFill>
          <a:ln w="508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Испытание любви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852" y="3714752"/>
            <a:ext cx="6572296" cy="649188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  <a:alpha val="85000"/>
            </a:schemeClr>
          </a:solidFill>
          <a:ln w="508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Путешествие по Европе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2285992"/>
            <a:ext cx="6643734" cy="64918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  <a:alpha val="85000"/>
            </a:schemeClr>
          </a:solidFill>
          <a:ln w="508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Любовь всей жизни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7290" y="428604"/>
            <a:ext cx="6572296" cy="1168539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  <a:alpha val="85000"/>
            </a:schemeClr>
          </a:solidFill>
          <a:ln w="508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Начало пути и знакомство с Полиной Виардо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57290" y="708110"/>
            <a:ext cx="6572296" cy="64918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  <a:alpha val="85000"/>
            </a:schemeClr>
          </a:solidFill>
          <a:ln w="508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«На краешке чужого гнезда»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5852" y="2285992"/>
            <a:ext cx="6643734" cy="649188"/>
          </a:xfrm>
          <a:prstGeom prst="roundRect">
            <a:avLst>
              <a:gd name="adj" fmla="val 50000"/>
            </a:avLst>
          </a:prstGeom>
          <a:solidFill>
            <a:srgbClr val="EA86DC">
              <a:alpha val="85000"/>
            </a:srgbClr>
          </a:solidFill>
          <a:ln w="508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Неизлечимая болезнь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5852" y="3714752"/>
            <a:ext cx="6572296" cy="649188"/>
          </a:xfrm>
          <a:prstGeom prst="roundRect">
            <a:avLst>
              <a:gd name="adj" fmla="val 50000"/>
            </a:avLst>
          </a:prstGeom>
          <a:solidFill>
            <a:srgbClr val="996633">
              <a:alpha val="85000"/>
            </a:srgbClr>
          </a:solidFill>
          <a:ln w="508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Недостигнутое счастье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85852" y="5000636"/>
            <a:ext cx="6572296" cy="64918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85000"/>
            </a:schemeClr>
          </a:solidFill>
          <a:ln w="508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Список литературы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0"/>
            <a:ext cx="4572001" cy="6215084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8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-0.43889 -0.00556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-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116 L 0.44514 -0.0044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01 -0.00556 L -0.00104 -0.0004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906 0.00116 L -0.00191 0.0011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7" grpId="0" animBg="1"/>
      <p:bldP spid="6" grpId="0" animBg="1"/>
      <p:bldP spid="13" grpId="0" animBg="1"/>
      <p:bldP spid="15" grpId="0" animBg="1"/>
      <p:bldP spid="12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2052" name="Picture 4" descr="C:\Users\Сергей\Desktop\Рисунок133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857232"/>
            <a:ext cx="2799477" cy="4071966"/>
          </a:xfrm>
          <a:prstGeom prst="rect">
            <a:avLst/>
          </a:prstGeom>
          <a:noFill/>
        </p:spPr>
      </p:pic>
      <p:pic>
        <p:nvPicPr>
          <p:cNvPr id="2051" name="Picture 3" descr="C:\Users\Сергей\Desktop\3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785794"/>
            <a:ext cx="2857520" cy="4398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Сергей\Desktop\Рисунок1222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552588"/>
            <a:ext cx="2609850" cy="37338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5214942" y="5143512"/>
            <a:ext cx="2500330" cy="369332"/>
          </a:xfrm>
          <a:prstGeom prst="rect">
            <a:avLst/>
          </a:prstGeom>
          <a:solidFill>
            <a:srgbClr val="927F48">
              <a:alpha val="6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Клаудина Виардо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14942" y="785794"/>
            <a:ext cx="2428892" cy="369332"/>
          </a:xfrm>
          <a:prstGeom prst="rect">
            <a:avLst/>
          </a:prstGeom>
          <a:solidFill>
            <a:srgbClr val="927F48">
              <a:alpha val="6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Полина Виардо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380" y="5345684"/>
            <a:ext cx="2357454" cy="369332"/>
          </a:xfrm>
          <a:prstGeom prst="rect">
            <a:avLst/>
          </a:prstGeom>
          <a:solidFill>
            <a:srgbClr val="927F48">
              <a:alpha val="6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Луи Виардо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C06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22229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4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C06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5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pic>
        <p:nvPicPr>
          <p:cNvPr id="6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-5215006" y="-1000156"/>
            <a:ext cx="5215006" cy="5072098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Блок-схема: типовой процесс 9"/>
          <p:cNvSpPr/>
          <p:nvPr/>
        </p:nvSpPr>
        <p:spPr>
          <a:xfrm rot="5400000">
            <a:off x="107125" y="1535893"/>
            <a:ext cx="4929222" cy="3429024"/>
          </a:xfrm>
          <a:prstGeom prst="flowChartPredefinedProcess">
            <a:avLst/>
          </a:prstGeom>
          <a:solidFill>
            <a:srgbClr val="663300">
              <a:alpha val="48000"/>
            </a:srgbClr>
          </a:solidFill>
          <a:ln w="76200" cmpd="tri">
            <a:solidFill>
              <a:srgbClr val="927F48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28662" y="1428736"/>
            <a:ext cx="32861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22 августа 1883 года Тургенев скончался.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Незадолго перед этим умер и Луи Виардо. Полине на тот момент был уже 61 год.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Согласно завещанию, он хотел быть похоронен в России, и в последний путь на Родину его сопровождала Клаудина Виардо – дочь Полины Виардо.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-0.02059 C 0.0191 -0.02521 0.02743 -0.03585 0.03802 -0.04094 C 0.0651 -0.05412 0.09271 -0.06545 0.11944 -0.08002 C 0.13385 -0.09852 0.1559 -0.10037 0.17483 -0.10246 C 0.21146 -0.11217 0.25226 -0.10199 0.29028 -0.10454 C 0.33125 -0.10222 0.37101 -0.09552 0.41181 -0.09228 C 0.44045 -0.0858 0.46597 -0.08234 0.49479 -0.08002 C 0.54549 -0.06638 0.49184 -0.07933 0.58108 -0.06985 C 0.60729 -0.06707 0.6309 -0.04371 0.65486 -0.03284 C 0.66719 -0.02059 0.68142 -0.01827 0.69635 -0.01434 C 0.71354 -0.00486 0.70434 -0.00926 0.72882 4.47734E-6 C 0.73247 0.00138 0.73958 0.00393 0.73958 0.00416 C 0.75226 0.01433 0.76684 0.01688 0.78108 0.02243 C 0.7849 0.02382 0.7882 0.02682 0.79184 0.02867 C 0.79792 0.03168 0.81024 0.03677 0.81024 0.037 C 0.81181 0.03815 0.8132 0.04 0.81493 0.04093 C 0.81892 0.04278 0.82726 0.04509 0.82726 0.04532 C 0.82934 0.04717 0.8309 0.04972 0.83333 0.05111 C 0.83629 0.05296 0.8401 0.05249 0.84254 0.05527 C 0.8441 0.05712 0.84306 0.06105 0.8441 0.06336 C 0.84722 0.07007 0.85486 0.08186 0.85486 0.0821 C 0.8559 0.08603 0.85625 0.09042 0.85799 0.09412 C 0.85938 0.0969 0.86267 0.09736 0.86406 0.10037 C 0.86684 0.10661 0.86823 0.11401 0.87031 0.12095 C 0.87118 0.12349 0.87361 0.12465 0.87483 0.12696 C 0.8783 0.13367 0.88142 0.14222 0.8842 0.14963 C 0.88646 0.16235 0.88958 0.18062 0.89635 0.19056 C 0.90278 0.20004 0.91563 0.2042 0.92413 0.21068 C 0.9257 0.21646 0.92639 0.22247 0.92882 0.2271 C 0.93021 0.23011 0.93333 0.23057 0.9349 0.23358 C 0.93629 0.23658 0.93576 0.24005 0.93646 0.24352 C 0.93872 0.25531 0.93976 0.26734 0.94254 0.27867 C 0.94201 0.28885 0.94219 0.29926 0.94097 0.30943 C 0.9375 0.33996 0.91129 0.37303 0.89497 0.3913 C 0.89167 0.395 0.8882 0.39893 0.88559 0.40333 C 0.88299 0.40795 0.88281 0.41466 0.87951 0.4179 C 0.85781 0.4394 0.81337 0.46924 0.78559 0.47548 C 0.73559 0.46993 0.68611 0.46022 0.63629 0.45698 C 0.63264 0.45629 0.62917 0.45652 0.62552 0.4549 C 0.6191 0.45166 0.61406 0.44403 0.60729 0.44264 C 0.59583 0.43987 0.60087 0.44172 0.59184 0.43848 C 0.58958 0.4364 0.58785 0.43408 0.58542 0.43247 C 0.58368 0.43131 0.58108 0.432 0.57951 0.43038 C 0.56441 0.41743 0.5816 0.42483 0.56719 0.41998 C 0.56615 0.4179 0.56545 0.41558 0.56389 0.41396 C 0.56285 0.41258 0.56059 0.4135 0.55955 0.41188 C 0.55833 0.41026 0.55851 0.40772 0.55799 0.40564 C 0.55486 0.39616 0.5559 0.3987 0.55035 0.39338 C 0.54566 0.38321 0.5441 0.37257 0.53958 0.36262 C 0.5375 0.33741 0.53472 0.32261 0.53802 0.29509 C 0.53854 0.2907 0.54549 0.27636 0.54722 0.27243 C 0.55052 0.26433 0.54948 0.2641 0.55486 0.25809 C 0.56181 0.25046 0.56979 0.25069 0.57622 0.24167 " pathEditMode="relative" rAng="0" ptsTypes="ffffffff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" y="20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5 -0.00556 L 4.44444E-6 7.40741E-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animBg="1"/>
      <p:bldP spid="17" grpId="1" animBg="1"/>
      <p:bldP spid="15" grpId="0" animBg="1"/>
      <p:bldP spid="13" grpId="0" animBg="1"/>
      <p:bldP spid="10" grpId="0" animBg="1"/>
      <p:bldP spid="10" grpId="1" animBg="1"/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3074" name="Picture 2" descr="C:\Users\Сергей\Desktop\Рисунок1121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857232"/>
            <a:ext cx="3071834" cy="358298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9" name="TextBox 18"/>
          <p:cNvSpPr txBox="1"/>
          <p:nvPr/>
        </p:nvSpPr>
        <p:spPr>
          <a:xfrm>
            <a:off x="5072066" y="4786322"/>
            <a:ext cx="3071866" cy="923330"/>
          </a:xfrm>
          <a:prstGeom prst="rect">
            <a:avLst/>
          </a:prstGeom>
          <a:solidFill>
            <a:srgbClr val="927F48">
              <a:alpha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Портрет писателя Ивана Сергеевича Тургенева</a:t>
            </a:r>
            <a:endParaRPr lang="en-US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(И.Е.Репин)</a:t>
            </a:r>
            <a:endParaRPr lang="en-US" dirty="0" smtClean="0">
              <a:latin typeface="Comic Sans MS" pitchFamily="66" charset="0"/>
            </a:endParaRPr>
          </a:p>
        </p:txBody>
      </p:sp>
      <p:pic>
        <p:nvPicPr>
          <p:cNvPr id="5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C06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C06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4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>
            <a:off x="6500826" y="6858000"/>
            <a:ext cx="4429156" cy="442918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Блок-схема: типовой процесс 8"/>
          <p:cNvSpPr/>
          <p:nvPr/>
        </p:nvSpPr>
        <p:spPr>
          <a:xfrm rot="5400000">
            <a:off x="535753" y="1678769"/>
            <a:ext cx="4000528" cy="3214710"/>
          </a:xfrm>
          <a:prstGeom prst="flowChartPredefinedProcess">
            <a:avLst/>
          </a:prstGeom>
          <a:solidFill>
            <a:srgbClr val="663300">
              <a:alpha val="48000"/>
            </a:srgbClr>
          </a:solidFill>
          <a:ln w="76200" cmpd="tri">
            <a:solidFill>
              <a:srgbClr val="927F48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928662" y="1986685"/>
            <a:ext cx="31432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Иван Сергеевич умирал у Виардо на руках, свои последние минуты он провел с ней.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 Он всю жизнь стремился к счастью, ловил любовь и не догнал. Счастья так и не нашел, а смерть встретил  в муках…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6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7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82 -0.01434 C 0.03333 -0.01711 0.03507 -0.01989 0.0342 -0.02243 C 0.03369 -0.02428 0.03108 -0.02359 0.02969 -0.02451 C 0.02795 -0.02567 0.02673 -0.02752 0.025 -0.02867 C 0.01546 -0.03492 0.00608 -0.03954 -0.00416 -0.04301 C -0.01545 -0.05295 -0.02778 -0.05804 -0.04115 -0.06151 C -0.05347 -0.0696 -0.06788 -0.07515 -0.08107 -0.07977 C -0.09722 -0.09411 -0.11615 -0.10104 -0.13195 -0.11677 C -0.1382 -0.12948 -0.15087 -0.13573 -0.15955 -0.14544 C -0.16806 -0.15515 -0.17292 -0.16532 -0.18264 -0.17203 C -0.18664 -0.18798 -0.19393 -0.20555 -0.20573 -0.21295 C -0.21077 -0.23284 -0.20261 -0.20347 -0.21181 -0.22521 C -0.21285 -0.22775 -0.21233 -0.23099 -0.21337 -0.23353 C -0.21459 -0.23653 -0.2165 -0.23885 -0.21806 -0.24162 C -0.22066 -0.25203 -0.22257 -0.2622 -0.2257 -0.27237 C -0.22709 -0.28532 -0.22969 -0.30035 -0.2349 -0.31145 C -0.23959 -0.34243 -0.2323 -0.30405 -0.24115 -0.32786 C -0.24271 -0.33226 -0.24271 -0.33757 -0.24497 -0.3422 C -0.24532 -0.3459 -0.24723 -0.3489 -0.24879 -0.35237 C -0.24983 -0.37249 -0.25174 -0.39931 -0.25955 -0.41781 C -0.2606 -0.42035 -0.26285 -0.42174 -0.26511 -0.42405 C -0.26719 -0.42914 -0.26928 -0.43515 -0.27188 -0.44047 C -0.27292 -0.44671 -0.27344 -0.45295 -0.275 -0.45896 C -0.27865 -0.47122 -0.2816 -0.47006 -0.28872 -0.47931 C -0.29202 -0.4837 -0.29445 -0.48948 -0.29879 -0.49364 C -0.30747 -0.50451 -0.32032 -0.51099 -0.33039 -0.5207 C -0.34428 -0.53411 -0.35261 -0.55029 -0.36875 -0.55954 C -0.37136 -0.5637 -0.37327 -0.56879 -0.37657 -0.57179 C -0.38056 -0.57526 -0.38577 -0.57573 -0.39028 -0.57804 C -0.41476 -0.59052 -0.40087 -0.58636 -0.41806 -0.59029 C -0.43369 -0.59885 -0.4474 -0.60463 -0.46424 -0.60671 C -0.48091 -0.61249 -0.49792 -0.6185 -0.51494 -0.62312 C -0.52848 -0.63191 -0.52466 -0.63075 -0.53803 -0.63538 C -0.53837 -0.63561 -0.55139 -0.63908 -0.55487 -0.64139 C -0.56632 -0.64902 -0.57778 -0.65711 -0.58872 -0.66613 C -0.59671 -0.6726 -0.60348 -0.68116 -0.61181 -0.68648 C -0.61337 -0.68856 -0.61476 -0.6911 -0.6165 -0.69272 C -0.61841 -0.69457 -0.62084 -0.6948 -0.62257 -0.69688 C -0.64428 -0.72208 -0.61823 -0.69734 -0.63334 -0.71122 C -0.63855 -0.72509 -0.64185 -0.73388 -0.65191 -0.74197 C -0.65191 -0.7422 -0.65435 -0.75515 -0.65487 -0.7563 C -0.65799 -0.76393 -0.66424 -0.7711 -0.66424 -0.78081 C -0.66424 -0.80324 -0.66424 -0.8259 -0.66424 -0.84833 " pathEditMode="relative" rAng="0" ptsTypes="ffffffffffffffffffffffffffffffffffffffffffA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5 -0.00556 L 4.44444E-6 7.40741E-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58382E-6 L -0.43698 0.00508 " pathEditMode="relative" rAng="0" ptsTypes="AA">
                                      <p:cBhvr>
                                        <p:cTn id="32" dur="3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3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5087E-6 L 0.43507 0.00508 " pathEditMode="relative" rAng="0" ptsTypes="AA">
                                      <p:cBhvr>
                                        <p:cTn id="34" dur="3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18" name="Picture 4" descr="C:\Users\Сергей\Desktop\62223323_1280693197_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4947982" y="2040462"/>
            <a:ext cx="5450718" cy="2369878"/>
          </a:xfrm>
          <a:prstGeom prst="rect">
            <a:avLst/>
          </a:prstGeom>
          <a:noFill/>
        </p:spPr>
      </p:pic>
      <p:pic>
        <p:nvPicPr>
          <p:cNvPr id="3076" name="Picture 4" descr="C:\Users\Сергей\Desktop\62223323_1280693197_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277575" y="1957798"/>
            <a:ext cx="5463390" cy="2336800"/>
          </a:xfrm>
          <a:prstGeom prst="rect">
            <a:avLst/>
          </a:prstGeom>
          <a:noFill/>
        </p:spPr>
      </p:pic>
      <p:pic>
        <p:nvPicPr>
          <p:cNvPr id="12" name="Picture 2" descr="C:\Users\Сергей\Desktop\d605ac7abdf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2090" y="-71462"/>
            <a:ext cx="5493116" cy="6643710"/>
          </a:xfrm>
          <a:prstGeom prst="rect">
            <a:avLst/>
          </a:prstGeom>
          <a:noFill/>
        </p:spPr>
      </p:pic>
      <p:pic>
        <p:nvPicPr>
          <p:cNvPr id="4099" name="Picture 3" descr="C:\Users\Сергей\Desktop\Рисунок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2285992"/>
            <a:ext cx="1038225" cy="174307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500298" y="2073654"/>
            <a:ext cx="3929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Mistral" pitchFamily="66" charset="0"/>
              </a:rPr>
              <a:t>Список литературы</a:t>
            </a:r>
            <a:endParaRPr lang="ru-RU" sz="4800" dirty="0">
              <a:latin typeface="Mistral" pitchFamily="66" charset="0"/>
            </a:endParaRPr>
          </a:p>
        </p:txBody>
      </p:sp>
      <p:pic>
        <p:nvPicPr>
          <p:cNvPr id="4098" name="Picture 2" descr="C:\Users\Сергей\Desktop\Рисунок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2285992"/>
            <a:ext cx="1127022" cy="178595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071934" y="2285992"/>
            <a:ext cx="22145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Борис Зайцев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«Жизнь Тургенева»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второе прижизненное издание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1949 год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074" name="Picture 2" descr="C:\Users\Сергей\Desktop\12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2285992"/>
            <a:ext cx="1214446" cy="186504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643174" y="2214554"/>
            <a:ext cx="22145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Н.Н.Наумова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«Иван Сергеевич Тургенев. Биография писателя»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пособие для учащихся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издание второе, переработанное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 1976 год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43174" y="2214554"/>
            <a:ext cx="22145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В.П.Журавлев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«Русская литература </a:t>
            </a:r>
            <a:r>
              <a:rPr lang="en-US" dirty="0" smtClean="0">
                <a:latin typeface="Comic Sans MS" pitchFamily="66" charset="0"/>
              </a:rPr>
              <a:t>XIX</a:t>
            </a:r>
            <a:r>
              <a:rPr lang="ru-RU" dirty="0" smtClean="0">
                <a:latin typeface="Comic Sans MS" pitchFamily="66" charset="0"/>
              </a:rPr>
              <a:t> века» часть </a:t>
            </a:r>
            <a:r>
              <a:rPr lang="en-US" dirty="0" smtClean="0">
                <a:latin typeface="Comic Sans MS" pitchFamily="66" charset="0"/>
              </a:rPr>
              <a:t>II</a:t>
            </a:r>
            <a:endParaRPr lang="ru-RU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хрестоматия художественных произведений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четвертое издание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2000 год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pic>
        <p:nvPicPr>
          <p:cNvPr id="22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3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pic>
        <p:nvPicPr>
          <p:cNvPr id="24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1999" y="0"/>
            <a:ext cx="4572001" cy="6215084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7" name="Овал 26"/>
          <p:cNvSpPr/>
          <p:nvPr/>
        </p:nvSpPr>
        <p:spPr>
          <a:xfrm>
            <a:off x="-4429156" y="-642966"/>
            <a:ext cx="4429156" cy="4429180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9144000" y="5429264"/>
            <a:ext cx="4429156" cy="4429180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28728" y="2571744"/>
            <a:ext cx="621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Спасибо за внимание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29" name="Picture 3" descr="F:\1234678920.png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 rot="5400000" flipH="1">
            <a:off x="10278506" y="458706"/>
            <a:ext cx="1110206" cy="319314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-0.43889 -0.0055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-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116 L 0.44514 -0.0044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4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9711E-6 L 0.00973 -4.9711E-6 C 0.01407 -4.9711E-6 0.01962 -0.06982 0.01962 -0.12624 L 0.01962 -0.25225 " pathEditMode="relative" rAng="0" ptsTypes="FfFF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12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55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01 -0.00556 L -0.00104 -0.00046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906 0.00116 L -0.00191 0.00116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535 0.0918 C -0.87083 0.07399 -0.87535 0.07492 -0.8658 0.07908 C -0.86563 0.08047 -0.86354 0.10914 -0.86215 0.11191 C -0.86111 0.11422 -0.85833 0.11353 -0.85642 0.11422 C -0.84583 0.10012 -0.8375 0.0844 -0.82813 0.06914 C -0.82691 0.07237 -0.825 0.07538 -0.82431 0.07908 C -0.82309 0.08648 -0.82483 0.0948 -0.8224 0.10174 C -0.82135 0.10428 -0.82031 0.09642 -0.81875 0.09434 C -0.81719 0.09226 -0.81493 0.09087 -0.81302 0.08925 C -0.81111 0.08417 -0.8099 0.07862 -0.80747 0.07422 C -0.80608 0.07168 -0.8033 0.07122 -0.80174 0.06914 C -0.80017 0.06706 -0.79913 0.06405 -0.79792 0.06151 C -0.7967 0.06567 -0.79479 0.06983 -0.7941 0.07422 C -0.79306 0.0807 -0.79601 0.08948 -0.79236 0.09434 C -0.7901 0.09734 -0.78889 0.08717 -0.78663 0.08417 C -0.78073 0.0763 -0.78004 0.077 -0.77344 0.07422 C -0.77274 0.07677 -0.77188 0.07908 -0.77153 0.08162 C -0.77066 0.08648 -0.77274 0.09388 -0.76962 0.09665 C -0.76858 0.09758 -0.75191 0.08555 -0.74896 0.08417 C -0.7401 0.1133 -0.75122 0.11168 -0.7224 0.09434 C -0.71493 0.0844 -0.71146 0.07815 -0.70174 0.07422 C -0.70052 0.07746 -0.69983 0.08162 -0.69792 0.08417 C -0.69306 0.09064 -0.68403 0.08393 -0.67899 0.08162 C -0.67587 0.08255 -0.67188 0.08116 -0.66962 0.08417 C -0.66736 0.08717 -0.67083 0.0955 -0.66771 0.09665 C -0.66163 0.09896 -0.65521 0.09341 -0.64896 0.0918 C -0.64097 0.08324 -0.63403 0.07607 -0.62431 0.07168 C -0.61962 0.1274 -0.6309 0.05966 -0.5941 0.09665 C -0.58854 0.1022 -0.59288 0.11515 -0.59236 0.1244 C -0.56198 0.1207 -0.57795 0.12555 -0.54514 0.10682 C -0.53524 0.10128 -0.52379 0.10359 -0.51302 0.10174 C -0.50156 0.09966 -0.49028 0.09503 -0.47899 0.0918 C -0.47587 0.08925 -0.47326 0.08463 -0.46962 0.08417 C -0.46563 0.0837 -0.45833 0.08925 -0.45833 0.08925 C -0.45451 0.08763 -0.4507 0.08625 -0.44705 0.08417 C -0.43681 0.07815 -0.44219 0.07006 -0.43941 0.09919 C -0.42118 0.08324 -0.4217 0.08995 -0.39236 0.09434 C -0.39167 0.09758 -0.39201 0.10174 -0.39045 0.10428 C -0.38924 0.10636 -0.38663 0.10613 -0.38472 0.10682 C -0.37726 0.10937 -0.36962 0.11168 -0.36215 0.11422 C -0.35347 0.12 -0.34514 0.12116 -0.33576 0.1244 C -0.24514 0.12347 -0.15469 0.12347 -0.06406 0.12185 C -0.04931 0.12162 -0.03351 0.10405 -0.01875 0.10174 C -0.00625 0.09966 0.00642 0.10012 0.0191 0.09919 C 0.02865 0.09711 0.03802 0.09434 0.0474 0.0918 C 0.05712 0.08278 0.08021 0.07237 0.09253 0.06914 C 0.10538 0.05781 0.11979 0.0555 0.1342 0.04902 C 0.14375 0.03584 0.14878 0.02058 0.15677 0.00625 C 0.15885 -0.00185 0.15677 -0.00115 0.16059 -0.00115 " pathEditMode="relative" ptsTypes="ffffffffffffffffffffffffffffffffffffffffffffffffA"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-0.04763 C 0.0368 -0.123 0.03732 -0.19861 0.03559 -0.27398 C 0.03524 -0.28716 0.02587 -0.30936 0.02239 -0.32161 C 0.01996 -0.33017 0.01475 -0.34682 0.01475 -0.34658 C 0.01198 -0.37086 0.00607 -0.39283 -0.00209 -0.41456 C -0.01268 -0.47699 -0.03559 -0.52184 -0.05677 -0.57803 C -0.05972 -0.58612 -0.06094 -0.59514 -0.06441 -0.603 C -0.06806 -0.61132 -0.07361 -0.6178 -0.07761 -0.62566 C -0.08125 -0.63283 -0.08316 -0.64138 -0.08698 -0.64832 C -0.09063 -0.65502 -0.09653 -0.65919 -0.10018 -0.66589 C -0.10347 -0.6719 -0.10504 -0.67953 -0.10781 -0.68601 C -0.12847 -0.73479 -0.10729 -0.68346 -0.12483 -0.71861 C -0.14115 -0.75098 -0.15834 -0.7956 -0.18889 -0.80901 C -0.22986 -0.82682 -0.1724 -0.79884 -0.20591 -0.8141 C -0.21667 -0.81895 -0.22639 -0.82774 -0.23802 -0.82913 C -0.27483 -0.83352 -0.36997 -0.83398 -0.38334 -0.83421 C -0.40695 -0.82774 -0.43125 -0.80763 -0.44549 -0.7815 C -0.44722 -0.77849 -0.44792 -0.77456 -0.44931 -0.77132 C -0.45156 -0.76624 -0.454 -0.76092 -0.45677 -0.7563 C -0.46389 -0.74427 -0.4665 -0.73687 -0.47188 -0.72369 C -0.47413 -0.71838 -0.47761 -0.71421 -0.47952 -0.70867 C -0.4875 -0.68462 -0.48941 -0.66219 -0.49844 -0.63815 C -0.50122 -0.61803 -0.49775 -0.6326 -0.50591 -0.61572 C -0.51146 -0.60439 -0.51511 -0.59144 -0.52101 -0.58034 C -0.52847 -0.56647 -0.53959 -0.56184 -0.55122 -0.55791 C -0.57153 -0.56184 -0.58351 -0.56716 -0.60209 -0.57549 C -0.61181 -0.57988 -0.62153 -0.58265 -0.63038 -0.59052 C -0.63264 -0.5926 -0.63368 -0.5963 -0.63611 -0.59815 C -0.65573 -0.61248 -0.63976 -0.59468 -0.65504 -0.60809 C -0.67604 -0.62658 -0.66285 -0.61988 -0.6757 -0.62566 C -0.67761 -0.6282 -0.67917 -0.63121 -0.68143 -0.63329 C -0.68299 -0.63468 -0.68542 -0.63421 -0.68698 -0.63583 C -0.69497 -0.64485 -0.69514 -0.65294 -0.70209 -0.66335 C -0.70729 -0.67121 -0.7158 -0.67491 -0.72101 -0.68346 C -0.72552 -0.69086 -0.72778 -0.70196 -0.7342 -0.70612 C -0.73802 -0.70867 -0.74184 -0.71075 -0.74549 -0.71352 C -0.74827 -0.7156 -0.75035 -0.71907 -0.75313 -0.72115 C -0.76198 -0.72786 -0.77361 -0.73179 -0.78334 -0.73618 C -0.80469 -0.73526 -0.82604 -0.73502 -0.8474 -0.73364 C -0.8533 -0.73317 -0.86441 -0.72624 -0.86441 -0.72601 C -0.87066 -0.71791 -0.87709 -0.70936 -0.88334 -0.70104 C -0.88872 -0.69387 -0.88906 -0.68323 -0.89462 -0.67583 " pathEditMode="relative" rAng="0" ptsTypes="fffffffffffffffffffffffffffffffffffffffffA">
                                      <p:cBhvr>
                                        <p:cTn id="9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6" y="-39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5 -0.0074 C -0.03125 -0.02798 -0.02534 -0.04555 -0.01475 -0.06266 C -0.01337 -0.06497 -0.01284 -0.06821 -0.01111 -0.07006 C -0.00885 -0.07237 -0.0059 -0.07329 -0.00347 -0.07514 C 0.01841 -0.09272 -0.00139 -0.0793 0.01528 -0.09017 C 0.02136 -0.10219 0.02604 -0.09965 0.03611 -0.10289 C 0.04549 -0.11029 0.054 -0.11445 0.06441 -0.11792 C 0.07674 -0.12878 0.06719 -0.12185 0.09271 -0.12786 C 0.1099 -0.13179 0.12726 -0.13433 0.14358 -0.14289 C 0.17066 -0.14219 0.19775 -0.14196 0.22466 -0.14058 C 0.22969 -0.14035 0.2375 -0.1348 0.24184 -0.13295 C 0.25729 -0.12647 0.26823 -0.123 0.28316 -0.11792 C 0.30157 -0.11167 0.30851 -0.10127 0.32674 -0.0978 C 0.33854 -0.09248 0.34879 -0.083 0.36059 -0.07769 C 0.36927 -0.06058 0.35782 -0.07977 0.37761 -0.0652 C 0.37969 -0.06381 0.37969 -0.05942 0.38143 -0.05757 C 0.38542 -0.05295 0.3915 -0.05272 0.39636 -0.04994 C 0.40886 -0.02751 0.39445 -0.04925 0.40955 -0.03745 C 0.41181 -0.03561 0.4132 -0.03191 0.41528 -0.02982 C 0.41754 -0.02774 0.42032 -0.02659 0.42275 -0.02497 C 0.42865 -0.01734 0.4342 -0.00994 0.43993 -0.00231 C 0.44809 0.00879 0.44931 0.02058 0.45504 0.03283 C 0.45643 0.03584 0.45868 0.03769 0.46059 0.04046 C 0.4658 0.04879 0.46979 0.05781 0.4757 0.06567 C 0.47813 0.07815 0.48299 0.08278 0.48889 0.09318 C 0.49827 0.11075 0.50278 0.13341 0.51719 0.1459 C 0.52657 0.16509 0.51407 0.14127 0.52657 0.16116 C 0.53316 0.1711 0.53768 0.1815 0.54705 0.18613 C 0.55243 0.19122 0.55747 0.19584 0.56233 0.20116 C 0.57014 0.20879 0.56285 0.20763 0.56823 0.21642 C 0.56962 0.21873 0.57153 0.21919 0.57344 0.22127 C 0.57466 0.22312 0.58403 0.24278 0.58663 0.24648 C 0.58854 0.24856 0.59115 0.24925 0.59271 0.25156 C 0.59653 0.25688 0.59983 0.26335 0.60382 0.26913 C 0.6132 0.28301 0.62032 0.29596 0.63021 0.30937 C 0.6382 0.31977 0.64809 0.32347 0.65677 0.33202 C 0.65868 0.33411 0.66007 0.33734 0.6625 0.33942 C 0.67327 0.34937 0.68768 0.35214 0.70018 0.35445 C 0.73038 0.35283 0.76059 0.3526 0.7908 0.3496 C 0.79775 0.3489 0.8099 0.34104 0.81719 0.33942 C 0.83264 0.32925 0.83768 0.32694 0.85504 0.32185 C 0.85747 0.32023 0.8599 0.31815 0.8625 0.31676 C 0.86806 0.31399 0.87952 0.30937 0.87952 0.3096 C 0.89236 0.29757 0.89167 0.29804 0.89827 0.28162 C 0.90018 0.27746 0.90747 0.26636 0.90764 0.25896 C 0.90834 0.24486 0.90764 0.23052 0.90764 0.21642 " pathEditMode="relative" rAng="0" ptsTypes="fffffffffffffffffffffffffffffffffffffffffffffA">
                                      <p:cBhvr>
                                        <p:cTn id="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3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9" grpId="0"/>
      <p:bldP spid="19" grpId="1"/>
      <p:bldP spid="15" grpId="0"/>
      <p:bldP spid="15" grpId="1"/>
      <p:bldP spid="21" grpId="0"/>
      <p:bldP spid="27" grpId="0" animBg="1"/>
      <p:bldP spid="26" grpId="0" animBg="1"/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1027" name="Picture 3" descr="C:\Users\Сергей\Desktop\Рисунок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909645"/>
            <a:ext cx="2686050" cy="3590925"/>
          </a:xfrm>
          <a:prstGeom prst="roundRect">
            <a:avLst>
              <a:gd name="adj" fmla="val 1484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TextBox 22"/>
          <p:cNvSpPr txBox="1"/>
          <p:nvPr/>
        </p:nvSpPr>
        <p:spPr>
          <a:xfrm>
            <a:off x="5214942" y="5214950"/>
            <a:ext cx="2428892" cy="369332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Полина Виардо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8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7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pic>
        <p:nvPicPr>
          <p:cNvPr id="5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0"/>
            <a:ext cx="571472" cy="6215082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-785850" y="7143800"/>
            <a:ext cx="4429156" cy="4071942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928662" y="1500174"/>
            <a:ext cx="3143272" cy="3929090"/>
          </a:xfrm>
          <a:prstGeom prst="plaque">
            <a:avLst>
              <a:gd name="adj" fmla="val 16667"/>
            </a:avLst>
          </a:prstGeom>
          <a:solidFill>
            <a:schemeClr val="accent6">
              <a:lumMod val="50000"/>
              <a:alpha val="48000"/>
            </a:schemeClr>
          </a:solidFill>
          <a:ln w="76200" cmpd="tri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000100" y="2272437"/>
            <a:ext cx="30003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В 1843 году в жизни Тургенева происходит судьбоносная встреча - с Полиной Виардо, с тех пор его сердце принадлежит только ей одной. </a:t>
            </a:r>
          </a:p>
          <a:p>
            <a:endParaRPr lang="ru-RU" dirty="0"/>
          </a:p>
        </p:txBody>
      </p:sp>
      <p:pic>
        <p:nvPicPr>
          <p:cNvPr id="12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1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8" name="Овал 7"/>
          <p:cNvSpPr/>
          <p:nvPr/>
        </p:nvSpPr>
        <p:spPr>
          <a:xfrm>
            <a:off x="-4572064" y="4357694"/>
            <a:ext cx="4572064" cy="4143404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429784" y="4643446"/>
            <a:ext cx="4357718" cy="4071966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500306"/>
            <a:ext cx="9144000" cy="13234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Segoe Print" pitchFamily="2" charset="0"/>
              </a:rPr>
              <a:t>Начало пути и знакомство </a:t>
            </a:r>
          </a:p>
          <a:p>
            <a:pPr algn="ctr"/>
            <a:r>
              <a:rPr lang="ru-RU" sz="4000" dirty="0" smtClean="0">
                <a:latin typeface="Segoe Print" pitchFamily="2" charset="0"/>
              </a:rPr>
              <a:t>с Полиной Виардо</a:t>
            </a:r>
            <a:endParaRPr lang="ru-RU" sz="4000" dirty="0"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0.0245 C -0.01215 0.02242 -0.00573 0.0245 -0.00434 0.01896 C -0.00243 0.01086 -0.00035 0.00023 0.00521 -0.00486 C 0.01302 -0.01203 0.02066 -0.01896 0.0283 -0.02613 C 0.03802 -0.03469 0.04861 -0.0407 0.0592 -0.04717 C 0.08628 -0.06451 0.11181 -0.08232 0.14045 -0.0948 C 0.15399 -0.10104 0.16962 -0.11029 0.18437 -0.11052 C 0.28438 -0.11237 0.3849 -0.11237 0.48507 -0.1133 C 0.50243 -0.12139 0.51962 -0.1274 0.53698 -0.13457 C 0.54462 -0.13758 0.55226 -0.14174 0.56007 -0.14497 C 0.56215 -0.1459 0.56406 -0.14682 0.56632 -0.14775 C 0.56788 -0.14867 0.5717 -0.15029 0.5717 -0.15006 C 0.57934 -0.15746 0.58698 -0.16162 0.59514 -0.16902 C 0.59688 -0.17064 0.60052 -0.17434 0.60052 -0.17411 C 0.60608 -0.18544 0.61389 -0.19168 0.62014 -0.20301 C 0.62049 -0.20578 0.62101 -0.20902 0.62188 -0.21156 C 0.62431 -0.21688 0.62986 -0.22706 0.62986 -0.22682 C 0.63333 -0.24324 0.6375 -0.25896 0.64132 -0.27492 C 0.6467 -0.32532 0.65556 -0.38706 0.63368 -0.43076 C 0.62413 -0.4696 0.59288 -0.4807 0.56632 -0.4807 " pathEditMode="relative" rAng="0" ptsTypes="fffffffffffffffffffA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76" y="-2527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2 0.01965 C -0.00277 0.00416 0.00053 -0.01018 0.00469 -0.02451 C 0.01129 -0.04786 0.00469 -0.03284 0.01181 -0.04786 C 0.0158 -0.06474 0.01893 -0.08185 0.02309 -0.09919 C 0.02431 -0.10405 0.02553 -0.10914 0.02674 -0.11445 C 0.02744 -0.117 0.02865 -0.12185 0.02865 -0.12162 C 0.02848 -0.13156 0.03855 -0.27954 0.02309 -0.34289 C 0.01962 -0.37364 0.01094 -0.40786 0.00087 -0.43561 C -0.00746 -0.45804 -0.01423 -0.47792 -0.03229 -0.48671 C -0.04392 -0.50266 -0.05243 -0.50289 -0.06753 -0.5096 C -0.07361 -0.51284 -0.0802 -0.51977 -0.08576 -0.52255 C -0.08888 -0.52393 -0.09218 -0.5237 -0.09531 -0.52486 C -0.10798 -0.52995 -0.12135 -0.53434 -0.13402 -0.54058 C -0.33211 -0.53781 -0.27204 -0.56393 -0.34652 -0.53295 C -0.3526 -0.52717 -0.35572 -0.51977 -0.36128 -0.5126 C -0.3618 -0.5096 -0.36215 -0.50682 -0.36319 -0.50451 C -0.36406 -0.50197 -0.36579 -0.49989 -0.36666 -0.49665 C -0.36909 -0.48902 -0.37031 -0.47908 -0.37222 -0.47099 C -0.375 -0.45943 -0.37881 -0.44971 -0.38159 -0.43815 C -0.38836 -0.40948 -0.39322 -0.37873 -0.40555 -0.3533 C -0.40781 -0.3489 -0.41284 -0.34983 -0.41649 -0.34821 C -0.41857 -0.34706 -0.42013 -0.34474 -0.42222 -0.34289 C -0.43559 -0.3348 -0.44791 -0.33457 -0.46284 -0.33295 C -0.4842 -0.33688 -0.49166 -0.34243 -0.50902 -0.35862 C -0.51059 -0.36 -0.51284 -0.35977 -0.51441 -0.36116 C -0.51857 -0.36417 -0.52638 -0.37249 -0.53107 -0.37642 C -0.53611 -0.38104 -0.5427 -0.38197 -0.54791 -0.38682 C -0.55173 -0.39006 -0.55503 -0.3933 -0.55885 -0.39723 C -0.56076 -0.39885 -0.56441 -0.40208 -0.56441 -0.40185 C -0.5651 -0.40463 -0.56545 -0.40717 -0.56649 -0.40995 C -0.5684 -0.41526 -0.57378 -0.42521 -0.57378 -0.42497 C -0.58038 -0.4548 -0.58003 -0.44486 -0.57552 -0.49434 C -0.57517 -0.49711 -0.57187 -0.50243 -0.57187 -0.5022 " pathEditMode="relative" rAng="0" ptsTypes="ffffffffffffffffffffffffffffffff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58" y="-29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52381E-7 L -0.43594 0.00509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4306 0.00509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0" y="3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2243 C 0.00677 0.0215 0.00885 0.02173 0.01024 0.01965 C 0.02344 -0.00208 0.01059 0.00647 0.0217 0.00069 C 0.03333 -0.01202 0.0283 -0.00648 0.03663 -0.01572 C 0.04097 -0.02035 0.0467 -0.02081 0.05156 -0.02359 C 0.0658 -0.03145 0.08021 -0.03815 0.09462 -0.04509 C 0.11198 -0.05387 0.12847 -0.06613 0.14601 -0.07468 C 0.1566 -0.08694 0.16823 -0.10359 0.18056 -0.11006 C 0.18663 -0.12 0.19323 -0.1237 0.20052 -0.13179 C 0.20573 -0.13757 0.20955 -0.14474 0.21545 -0.14821 C 0.22604 -0.16139 0.21858 -0.15214 0.23212 -0.16694 C 0.23368 -0.16879 0.23698 -0.17249 0.23698 -0.17226 C 0.24097 -0.18174 0.25365 -0.19769 0.26024 -0.20532 C 0.2717 -0.23353 0.25399 -0.19052 0.2684 -0.22104 C 0.27483 -0.23491 0.28056 -0.25017 0.28663 -0.26428 C 0.29028 -0.27237 0.29167 -0.28046 0.29497 -0.28925 C 0.29826 -0.3059 0.29392 -0.28763 0.30156 -0.30497 C 0.30417 -0.31168 0.30573 -0.31792 0.30816 -0.32393 C 0.31024 -0.33411 0.31111 -0.34428 0.31493 -0.35098 C 0.31927 -0.38104 0.3276 -0.40971 0.33142 -0.44 C 0.33073 -0.5133 0.33125 -0.58613 0.32969 -0.65942 C 0.32934 -0.6726 0.32083 -0.70312 0.31649 -0.71584 C 0.31337 -0.72439 0.30972 -0.73202 0.3066 -0.74012 C 0.30538 -0.74289 0.30313 -0.74844 0.30313 -0.74821 C 0.29826 -0.77434 0.30642 -0.7378 0.29653 -0.76185 C 0.29531 -0.76486 0.29653 -0.76994 0.29497 -0.77272 C 0.29045 -0.78127 0.28576 -0.78312 0.28003 -0.78636 C 0.27587 -0.79283 0.27083 -0.80208 0.2651 -0.80509 C 0.26024 -0.80786 0.25451 -0.80879 0.25017 -0.81341 C 0.21493 -0.85087 0.14566 -0.83769 0.11615 -0.83769 " pathEditMode="relative" rAng="0" ptsTypes="fffffffffffffffffffffffffffffA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-43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6 -0.00555 L 1.11022E-16 -9.52381E-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3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7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1" grpId="0"/>
      <p:bldP spid="8" grpId="0" animBg="1"/>
      <p:bldP spid="8" grpId="1" animBg="1"/>
      <p:bldP spid="9" grpId="0" animBg="1"/>
      <p:bldP spid="9" grpId="1" animBg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4" name="Picture 4" descr="C:\Users\Сергей\Desktop\Рисунок3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357430"/>
            <a:ext cx="2428892" cy="3382646"/>
          </a:xfrm>
          <a:prstGeom prst="rect">
            <a:avLst/>
          </a:prstGeom>
          <a:noFill/>
        </p:spPr>
      </p:pic>
      <p:pic>
        <p:nvPicPr>
          <p:cNvPr id="3" name="Picture 3" descr="C:\Users\Сергей\Desktop\Рисунок2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57166"/>
            <a:ext cx="2228850" cy="3476626"/>
          </a:xfrm>
          <a:prstGeom prst="rect">
            <a:avLst/>
          </a:prstGeom>
          <a:noFill/>
        </p:spPr>
      </p:pic>
      <p:pic>
        <p:nvPicPr>
          <p:cNvPr id="2053" name="Picture 5" descr="C:\Users\Сергей\Desktop\Рисунок4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1285860"/>
            <a:ext cx="2500330" cy="336184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500166" y="5500702"/>
            <a:ext cx="2000264" cy="369332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Полина Виардо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1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7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0"/>
            <a:ext cx="571472" cy="6215082"/>
          </a:xfrm>
          <a:prstGeom prst="rect">
            <a:avLst/>
          </a:prstGeom>
          <a:noFill/>
        </p:spPr>
      </p:pic>
      <p:pic>
        <p:nvPicPr>
          <p:cNvPr id="13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8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-1500230" y="7286652"/>
            <a:ext cx="3500462" cy="3214686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4786314" y="1428736"/>
            <a:ext cx="3143272" cy="3214710"/>
          </a:xfrm>
          <a:prstGeom prst="plaque">
            <a:avLst>
              <a:gd name="adj" fmla="val 16667"/>
            </a:avLst>
          </a:prstGeom>
          <a:solidFill>
            <a:schemeClr val="accent6">
              <a:lumMod val="50000"/>
              <a:alpha val="48000"/>
            </a:schemeClr>
          </a:solidFill>
          <a:ln w="76200" cmpd="tri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00628" y="2357430"/>
            <a:ext cx="2786082" cy="123110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latin typeface="Comic Sans MS" pitchFamily="66" charset="0"/>
              </a:rPr>
              <a:t>Воспоминания Тургенева:</a:t>
            </a:r>
          </a:p>
        </p:txBody>
      </p:sp>
      <p:sp>
        <p:nvSpPr>
          <p:cNvPr id="18" name="Овал 17"/>
          <p:cNvSpPr/>
          <p:nvPr/>
        </p:nvSpPr>
        <p:spPr>
          <a:xfrm>
            <a:off x="4500562" y="6858000"/>
            <a:ext cx="5929354" cy="6072182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48" y="1285860"/>
            <a:ext cx="3786214" cy="452431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Segoe Print" pitchFamily="2" charset="0"/>
              </a:rPr>
              <a:t>«На сцену вышла невероятно миниатюрная черноволосая  девушка – Полина Виардо (Гарсиа), выступавшая в роли Розины. В первый момент появления на сцене она не произвела особого впечатления, в публике только заметили: «некрасива». Но когда зазвучал ее голос, как будто произошло чудо – зал замер. Тишина длилась не долго, не успела она закончить арию, как разразилась долго не смолкавшая буря оваций».</a:t>
            </a:r>
          </a:p>
        </p:txBody>
      </p:sp>
      <p:pic>
        <p:nvPicPr>
          <p:cNvPr id="21" name="Picture 3" descr="F:\1234678920.png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 rot="5400000" flipH="1">
            <a:off x="10185468" y="-41360"/>
            <a:ext cx="1110206" cy="319314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66 0.1287 C -0.06146 0.13032 -0.05226 0.13125 -0.04306 0.13333 C -0.03316 0.13565 -0.02552 0.14236 -0.01545 0.14468 C 0.01857 0.15995 0.02569 0.15463 0.07587 0.15625 C 0.10052 0.15555 0.12534 0.15602 0.15 0.15393 C 0.15382 0.15347 0.16337 0.14213 0.17066 0.14005 C 0.17743 0.13426 0.1835 0.1331 0.19114 0.13102 C 0.20902 0.11921 0.18541 0.1338 0.20868 0.12407 C 0.22343 0.11782 0.23923 0.10856 0.25347 0.10116 C 0.26475 0.09514 0.27882 0.09606 0.28958 0.08727 C 0.29739 0.08079 0.30451 0.07106 0.31215 0.06435 C 0.31423 0.0625 0.31666 0.06134 0.31892 0.05972 C 0.32187 0.05741 0.32482 0.05532 0.3276 0.05278 C 0.33593 0.04537 0.34392 0.03403 0.3533 0.02986 C 0.36284 0.01736 0.36875 0.00139 0.37934 -0.00926 C 0.38177 -0.01875 0.38646 -0.02523 0.38958 -0.03449 C 0.39323 -0.04537 0.39687 -0.05764 0.4 -0.06898 C 0.40416 -0.08357 0.39896 -0.06713 0.40347 -0.0875 C 0.40868 -0.11134 0.41527 -0.13588 0.42239 -0.1588 C 0.42916 -0.22153 0.42534 -0.1794 0.42239 -0.31968 C 0.42135 -0.36852 0.4158 -0.4669 0.39635 -0.51273 C 0.39583 -0.51736 0.39531 -0.52199 0.39479 -0.52662 C 0.39357 -0.54028 0.39114 -0.56782 0.39114 -0.56759 C 0.39357 -0.63148 0.39462 -0.69514 0.39826 -0.7588 C 0.39948 -0.78357 0.41111 -0.80718 0.41718 -0.83009 C 0.41892 -0.83681 0.41892 -0.84398 0.42048 -0.8507 C 0.42205 -0.85625 0.42448 -0.86111 0.42587 -0.86667 C 0.43003 -0.88218 0.43107 -0.90787 0.43784 -0.92199 C 0.44184 -0.92963 0.45243 -0.93056 0.45868 -0.93333 C 0.47656 -0.93195 0.49444 -0.93171 0.51215 -0.92894 C 0.51406 -0.9287 0.51545 -0.92546 0.51718 -0.92431 C 0.52274 -0.9206 0.52291 -0.92315 0.52934 -0.91968 C 0.55208 -0.90695 0.53437 -0.91273 0.55173 -0.9081 C 0.56441 -0.89954 0.57534 -0.88565 0.58802 -0.87593 C 0.59652 -0.86921 0.60382 -0.86458 0.61371 -0.85995 C 0.61701 -0.85833 0.621 -0.8581 0.62413 -0.85532 C 0.62725 -0.85255 0.63437 -0.84445 0.63958 -0.84375 C 0.65573 -0.84144 0.65833 -0.84144 0.66892 -0.84144 " pathEditMode="relative" rAng="0" ptsTypes="fffffffffffffffffffffffffffffffffffff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-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93802E-7 C -0.01198 0.01064 -0.01146 0.01041 -0.02153 0.0185 C -0.02413 0.02058 -0.02917 0.02452 -0.02917 0.02452 C -0.03802 0.04394 -0.05399 0.05296 -0.06771 0.06568 C -0.09635 0.09228 -0.05816 0.05712 -0.08003 0.0821 C -0.09149 0.09528 -0.10538 0.10546 -0.11684 0.11887 C -0.12934 0.13367 -0.13993 0.15287 -0.15226 0.16813 C -0.15764 0.17484 -0.16944 0.18317 -0.17535 0.18848 C -0.19427 0.2056 -0.21215 0.22526 -0.23229 0.23983 C -0.26389 0.26272 -0.2967 0.27498 -0.33073 0.28909 C -0.36233 0.30204 -0.38958 0.31499 -0.42309 0.31776 C -0.54861 0.31314 -0.56458 0.33118 -0.64757 0.28909 C -0.66441 0.28053 -0.67986 0.27544 -0.69531 0.26226 C -0.72656 0.23543 -0.75798 0.20791 -0.78611 0.17623 C -0.79392 0.16744 -0.8033 0.16096 -0.81076 0.15171 C -0.83142 0.12674 -0.84392 0.07632 -0.87222 0.06776 C -0.88177 0.05921 -0.88993 0.05897 -0.90156 0.05736 C -0.92969 0.03816 -0.96719 0.02729 -0.99844 0.02267 C -1.00608 0.01873 -1.01389 0.01619 -1.02153 0.01226 C -1.03038 0.00786 -1.0368 0.00255 -1.04618 -6.93802E-7 C -1.06146 -0.01041 -1.06805 -0.02983 -1.07222 -0.05111 C -1.07118 -0.06406 -1.07222 -0.0777 -1.06927 -0.09019 C -1.06649 -0.10176 -1.04305 -0.10037 -1.04305 -0.10037 C -1.02413 -0.09898 -1.00503 -0.09875 -0.98611 -0.09621 C -0.95573 -0.09204 -0.92812 -0.06822 -0.89844 -0.06152 C -0.86198 -0.03723 -0.75885 -0.04533 -0.74757 -0.0451 C -0.71215 -0.02081 -0.72969 -0.03908 -0.7368 0.07169 C -0.73733 0.07956 -0.74687 0.08488 -0.75069 0.08811 C -0.77465 0.10847 -0.80139 0.11217 -0.82917 0.11471 C -1.04948 0.10823 -0.96892 0.12882 -1.05833 0.09829 C -1.05903 0.0976 -1.07205 0.08465 -1.06146 0.10453 C -1.06007 0.10708 -1.05729 0.10685 -1.05538 0.1087 C -1.04514 0.11841 -1.05746 0.11309 -1.04149 0.11679 C -0.99427 0.14871 -0.84323 0.13899 -0.83385 0.13946 C -0.83229 0.14084 -0.8309 0.14223 -0.82917 0.14339 C -0.82778 0.14431 -0.82569 0.14385 -0.82465 0.14547 C -0.82344 0.14709 -0.82378 0.14963 -0.82309 0.15171 C -0.82222 0.15449 -0.82101 0.15703 -0.81996 0.15981 C -0.81892 0.16536 -0.81476 0.18247 -0.81233 0.1864 C -0.81076 0.18872 -0.80816 0.18941 -0.80608 0.19057 C -0.80035 0.1938 -0.78923 0.20097 -0.78923 0.20097 C -0.78819 0.20305 -0.7868 0.20467 -0.78611 0.20699 C -0.78472 0.21092 -0.78298 0.21924 -0.78298 0.21924 C -0.78559 0.23358 -0.78524 0.24954 -0.7908 0.26226 C -0.79323 0.26781 -0.79983 0.26688 -0.80451 0.2685 C -0.82795 0.27706 -0.84948 0.28307 -0.87378 0.28492 C -1.0526 0.2796 -1.02535 0.30204 -1.11233 0.2685 C -1.11441 0.26642 -1.11632 0.26434 -1.1184 0.26226 C -1.11996 0.26087 -1.12309 0.26087 -1.12309 0.25833 C -1.12309 0.25625 -1.11996 0.25694 -1.1184 0.25625 C -1.07101 0.36332 -0.93628 0.33511 -0.86927 0.33603 C -0.86753 0.3365 -0.84844 0.34297 -0.84618 0.34436 C -0.84167 0.34736 -0.83889 0.35546 -0.83385 0.35662 C -0.81753 0.36032 -0.80104 0.36193 -0.78455 0.36471 C -0.7743 0.37072 -0.76528 0.37859 -0.75538 0.38529 C -0.7533 0.38969 -0.74687 0.39963 -0.75382 0.40379 C -0.75712 0.40588 -0.76094 0.40518 -0.76458 0.40588 C -0.83594 0.40171 -0.90729 0.40009 -0.97847 0.39339 C -0.99757 0.39154 -1.02083 0.37535 -1.03993 0.36887 C -1.03785 0.37997 -1.03576 0.40888 -1.02465 0.41189 C -1.01701 0.41397 -1.0092 0.41328 -1.00156 0.41397 C -0.98871 0.42253 -0.97656 0.43409 -0.96458 0.44473 C -0.9441 0.44103 -0.93281 0.44103 -0.91528 0.43247 C -0.89861 0.42415 -0.8868 0.40703 -0.87066 0.39755 C -0.86528 0.39431 -0.85937 0.39385 -0.85382 0.39154 C -0.84375 0.42692 -0.84705 0.46138 -0.84149 0.49792 C -0.84514 0.51712 -0.84219 0.49954 -0.83993 0.49607 C -0.83889 0.49445 -0.83698 0.49468 -0.83542 0.49399 C -0.83281 0.4926 -0.83021 0.49121 -0.8276 0.48983 C -0.80746 0.49329 -0.7941 0.51272 -0.77378 0.5185 C -0.74566 0.5266 -0.71632 0.52197 -0.68767 0.52267 C -0.67951 0.52637 -0.67691 0.54533 -0.68923 0.55134 C -0.70035 0.55666 -0.71285 0.55273 -0.72465 0.55342 C -0.73698 0.55204 -0.7493 0.55181 -0.76146 0.54926 C -0.77778 0.54579 -0.79219 0.53469 -0.8092 0.53284 C -0.82344 0.53145 -0.83785 0.53145 -0.85226 0.53076 C -0.94149 0.51226 -0.80451 0.53955 -1.06302 0.5185 C -1.06441 0.5185 -1.0901 0.49584 -1.09219 0.49399 C -1.11458 0.4741 -1.13611 0.44935 -1.15989 0.43247 C -1.16614 0.42785 -1.17361 0.42669 -1.18003 0.4223 C -1.18559 0.41836 -1.18993 0.41212 -1.19514 0.40796 C -1.23767 0.37581 -1.28299 0.35037 -1.33073 0.33603 C -1.34479 0.32701 -1.36042 0.32493 -1.37535 0.31961 C -1.38003 0.31799 -1.38924 0.3136 -1.38924 0.3136 C -1.39826 0.30527 -1.39757 0.2944 -1.40295 0.28284 C -1.40608 0.26665 -1.40451 0.27752 -1.40451 0.25 " pathEditMode="relative" ptsTypes="fffffffffffffffffffffffffffffffffffffffffffffffffffffffffffffffffffffffffffffffffffffA">
                                      <p:cBhvr>
                                        <p:cTn id="2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0.01873 C -0.0099 0.01342 -0.00122 -0.00208 0.01076 -0.00878 C 0.02587 -0.0171 0.0434 -0.02034 0.05903 -0.02728 C 0.07726 -0.03514 0.0908 -0.05364 0.10903 -0.06173 C 0.11128 -0.06404 0.11354 -0.06635 0.11597 -0.06843 C 0.12049 -0.07237 0.12969 -0.08 0.12969 -0.07976 C 0.13611 -0.09433 0.14392 -0.10913 0.15208 -0.12161 C 0.15417 -0.12485 0.16806 -0.13641 0.16927 -0.13757 C 0.19201 -0.16023 0.21667 -0.17826 0.2401 -0.19953 C 0.26094 -0.21849 0.27326 -0.23537 0.2901 -0.25942 C 0.30538 -0.28138 0.29219 -0.26474 0.30729 -0.29156 C 0.31094 -0.29803 0.31562 -0.30335 0.31927 -0.30982 C 0.32483 -0.31976 0.32969 -0.32994 0.3349 -0.33988 C 0.33819 -0.34612 0.33889 -0.35421 0.34184 -0.36069 C 0.3441 -0.36578 0.34809 -0.36924 0.35035 -0.37433 C 0.3658 -0.40786 0.37118 -0.44624 0.38142 -0.48231 C 0.38316 -0.48878 0.38646 -0.49433 0.38837 -0.50057 C 0.39566 -0.52508 0.39965 -0.55167 0.40556 -0.57664 C 0.41649 -0.62289 0.40573 -0.56346 0.41424 -0.60878 C 0.41701 -0.62335 0.41806 -0.63791 0.42101 -0.65248 C 0.42344 -0.70867 0.42517 -0.71306 0.41597 -0.78589 C 0.41476 -0.7956 0.40868 -0.80369 0.40729 -0.81341 C 0.40677 -0.81734 0.40694 -0.8215 0.40556 -0.82497 C 0.39184 -0.86173 0.36684 -0.88763 0.34184 -0.90982 C 0.3342 -0.91676 0.3276 -0.92578 0.31927 -0.93063 C 0.31528 -0.93294 0.31146 -0.93572 0.30729 -0.93757 C 0.29931 -0.94104 0.2908 -0.94242 0.28316 -0.94682 C 0.26892 -0.95491 0.25538 -0.96208 0.2401 -0.96508 C 0.22396 -0.97317 0.20868 -0.97618 0.19184 -0.98127 C 0.10729 -0.97988 0.08455 -0.98335 0.02274 -0.96971 C 0.0066 -0.95907 -0.01285 -0.95075 -0.03073 -0.94682 C -0.04826 -0.93895 -0.0783 -0.92647 -0.09271 -0.90982 C -0.09879 -0.90289 -0.10365 -0.89387 -0.1099 -0.88693 C -0.12622 -0.8689 -0.14323 -0.84739 -0.15642 -0.82497 C -0.17135 -0.7993 -0.18455 -0.77225 -0.19965 -0.74682 C -0.20139 -0.74381 -0.2026 -0.73988 -0.20486 -0.73757 C -0.21059 -0.73156 -0.21806 -0.72739 -0.22205 -0.71907 C -0.22379 -0.71583 -0.22899 -0.70497 -0.23073 -0.70289 C -0.23316 -0.70011 -0.23646 -0.69872 -0.23924 -0.69618 C -0.24705 -0.68878 -0.25382 -0.68046 -0.26163 -0.67306 C -0.27899 -0.65664 -0.29618 -0.63861 -0.3151 -0.62497 C -0.33038 -0.61387 -0.35 -0.61086 -0.36684 -0.60878 C -0.41198 -0.58474 -0.4316 -0.60323 -0.45816 -0.63861 C -0.46076 -0.64901 -0.46424 -0.65595 -0.47205 -0.65942 C -0.48004 -0.67699 -0.49097 -0.69156 -0.49792 -0.70982 C -0.5 -0.72647 -0.50365 -0.73179 -0.5099 -0.74682 C -0.51458 -0.77202 -0.50764 -0.73618 -0.5151 -0.76971 C -0.51806 -0.78335 -0.52379 -0.81109 -0.52379 -0.81086 C -0.52726 -0.86242 -0.52899 -0.90682 -0.52899 -0.96069 " pathEditMode="relative" rAng="0" ptsTypes="ffffffffffffffffffffffffffffffffffffffffffffffffA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6" y="-50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0.44705 -0.0034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" y="-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6 -0.00555 L 1.11022E-16 -9.52381E-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3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15" grpId="0" animBg="1"/>
      <p:bldP spid="9" grpId="0"/>
      <p:bldP spid="9" grpId="1"/>
      <p:bldP spid="18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5295892" y="4786322"/>
            <a:ext cx="2643206" cy="646331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Варвара Петровна Тургенева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6" name="Picture 2" descr="C:\Users\Сергей\Desktop\Рисунок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428736"/>
            <a:ext cx="1938338" cy="243205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9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1028" name="Picture 4" descr="C:\Users\Сергей\Desktop\Рисунок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642918"/>
            <a:ext cx="1785950" cy="2600321"/>
          </a:xfrm>
          <a:prstGeom prst="rect">
            <a:avLst/>
          </a:prstGeom>
          <a:noFill/>
        </p:spPr>
      </p:pic>
      <p:pic>
        <p:nvPicPr>
          <p:cNvPr id="3" name="Picture 3" descr="C:\Users\Сергей\Desktop\Рисунок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2643182"/>
            <a:ext cx="1714512" cy="2571768"/>
          </a:xfrm>
          <a:prstGeom prst="rect">
            <a:avLst/>
          </a:prstGeom>
          <a:noFill/>
        </p:spPr>
      </p:pic>
      <p:pic>
        <p:nvPicPr>
          <p:cNvPr id="2" name="Picture 2" descr="C:\Users\Сергей\Desktop\Рисунок1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571480"/>
            <a:ext cx="3657600" cy="4781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3000364" y="3429000"/>
            <a:ext cx="1357322" cy="369332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Виардо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42976" y="5429264"/>
            <a:ext cx="1285884" cy="369332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Тургенев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71604" y="5500702"/>
            <a:ext cx="2286016" cy="369332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Луи Виардо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5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5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0"/>
            <a:ext cx="571472" cy="6215082"/>
          </a:xfrm>
          <a:prstGeom prst="rect">
            <a:avLst/>
          </a:prstGeom>
          <a:noFill/>
        </p:spPr>
      </p:pic>
      <p:pic>
        <p:nvPicPr>
          <p:cNvPr id="28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sp>
        <p:nvSpPr>
          <p:cNvPr id="16" name="Овал 15"/>
          <p:cNvSpPr/>
          <p:nvPr/>
        </p:nvSpPr>
        <p:spPr>
          <a:xfrm>
            <a:off x="4929190" y="6858000"/>
            <a:ext cx="5286412" cy="5072098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4929190" y="928670"/>
            <a:ext cx="3619496" cy="4572032"/>
          </a:xfrm>
          <a:prstGeom prst="plaque">
            <a:avLst>
              <a:gd name="adj" fmla="val 16667"/>
            </a:avLst>
          </a:prstGeom>
          <a:solidFill>
            <a:schemeClr val="accent6">
              <a:lumMod val="50000"/>
              <a:alpha val="48000"/>
            </a:schemeClr>
          </a:solidFill>
          <a:ln w="76200" cmpd="tri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-3429056" y="6858000"/>
            <a:ext cx="4000528" cy="3643338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1458946"/>
            <a:ext cx="3357586" cy="397031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Ивана Сергеевича не волновало то, что его любовь замужем, он с удовольствием знакомится с мужем Полины  Луи Виардо, в котором находит человека широких литературных интересов и товарища по охоте.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Зная, что Полина была счастлива в этом браке, Тургенев довольствовался ролью преданного обожателя.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1000100" y="1500174"/>
            <a:ext cx="3214710" cy="3286148"/>
          </a:xfrm>
          <a:prstGeom prst="plaque">
            <a:avLst>
              <a:gd name="adj" fmla="val 16667"/>
            </a:avLst>
          </a:prstGeom>
          <a:solidFill>
            <a:schemeClr val="accent6">
              <a:lumMod val="50000"/>
              <a:alpha val="48000"/>
            </a:schemeClr>
          </a:solidFill>
          <a:ln w="76200" cmpd="tri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071538" y="2058123"/>
            <a:ext cx="3071834" cy="258532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Варвара Петровна, мать Тургенева, с самого начала отнеслась к Полине Виардо как к ненавистной сопернице. Но и она не могла не видеть в этой певице замечательного дарования.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4 0.02289 C 0.04948 0.00463 0.05903 -0.02058 0.07343 -0.04185 C 0.0757 -0.05503 0.07987 -0.06127 0.08645 -0.07098 C 0.08837 -0.07907 0.08872 -0.08231 0.09202 -0.0904 C 0.0941 -0.09572 0.0981 -0.10011 0.09948 -0.10589 C 0.10226 -0.11838 0.10348 -0.12994 0.10869 -0.14081 C 0.11528 -0.17618 0.1323 -0.2148 0.14601 -0.24532 C 0.15313 -0.28601 0.14514 -0.25202 0.15521 -0.27769 C 0.15921 -0.2874 0.15903 -0.29942 0.16268 -0.30982 C 0.16511 -0.32994 0.1724 -0.34589 0.17553 -0.36555 C 0.17726 -0.3748 0.17726 -0.38427 0.17952 -0.39283 C 0.18455 -0.41456 0.19098 -0.43537 0.19601 -0.45688 C 0.20157 -0.47977 0.20469 -0.50358 0.21077 -0.52601 C 0.21407 -0.63167 0.23889 -0.78427 0.15348 -0.83422 C 0.15139 -0.83699 0.15001 -0.84023 0.14775 -0.84231 C 0.14636 -0.84393 0.1441 -0.84323 0.14219 -0.84508 C 0.14046 -0.84717 0.14028 -0.85133 0.13855 -0.85295 C 0.13594 -0.85549 0.13212 -0.85595 0.12917 -0.85803 C 0.11893 -0.86543 0.11233 -0.8689 0.10122 -0.87445 C 0.09393 -0.87815 0.08594 -0.87745 0.079 -0.88254 C 0.06858 -0.8904 0.07413 -0.8867 0.06233 -0.89271 C 0.0191 -0.89248 -0.0243 -0.89225 -0.06753 -0.89063 C -0.07499 -0.8904 -0.0809 -0.88254 -0.08784 -0.88254 " pathEditMode="relative" rAng="0" ptsTypes="ffffffffffffffffffffff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-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427 0.06381 C 0.37882 0.06081 0.38507 0.06104 0.375 0.05271 C 0.36753 0.03445 0.36146 0.01364 0.35399 -0.00463 C 0.35295 -0.00763 0.35174 -0.00995 0.35069 -0.01318 C 0.34878 -0.01943 0.34479 -0.03237 0.34479 -0.03214 C 0.34358 -0.04393 0.34253 -0.04602 0.33993 -0.05411 C 0.33733 -0.06243 0.33403 -0.06891 0.33229 -0.07931 C 0.33177 -0.08278 0.33142 -0.08694 0.33056 -0.08995 C 0.32986 -0.09341 0.32882 -0.09503 0.32813 -0.0985 C 0.32674 -0.10521 0.32587 -0.1126 0.32483 -0.12 C 0.32344 -0.12833 0.31979 -0.14197 0.31979 -0.14174 C 0.31719 -0.16763 0.32135 -0.12925 0.31632 -0.15885 C 0.31319 -0.17781 0.31389 -0.20139 0.30972 -0.22151 C 0.30885 -0.23769 0.30729 -0.25087 0.30556 -0.26613 C 0.30486 -0.2726 0.30434 -0.2844 0.30382 -0.29064 C 0.30313 -0.30243 0.30139 -0.30798 0.30052 -0.32 C 0.29896 -0.33804 0.29757 -0.3526 0.29549 -0.36995 C 0.29514 -0.37919 0.29392 -0.38798 0.29392 -0.39746 C 0.2941 -0.4726 0.2941 -0.54752 0.29549 -0.62243 C 0.29583 -0.63977 0.30017 -0.65411 0.30226 -0.66914 C 0.3033 -0.677 0.30365 -0.68578 0.30469 -0.69411 C 0.30694 -0.71052 0.30781 -0.70636 0.31059 -0.7237 C 0.3151 -0.75284 0.32083 -0.78659 0.32986 -0.80093 C 0.33316 -0.81203 0.33559 -0.81249 0.33993 -0.81734 C 0.34722 -0.82567 0.35417 -0.83307 0.36163 -0.83931 C 0.37778 -0.83839 0.39392 -0.8407 0.41007 -0.83654 C 0.41319 -0.83584 0.42083 -0.81133 0.42517 -0.80648 C 0.42969 -0.79168 0.42656 -0.79839 0.43611 -0.79839 " pathEditMode="relative" rAng="0" ptsTypes="fffffffffffffffffffffffffffA"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4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6 -0.00555 L 1.11022E-16 -9.52381E-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 animBg="1"/>
      <p:bldP spid="21" grpId="0" animBg="1"/>
      <p:bldP spid="16" grpId="0" animBg="1"/>
      <p:bldP spid="16" grpId="1" animBg="1"/>
      <p:bldP spid="23" grpId="0" animBg="1"/>
      <p:bldP spid="23" grpId="1" animBg="1"/>
      <p:bldP spid="22" grpId="0" animBg="1"/>
      <p:bldP spid="22" grpId="1" animBg="1"/>
      <p:bldP spid="8" grpId="0"/>
      <p:bldP spid="8" grpId="1"/>
      <p:bldP spid="17" grpId="0" animBg="1"/>
      <p:bldP spid="17" grpId="1" animBg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1030" name="Picture 6" descr="C:\Users\Сергей\Desktop\Рисунок6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85728"/>
            <a:ext cx="2571768" cy="3092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C:\Users\Сергей\Desktop\Рисунок5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3286124"/>
            <a:ext cx="185738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Сергей\Desktop\Рисунок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286124"/>
            <a:ext cx="1827553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Сергей\Desktop\Рисунок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357166"/>
            <a:ext cx="3786214" cy="2845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5429256" y="642918"/>
            <a:ext cx="2286016" cy="646331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Comic Sans MS" pitchFamily="66" charset="0"/>
              </a:rPr>
              <a:t>Полинет</a:t>
            </a:r>
            <a:r>
              <a:rPr lang="ru-RU" dirty="0" smtClean="0">
                <a:latin typeface="Comic Sans MS" pitchFamily="66" charset="0"/>
              </a:rPr>
              <a:t> Тургенева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33" name="Picture 9" descr="C:\Users\Сергей\Desktop\02-0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1571612"/>
            <a:ext cx="318164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5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pic>
        <p:nvPicPr>
          <p:cNvPr id="13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-2214610" y="6858000"/>
            <a:ext cx="5143536" cy="4786322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785786" y="857232"/>
            <a:ext cx="3500462" cy="4572032"/>
          </a:xfrm>
          <a:prstGeom prst="plaque">
            <a:avLst>
              <a:gd name="adj" fmla="val 16667"/>
            </a:avLst>
          </a:prstGeom>
          <a:solidFill>
            <a:schemeClr val="accent6">
              <a:lumMod val="50000"/>
              <a:alpha val="48000"/>
            </a:schemeClr>
          </a:solidFill>
          <a:ln w="76200" cmpd="tri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57224" y="1214422"/>
            <a:ext cx="3429024" cy="369331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endParaRPr lang="en-US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Для дочери Тургенева, матерью которой была работавшая у Варвары Петровны швея,  жизнь в имении бабушки вовсе не была безоблачна. Властная помещица обращалась с внучкой  как с крепостной. В итоге  Тургенев  просит Полину Виардо взять девочку к себе в Париж на воспитание. 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928662" y="1378755"/>
            <a:ext cx="32861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При этом, то ли желая угодить любимой женщине, то ли охваченный любовной лихорадкой, Тургенев меняет имя собственной дочери, и из Пелагеи девочка превращается в </a:t>
            </a:r>
            <a:r>
              <a:rPr lang="ru-RU" dirty="0" err="1" smtClean="0">
                <a:latin typeface="Comic Sans MS" pitchFamily="66" charset="0"/>
              </a:rPr>
              <a:t>Полинет</a:t>
            </a:r>
            <a:r>
              <a:rPr lang="ru-RU" dirty="0" smtClean="0">
                <a:latin typeface="Comic Sans MS" pitchFamily="66" charset="0"/>
              </a:rPr>
              <a:t>  (</a:t>
            </a:r>
            <a:r>
              <a:rPr lang="ru-RU" dirty="0" err="1" smtClean="0">
                <a:latin typeface="Comic Sans MS" pitchFamily="66" charset="0"/>
              </a:rPr>
              <a:t>в</a:t>
            </a:r>
            <a:r>
              <a:rPr lang="ru-RU" dirty="0" smtClean="0">
                <a:latin typeface="Comic Sans MS" pitchFamily="66" charset="0"/>
              </a:rPr>
              <a:t> честь обожаемой Полины  Виардо)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99 -0.04023 C 0.15104 -0.04115 0.2191 -0.04046 0.28716 -0.043 C 0.30504 -0.0437 0.32396 -0.06011 0.34011 -0.06728 C 0.34809 -0.07075 0.36459 -0.0756 0.36459 -0.07537 C 0.37431 -0.08393 0.36771 -0.07953 0.38091 -0.0837 C 0.38629 -0.08531 0.39722 -0.08901 0.39722 -0.08878 C 0.40643 -0.09711 0.4165 -0.10289 0.42587 -0.11075 C 0.43438 -0.11792 0.44202 -0.12786 0.45035 -0.13526 C 0.4592 -0.14312 0.45712 -0.13803 0.46459 -0.14612 C 0.46684 -0.14867 0.46841 -0.15214 0.47084 -0.15445 C 0.47952 -0.16277 0.49028 -0.16832 0.49931 -0.17618 C 0.51233 -0.18774 0.52014 -0.19838 0.53403 -0.20601 C 0.54271 -0.21757 0.554 -0.22427 0.56268 -0.23583 C 0.57535 -0.25271 0.57865 -0.2763 0.59115 -0.29294 C 0.59653 -0.31399 0.58854 -0.28647 0.59931 -0.30936 C 0.61945 -0.3519 0.5842 -0.2904 0.61163 -0.33641 C 0.61667 -0.35722 0.61302 -0.3482 0.6217 -0.3637 C 0.6224 -0.36647 0.62275 -0.36925 0.62379 -0.37179 C 0.62622 -0.37757 0.63195 -0.38797 0.63195 -0.38774 C 0.63403 -0.39861 0.63559 -0.40601 0.64011 -0.41526 C 0.64445 -0.43815 0.64948 -0.4615 0.65643 -0.48323 C 0.65955 -0.49248 0.66268 -0.51283 0.66268 -0.5126 C 0.66198 -0.53549 0.66372 -0.55861 0.66059 -0.58081 C 0.66007 -0.58474 0.65434 -0.58312 0.65243 -0.58636 C 0.6507 -0.58913 0.65122 -0.59375 0.65035 -0.59722 C 0.64549 -0.61618 0.64167 -0.63722 0.63403 -0.6541 C 0.63073 -0.67583 0.6257 -0.70104 0.61979 -0.72208 C 0.61372 -0.74404 0.59028 -0.78173 0.57691 -0.79815 C 0.55573 -0.82427 0.52552 -0.83491 0.49931 -0.84716 C 0.49236 -0.8504 0.48507 -0.85271 0.479 -0.85803 C 0.47691 -0.85988 0.47518 -0.86242 0.47275 -0.86358 C 0.45035 -0.87468 0.42518 -0.86774 0.40139 -0.8689 C 0.38577 -0.86959 0.37014 -0.87075 0.35452 -0.87167 C 0.34288 -0.8756 0.33125 -0.87884 0.31979 -0.88254 C 0.31563 -0.88393 0.31181 -0.88763 0.30747 -0.88786 C 0.28438 -0.88948 0.26111 -0.88786 0.23802 -0.88786 " pathEditMode="relative" rAng="0" ptsTypes="fffffffffffffffffffffffffffffffffff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" y="-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38696E-7 L 0.00747 0.2198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03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6 -0.00555 L 1.11022E-16 -9.52381E-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3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7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7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4" grpId="1" animBg="1"/>
      <p:bldP spid="16" grpId="0" animBg="1"/>
      <p:bldP spid="16" grpId="1" animBg="1"/>
      <p:bldP spid="12" grpId="0"/>
      <p:bldP spid="12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Сергей\Desktop\Рисунок3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000108"/>
            <a:ext cx="3103067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Сергей\Desktop\Рисунок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000108"/>
            <a:ext cx="2786082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4" name="Picture 5" descr="C:\Users\Сергей\Desktop\Рисунок4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1071546"/>
            <a:ext cx="2886075" cy="4619625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571604" y="357166"/>
            <a:ext cx="2500330" cy="369332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Полина Виардо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-2214610" y="6858000"/>
            <a:ext cx="5143536" cy="4786322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4786314" y="1071546"/>
            <a:ext cx="3714776" cy="4143404"/>
          </a:xfrm>
          <a:prstGeom prst="plaque">
            <a:avLst>
              <a:gd name="adj" fmla="val 16667"/>
            </a:avLst>
          </a:prstGeom>
          <a:solidFill>
            <a:schemeClr val="accent6">
              <a:lumMod val="50000"/>
              <a:alpha val="48000"/>
            </a:schemeClr>
          </a:solidFill>
          <a:ln w="76200" cmpd="tri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857752" y="1714488"/>
            <a:ext cx="36433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Правда, </a:t>
            </a:r>
            <a:r>
              <a:rPr lang="ru-RU" dirty="0" err="1" smtClean="0">
                <a:latin typeface="Comic Sans MS" pitchFamily="66" charset="0"/>
              </a:rPr>
              <a:t>Пелагея-Полинет</a:t>
            </a:r>
            <a:r>
              <a:rPr lang="ru-RU" dirty="0" smtClean="0">
                <a:latin typeface="Comic Sans MS" pitchFamily="66" charset="0"/>
              </a:rPr>
              <a:t>  вовсе не разделяла отцовской привязанности к Полине Виардо. Прожив  в доме Виардо вплоть до совершеннолетия, </a:t>
            </a:r>
            <a:r>
              <a:rPr lang="ru-RU" dirty="0" err="1" smtClean="0">
                <a:latin typeface="Comic Sans MS" pitchFamily="66" charset="0"/>
              </a:rPr>
              <a:t>Полинет</a:t>
            </a:r>
            <a:r>
              <a:rPr lang="ru-RU" dirty="0" smtClean="0">
                <a:latin typeface="Comic Sans MS" pitchFamily="66" charset="0"/>
              </a:rPr>
              <a:t> на всю жизнь сохранила обиду на отца и неприязнь к приемной матери, считая, что та отобрала у нее отцовскую любовь и внимание.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929190" y="1928802"/>
            <a:ext cx="3429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Безусловно, согласие Полины Виардо воспитывать дочь Тургенева еще больше укрепило чувство писателя. Теперь Виардо стала для него  еще и ангелом милосердия,  вырвавшем его  ребенка из рук жестокой бабки.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6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pic>
        <p:nvPicPr>
          <p:cNvPr id="19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pic>
        <p:nvPicPr>
          <p:cNvPr id="20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1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3 -0.05347 C 0.00504 -0.04676 -0.00382 -0.0294 0.00556 -0.0169 C 0.00868 -0.01273 0.01858 -0.0074 0.02118 -0.00532 C 0.02431 -0.00278 0.02674 0.00116 0.02969 0.00394 C 0.05521 0.02778 0.07934 0.04468 0.10903 0.05672 C 0.11198 0.05787 0.11493 0.05972 0.11771 0.06135 C 0.12014 0.06273 0.12222 0.06482 0.12466 0.06597 C 0.13785 0.07199 0.15243 0.07222 0.16597 0.07523 C 0.34254 0.07014 0.27691 0.08264 0.35556 0.05903 C 0.36059 0.05556 0.36632 0.05347 0.37118 0.04977 C 0.38403 0.03982 0.3974 0.02385 0.41077 0.01528 C 0.41424 0.01297 0.41788 0.01135 0.42118 0.00857 C 0.43056 0.0007 0.43941 -0.00879 0.44879 -0.0169 C 0.46268 -0.0287 0.44566 -0.0199 0.45903 -0.02592 C 0.46354 -0.03588 0.46528 -0.04352 0.47118 -0.05139 C 0.47379 -0.06805 0.47136 -0.05949 0.47969 -0.07662 C 0.48125 -0.07986 0.48264 -0.09259 0.48316 -0.0949 C 0.48629 -0.10903 0.48924 -0.12199 0.49184 -0.13634 C 0.49063 -0.22685 0.49045 -0.31713 0.48837 -0.40764 C 0.48802 -0.42129 0.48594 -0.42384 0.48143 -0.43287 C 0.47726 -0.46041 0.4724 -0.45301 0.46077 -0.47893 C 0.4533 -0.49583 0.44566 -0.51157 0.43663 -0.52708 C 0.43507 -0.52963 0.43282 -0.53148 0.43143 -0.53403 C 0.42952 -0.53773 0.4283 -0.5419 0.42639 -0.5456 C 0.42257 -0.55278 0.41424 -0.5662 0.41424 -0.56597 C 0.41129 -0.57824 0.40799 -0.58935 0.40382 -0.60069 C 0.40209 -0.61296 0.39827 -0.62106 0.39532 -0.63287 C 0.3908 -0.65069 0.38594 -0.66713 0.38316 -0.68565 C 0.38368 -0.73472 0.38386 -0.78379 0.3849 -0.83287 C 0.38507 -0.84444 0.38698 -0.84375 0.39011 -0.85347 C 0.39861 -0.87986 0.40556 -0.90532 0.41771 -0.9294 C 0.41927 -0.94166 0.42188 -0.95278 0.42639 -0.96389 C 0.4283 -0.96875 0.42952 -0.97523 0.43316 -0.97778 C 0.44167 -0.98356 0.43768 -0.98125 0.44532 -0.98472 C 0.44983 -0.99352 0.45504 -0.99745 0.4625 -1.00069 C 0.46823 -1.00833 0.47379 -1.01342 0.48143 -1.0169 C 0.51597 -1.01528 0.55052 -1.01504 0.5849 -1.01227 C 0.58959 -1.0118 0.59879 -1.00764 0.59879 -1.0074 C 0.60972 -0.99745 0.62257 -0.99143 0.63316 -0.98009 C 0.63577 -0.97731 0.63733 -0.97315 0.64011 -0.97083 C 0.64549 -0.96597 0.65174 -0.96365 0.65729 -0.95926 C 0.66163 -0.95069 0.66667 -0.94884 0.67292 -0.94328 C 0.67865 -0.9206 0.67969 -0.91759 0.67969 -0.89028 " pathEditMode="relative" rAng="0" ptsTypes="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" y="-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58382E-6 L -0.43698 0.00508 " pathEditMode="relative" rAng="0" ptsTypes="AA">
                                      <p:cBhvr>
                                        <p:cTn id="59" dur="3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3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5087E-6 L 0.43507 0.00508 " pathEditMode="relative" rAng="0" ptsTypes="AA">
                                      <p:cBhvr>
                                        <p:cTn id="61" dur="3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9" grpId="0" animBg="1"/>
      <p:bldP spid="11" grpId="0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pic>
        <p:nvPicPr>
          <p:cNvPr id="3" name="Picture 3" descr="C:\Users\Сергей\Desktop\Рисунок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22102">
            <a:off x="1564550" y="493985"/>
            <a:ext cx="1857388" cy="2633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Сергей\Desktop\Рисунок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15295">
            <a:off x="2367118" y="2726680"/>
            <a:ext cx="1860186" cy="2736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 rot="801696">
            <a:off x="1885174" y="5476608"/>
            <a:ext cx="2028665" cy="369332"/>
          </a:xfrm>
          <a:prstGeom prst="rect">
            <a:avLst/>
          </a:prstGeom>
          <a:solidFill>
            <a:schemeClr val="accent5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Полина Виардо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996302">
            <a:off x="1361182" y="200080"/>
            <a:ext cx="1763355" cy="369332"/>
          </a:xfrm>
          <a:prstGeom prst="rect">
            <a:avLst/>
          </a:prstGeom>
          <a:solidFill>
            <a:schemeClr val="accent5">
              <a:lumMod val="40000"/>
              <a:lumOff val="60000"/>
              <a:alpha val="6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Луи Виардо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5" name="Овал 14"/>
          <p:cNvSpPr/>
          <p:nvPr/>
        </p:nvSpPr>
        <p:spPr>
          <a:xfrm>
            <a:off x="2428860" y="6929438"/>
            <a:ext cx="5143536" cy="5286436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Блок-схема: внутренняя память 8"/>
          <p:cNvSpPr/>
          <p:nvPr/>
        </p:nvSpPr>
        <p:spPr>
          <a:xfrm flipH="1">
            <a:off x="4786314" y="642918"/>
            <a:ext cx="3643338" cy="5214974"/>
          </a:xfrm>
          <a:prstGeom prst="flowChartInternalStorage">
            <a:avLst/>
          </a:prstGeom>
          <a:solidFill>
            <a:schemeClr val="tx2">
              <a:lumMod val="75000"/>
              <a:alpha val="48000"/>
            </a:schemeClr>
          </a:solidFill>
          <a:ln w="76200" cmpd="tri">
            <a:solidFill>
              <a:srgbClr val="803D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3" name="Picture 5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857752" y="1428736"/>
            <a:ext cx="30003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Январь 1847 года.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Семья Виардо становится  частицей жизни Тургенева, он привязан к Полине, с Луи Виардо его связывает нечто вроде дружбы, а их дочь стала для писателя родной. В те годы Тургенев практически жил в семье Виардо, писатель то снимал дом по соседству, то надолго останавливался в доме своей возлюбленной.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4" name="Picture 6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0"/>
            <a:ext cx="4572000" cy="621508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5" name="Овал 24"/>
          <p:cNvSpPr/>
          <p:nvPr/>
        </p:nvSpPr>
        <p:spPr>
          <a:xfrm>
            <a:off x="-4572064" y="4357694"/>
            <a:ext cx="4572064" cy="4143404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9429784" y="4643446"/>
            <a:ext cx="4357718" cy="4071966"/>
          </a:xfrm>
          <a:prstGeom prst="ellipse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28794" y="2714620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Любовь всей жизни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68208E-6 C 0.00399 -0.00209 0.01042 4.68208E-6 0.01181 -0.00555 C 0.01372 -0.01365 0.0158 -0.02428 0.02135 -0.02937 C 0.02917 -0.03654 0.03681 -0.04347 0.04445 -0.05064 C 0.05417 -0.0592 0.06476 -0.06521 0.07535 -0.07168 C 0.10243 -0.08902 0.12795 -0.10683 0.1566 -0.11931 C 0.17014 -0.12555 0.18576 -0.1348 0.20052 -0.13503 C 0.30052 -0.13688 0.40104 -0.13688 0.50122 -0.13781 C 0.51858 -0.1459 0.53576 -0.15191 0.55313 -0.15908 C 0.56076 -0.16209 0.5684 -0.16625 0.57622 -0.16948 C 0.5783 -0.17041 0.58021 -0.17133 0.58247 -0.17226 C 0.58403 -0.17318 0.58785 -0.1748 0.58785 -0.17457 C 0.59549 -0.18197 0.60313 -0.18613 0.61129 -0.19353 C 0.61302 -0.19515 0.61667 -0.19885 0.61667 -0.19862 C 0.62222 -0.20995 0.63004 -0.21619 0.63629 -0.22752 C 0.63663 -0.23029 0.63715 -0.23353 0.63802 -0.23607 C 0.64045 -0.24139 0.64601 -0.25157 0.64601 -0.25133 C 0.64948 -0.26775 0.65365 -0.28347 0.65747 -0.29943 C 0.66285 -0.34983 0.6717 -0.41157 0.64983 -0.45526 C 0.64028 -0.49411 0.60903 -0.50544 0.58247 -0.50544 " pathEditMode="relative" rAng="0" ptsTypes="fffffffffffffffffffA">
                                      <p:cBhvr>
                                        <p:cTn id="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" y="-25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31 -0.00485 C -0.06267 -0.02034 -0.05937 -0.03467 -0.0552 -0.049 C -0.04861 -0.07235 -0.0552 -0.05733 -0.04809 -0.07235 C -0.04409 -0.08923 -0.04097 -0.10633 -0.0368 -0.12367 C -0.03559 -0.12852 -0.03437 -0.13361 -0.03316 -0.13893 C -0.03246 -0.14147 -0.03125 -0.14632 -0.03125 -0.14609 C -0.03142 -0.15603 -0.02135 -0.30397 -0.0368 -0.36731 C -0.04027 -0.39806 -0.04895 -0.43227 -0.05902 -0.46001 C -0.06736 -0.48243 -0.07413 -0.50254 -0.09218 -0.51132 C -0.10381 -0.52728 -0.11232 -0.52751 -0.12743 -0.53421 C -0.1335 -0.53745 -0.1401 -0.54438 -0.14566 -0.54715 C -0.14878 -0.54854 -0.15208 -0.54831 -0.1552 -0.54947 C -0.16788 -0.55455 -0.18125 -0.55894 -0.19392 -0.56519 C -0.39201 -0.56241 -0.33194 -0.58853 -0.40642 -0.55756 C -0.4125 -0.55178 -0.41562 -0.54438 -0.42118 -0.53721 C -0.4217 -0.53421 -0.42204 -0.53144 -0.42309 -0.52912 C -0.42395 -0.52658 -0.42569 -0.5245 -0.42656 -0.52126 C -0.42899 -0.51364 -0.4302 -0.5037 -0.43211 -0.49561 C -0.43489 -0.48405 -0.43871 -0.47434 -0.44149 -0.46255 C -0.44826 -0.43389 -0.45312 -0.40314 -0.46545 -0.37771 C -0.4677 -0.37332 -0.47274 -0.37425 -0.47638 -0.37263 C -0.47847 -0.37147 -0.48003 -0.36916 -0.48211 -0.36731 C -0.49548 -0.35922 -0.50781 -0.35899 -0.52274 -0.35737 C -0.54409 -0.3613 -0.55156 -0.36685 -0.56892 -0.38303 C -0.57048 -0.38442 -0.57274 -0.38419 -0.5743 -0.38557 C -0.57847 -0.38858 -0.58628 -0.3969 -0.59097 -0.40083 C -0.596 -0.40545 -0.6026 -0.40638 -0.60781 -0.41123 C -0.61163 -0.41447 -0.61493 -0.4177 -0.61875 -0.42163 C -0.62066 -0.42325 -0.6243 -0.42649 -0.6243 -0.42626 C -0.625 -0.42903 -0.62534 -0.43157 -0.62638 -0.43435 C -0.62829 -0.43967 -0.63368 -0.44961 -0.63368 -0.44937 C -0.64027 -0.47919 -0.63993 -0.46925 -0.63541 -0.51895 C -0.63506 -0.52173 -0.63177 -0.52704 -0.63177 -0.52681 " pathEditMode="relative" rAng="0" ptsTypes="ffffffffffffffffffffffffffffffffA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-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52381E-7 L -0.43594 0.00509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0" y="3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4306 0.00509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0" y="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555 L -0.39809 -0.0004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8 -0.01411 C -0.00435 -0.03885 0.00105 -0.03099 -0.00833 -0.04139 C -0.01303 -0.0592 -0.01822 -0.07076 -0.02517 -0.08717 C -0.03593 -0.11191 -0.04549 -0.13827 -0.05555 -0.16347 C -0.0618 -0.17827 -0.06475 -0.19307 -0.06928 -0.20902 C -0.0769 -0.23584 -0.08506 -0.25989 -0.09115 -0.28833 C -0.09323 -0.29735 -0.09739 -0.30405 -0.09982 -0.31284 C -0.10087 -0.31654 -0.10209 -0.32047 -0.10313 -0.32486 C -0.10608 -0.33943 -0.10834 -0.35561 -0.11164 -0.37041 C -0.12553 -0.43261 -0.10851 -0.34544 -0.12014 -0.40717 C -0.12066 -0.41018 -0.12171 -0.41596 -0.12171 -0.41573 C -0.12362 -0.43446 -0.12657 -0.45249 -0.12848 -0.47099 C -0.13039 -0.48833 -0.13056 -0.50613 -0.13351 -0.52278 C -0.13247 -0.58428 -0.13247 -0.63307 -0.12518 -0.68995 C -0.1231 -0.70798 -0.12414 -0.72625 -0.11841 -0.74197 C -0.11719 -0.75122 -0.11737 -0.76093 -0.11511 -0.76948 C -0.11042 -0.78636 -0.10278 -0.80024 -0.09635 -0.8148 C -0.08889 -0.83214 -0.08316 -0.84764 -0.0743 -0.86382 C -0.07379 -0.86775 -0.0743 -0.87307 -0.07275 -0.87584 C -0.07049 -0.87977 -0.06667 -0.87908 -0.06406 -0.88209 C -0.05815 -0.8881 -0.05329 -0.89711 -0.04723 -0.90313 C -0.03664 -0.91422 -0.02483 -0.92047 -0.0132 -0.92764 C -0.0059 -0.93226 0.00122 -0.93896 0.00886 -0.94266 C 0.02587 -0.95168 0.04549 -0.95446 0.06303 -0.95792 C 0.08386 -0.957 0.10487 -0.95769 0.1257 -0.95515 C 0.12935 -0.95446 0.13594 -0.94891 0.13594 -0.94868 C 0.14323 -0.92948 0.13768 -0.87885 0.13768 -0.87862 " pathEditMode="relative" rAng="0" ptsTypes="ffffffffffffffffffffffffff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0.00509 L 0.0026 -9.52381E-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9" grpId="0" animBg="1"/>
      <p:bldP spid="13" grpId="0"/>
      <p:bldP spid="25" grpId="0" animBg="1"/>
      <p:bldP spid="25" grpId="1" animBg="1"/>
      <p:bldP spid="26" grpId="0" animBg="1"/>
      <p:bldP spid="26" grpId="1" animBg="1"/>
      <p:bldP spid="27" grpId="0"/>
      <p:bldP spid="2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Сергей\Desktop\Рисунок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-71462"/>
            <a:ext cx="4429156" cy="6315815"/>
          </a:xfrm>
          <a:prstGeom prst="rect">
            <a:avLst/>
          </a:prstGeom>
          <a:noFill/>
        </p:spPr>
      </p:pic>
      <p:pic>
        <p:nvPicPr>
          <p:cNvPr id="2050" name="Picture 2" descr="C:\Users\Сергей\Desktop\Рисунок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-71462"/>
            <a:ext cx="4357718" cy="6305581"/>
          </a:xfrm>
          <a:prstGeom prst="rect">
            <a:avLst/>
          </a:prstGeom>
          <a:noFill/>
        </p:spPr>
      </p:pic>
      <p:pic>
        <p:nvPicPr>
          <p:cNvPr id="21" name="Picture 3" descr="C:\Users\Сергей\Desktop\Рисунок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715008" y="109815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П.Виардо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17" name="Picture 8" descr="C:\Users\Сергей\Desktop\Рисунок2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4572000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4071934" y="109815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И.С.Тургенев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18" name="Picture 7" descr="C:\Users\Сергей\Desktop\Рисунок5.jp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1999" y="0"/>
            <a:ext cx="4572001" cy="6215083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8" name="Picture 5" descr="C:\Users\Сергей\Desktop\red-curtain-in-theater-3d-gaming-hd-wallpapers-1680-x-900 - копия (3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43966" y="0"/>
            <a:ext cx="500034" cy="6215082"/>
          </a:xfrm>
          <a:prstGeom prst="rect">
            <a:avLst/>
          </a:prstGeom>
          <a:noFill/>
        </p:spPr>
      </p:pic>
      <p:pic>
        <p:nvPicPr>
          <p:cNvPr id="7" name="Picture 3" descr="C:\Users\Сергей\Desktop\red-curtain-in-theater-3d-gaming-hd-wallpapers-1680-x-900 - копия (2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571472" cy="6215082"/>
          </a:xfrm>
          <a:prstGeom prst="rect">
            <a:avLst/>
          </a:prstGeom>
          <a:noFill/>
        </p:spPr>
      </p:pic>
      <p:sp>
        <p:nvSpPr>
          <p:cNvPr id="16" name="Овал 15"/>
          <p:cNvSpPr/>
          <p:nvPr/>
        </p:nvSpPr>
        <p:spPr>
          <a:xfrm>
            <a:off x="2428860" y="6858000"/>
            <a:ext cx="5286412" cy="514356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Блок-схема: внутренняя память 11"/>
          <p:cNvSpPr/>
          <p:nvPr/>
        </p:nvSpPr>
        <p:spPr>
          <a:xfrm>
            <a:off x="857224" y="571480"/>
            <a:ext cx="3429024" cy="5219202"/>
          </a:xfrm>
          <a:prstGeom prst="flowChartInternalStorage">
            <a:avLst/>
          </a:prstGeom>
          <a:solidFill>
            <a:schemeClr val="tx2">
              <a:lumMod val="75000"/>
              <a:alpha val="48000"/>
            </a:schemeClr>
          </a:solidFill>
          <a:ln w="76200" cmpd="tri">
            <a:solidFill>
              <a:srgbClr val="803D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86635" y="1285860"/>
            <a:ext cx="30710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Луи Виардо не препятствовал встречам жены с новым обожателем. С одной стороны, он считал Полину разумной женщиной и целиком полагался на ее здравый смысл, а с другой — дружба с Тургеневым сулила вполне материальные выгоды: вопреки воле матери, Иван Сергеевич тратил на семейство Виардо большие деньги.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382 -0.13985 C -0.34497 -0.13731 -0.28195 -0.12922 -0.22448 -0.14447 C -0.21945 -0.14771 -0.21129 -0.1521 -0.20729 -0.15811 C -0.19584 -0.17522 -0.19705 -0.19787 -0.18837 -0.21544 C -0.18629 -0.2263 -0.18351 -0.23671 -0.18143 -0.24757 C -0.18264 -0.30767 -0.17709 -0.41031 -0.2349 -0.43157 C -0.23542 -0.4318 -0.254 -0.43828 -0.25729 -0.43874 C -0.28195 -0.4399 -0.30677 -0.44036 -0.33143 -0.44105 C -0.35556 -0.44914 -0.37709 -0.46301 -0.40035 -0.47318 C -0.42136 -0.48243 -0.44375 -0.48798 -0.46424 -0.49838 C -0.4974 -0.51525 -0.47726 -0.5104 -0.50035 -0.51433 C -0.51337 -0.52173 -0.52639 -0.52519 -0.53993 -0.53051 C -0.56702 -0.55224 -0.52691 -0.52149 -0.56077 -0.54207 C -0.5691 -0.54715 -0.57639 -0.55478 -0.5849 -0.56033 C -0.59636 -0.57582 -0.61025 -0.60171 -0.6158 -0.62251 C -0.62761 -0.66782 -0.61667 -0.64147 -0.62795 -0.6662 C -0.63091 -0.6803 -0.63229 -0.69533 -0.63837 -0.70758 C -0.64757 -0.74688 -0.65313 -0.79935 -0.63663 -0.83402 C -0.63386 -0.85598 -0.62778 -0.86616 -0.61754 -0.88442 C -0.60955 -0.89875 -0.60347 -0.90869 -0.58993 -0.91424 C -0.58351 -0.92764 -0.56563 -0.9288 -0.55556 -0.93273 C -0.53854 -0.93943 -0.5474 -0.93666 -0.52795 -0.9399 C -0.46198 -0.93781 -0.46702 -0.93897 -0.42622 -0.93273 C -0.41858 -0.92603 -0.4092 -0.92117 -0.40035 -0.91886 C -0.38802 -0.90684 -0.37813 -0.90707 -0.3625 -0.90522 C -0.34705 -0.89482 -0.35347 -0.89806 -0.34341 -0.89366 C -0.3342 -0.86338 -0.3467 -0.90037 -0.33316 -0.87309 C -0.33038 -0.86731 -0.32622 -0.8546 -0.32622 -0.85437 C -0.32448 -0.84373 -0.32136 -0.82223 -0.3125 -0.81784 C -0.30938 -0.81622 -0.29341 -0.81345 -0.29167 -0.81322 C -0.28021 -0.82108 -0.28924 -0.81414 -0.27795 -0.82478 C -0.27448 -0.82801 -0.26754 -0.83402 -0.26754 -0.83379 C -0.26459 -0.84604 -0.2625 -0.84512 -0.2625 -0.85922 " pathEditMode="relative" rAng="0" ptsTypes="ffffffffffffffffffffffffffffffffA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" y="-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9.52381E-7 L 0.42726 -0.0055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726 -0.00555 L 1.11022E-16 -9.52381E-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3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6" grpId="0" animBg="1"/>
      <p:bldP spid="16" grpId="1" animBg="1"/>
      <p:bldP spid="12" grpId="0" animBg="1"/>
      <p:bldP spid="12" grpId="1" animBg="1"/>
      <p:bldP spid="2" grpId="0"/>
      <p:bldP spid="2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1319</Words>
  <Application>Microsoft Office PowerPoint</Application>
  <PresentationFormat>Экран (4:3)</PresentationFormat>
  <Paragraphs>117</Paragraphs>
  <Slides>22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***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kab35</dc:creator>
  <cp:lastModifiedBy>BAZA</cp:lastModifiedBy>
  <cp:revision>16</cp:revision>
  <dcterms:created xsi:type="dcterms:W3CDTF">2012-02-29T10:09:13Z</dcterms:created>
  <dcterms:modified xsi:type="dcterms:W3CDTF">2012-03-16T13:40:32Z</dcterms:modified>
</cp:coreProperties>
</file>