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81" r:id="rId3"/>
    <p:sldId id="258" r:id="rId4"/>
    <p:sldId id="262" r:id="rId5"/>
    <p:sldId id="259" r:id="rId6"/>
    <p:sldId id="263" r:id="rId7"/>
    <p:sldId id="283" r:id="rId8"/>
    <p:sldId id="280" r:id="rId9"/>
    <p:sldId id="264" r:id="rId10"/>
    <p:sldId id="28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6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DFAE9A-8B57-4417-814A-502293F47156}" type="datetimeFigureOut">
              <a:rPr lang="ru-RU" smtClean="0">
                <a:solidFill>
                  <a:srgbClr val="ECE9C6"/>
                </a:solidFill>
              </a:rPr>
              <a:pPr/>
              <a:t>18.02.2013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3ED3AC-D590-4B59-8A4E-EF996821562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4190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61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4696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DFAE9A-8B57-4417-814A-502293F47156}" type="datetimeFigureOut">
              <a:rPr lang="ru-RU" smtClean="0">
                <a:solidFill>
                  <a:srgbClr val="ECE9C6"/>
                </a:solidFill>
              </a:rPr>
              <a:pPr/>
              <a:t>18.02.2013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3ED3AC-D590-4B59-8A4E-EF996821562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429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13859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5476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39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0532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1912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404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7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1721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703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8226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2569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802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1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7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1888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83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13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627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7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2DFAE9A-8B57-4417-814A-502293F47156}" type="datetimeFigureOut">
              <a:rPr lang="ru-RU" smtClean="0">
                <a:solidFill>
                  <a:srgbClr val="895D1D"/>
                </a:solidFill>
              </a:rPr>
              <a:pPr/>
              <a:t>18.02.2013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43ED3AC-D590-4B59-8A4E-EF996821562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59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566715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ОРГАНИЗАЦИЯ ВНЕУРОЧНОЙ ДЕЯТЕЛЬНОСТИ УЧАЩИХСЯ В РАМКАХ РЕАЛИЗАЦИИ ФЕДЕРАЛЬНЫХ ОБРАЗОВАТЕЛЬНЫХ СТАНДАРТОВ НАЧАЛЬНОГО ОБЩЕГО ОБРАЗОВАНИЯ (ФГОС НОО)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/>
            </a:r>
            <a:br>
              <a:rPr lang="ru-RU" sz="3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</a:b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/>
            </a:r>
            <a:b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</a:b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ШКОЛА ПРИ ПОСОЛЬСТВЕ РФ В ФРГ(</a:t>
            </a:r>
            <a:r>
              <a:rPr lang="ru-RU" sz="3200" i="1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г.БЕРЛИН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)</a:t>
            </a:r>
            <a:b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</a:br>
            <a:r>
              <a:rPr lang="ru-RU" sz="3200" dirty="0" smtClean="0">
                <a:solidFill>
                  <a:srgbClr val="4F81BD">
                    <a:lumMod val="50000"/>
                  </a:srgbClr>
                </a:solidFill>
              </a:rPr>
              <a:t>2013 год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469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5486" y="620688"/>
            <a:ext cx="8280920" cy="57554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Ø"/>
            </a:pP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Программа 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внеурочной деятельности школы </a:t>
            </a:r>
            <a:r>
              <a:rPr lang="ru-RU" sz="3200" dirty="0" smtClean="0">
                <a:solidFill>
                  <a:srgbClr val="C00000"/>
                </a:solidFill>
              </a:rPr>
              <a:t>способствует</a:t>
            </a: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ü"/>
            </a:pP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более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   разностороннему </a:t>
            </a:r>
            <a:r>
              <a:rPr lang="ru-RU" sz="3200" dirty="0">
                <a:solidFill>
                  <a:srgbClr val="C00000"/>
                </a:solidFill>
              </a:rPr>
              <a:t>раскрытию индивидуальных способностей ребенка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, которые не всегда удаётся </a:t>
            </a: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выявить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и развить   на 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уроке, </a:t>
            </a:r>
            <a:endParaRPr lang="ru-RU" sz="3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marL="342900" lvl="0" indent="-34290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C00000"/>
                </a:solidFill>
              </a:rPr>
              <a:t>формированию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детей </a:t>
            </a:r>
            <a:r>
              <a:rPr lang="ru-RU" sz="3200" dirty="0">
                <a:solidFill>
                  <a:srgbClr val="C00000"/>
                </a:solidFill>
              </a:rPr>
              <a:t>интереса 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к различным видам деятельности, </a:t>
            </a:r>
            <a:endParaRPr lang="ru-RU" sz="3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marL="342900" lvl="0" indent="-34290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ü"/>
            </a:pP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развитию </a:t>
            </a:r>
            <a:r>
              <a:rPr lang="ru-RU" sz="3200" dirty="0" smtClean="0">
                <a:solidFill>
                  <a:srgbClr val="C00000"/>
                </a:solidFill>
              </a:rPr>
              <a:t>желания</a:t>
            </a: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активно </a:t>
            </a:r>
            <a:r>
              <a:rPr lang="ru-RU" sz="3200" dirty="0">
                <a:solidFill>
                  <a:srgbClr val="C00000"/>
                </a:solidFill>
              </a:rPr>
              <a:t>участвовать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ru-RU" sz="3200" dirty="0">
                <a:solidFill>
                  <a:srgbClr val="C00000"/>
                </a:solidFill>
              </a:rPr>
              <a:t>в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 продуктивной </a:t>
            </a:r>
            <a:r>
              <a:rPr lang="ru-RU" sz="3200" dirty="0">
                <a:solidFill>
                  <a:srgbClr val="C00000"/>
                </a:solidFill>
              </a:rPr>
              <a:t>деятельности</a:t>
            </a:r>
            <a:r>
              <a:rPr lang="ru-RU" sz="32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.</a:t>
            </a:r>
          </a:p>
          <a:p>
            <a:pPr lvl="0">
              <a:spcBef>
                <a:spcPct val="20000"/>
              </a:spcBef>
              <a:buClr>
                <a:srgbClr val="873624"/>
              </a:buClr>
            </a:pP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49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95536" y="332656"/>
            <a:ext cx="8424936" cy="612068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       </a:t>
            </a:r>
            <a:r>
              <a:rPr lang="ru-RU" dirty="0">
                <a:solidFill>
                  <a:srgbClr val="C00000"/>
                </a:solidFill>
              </a:rPr>
              <a:t>О</a:t>
            </a:r>
            <a:r>
              <a:rPr lang="ru-RU" dirty="0" smtClean="0">
                <a:solidFill>
                  <a:srgbClr val="C00000"/>
                </a:solidFill>
              </a:rPr>
              <a:t>сновные </a:t>
            </a:r>
            <a:r>
              <a:rPr lang="ru-RU" dirty="0">
                <a:solidFill>
                  <a:srgbClr val="C00000"/>
                </a:solidFill>
              </a:rPr>
              <a:t>направления и формы воспитательной </a:t>
            </a:r>
            <a:r>
              <a:rPr lang="ru-RU" dirty="0" smtClean="0">
                <a:solidFill>
                  <a:srgbClr val="C00000"/>
                </a:solidFill>
              </a:rPr>
              <a:t>работы</a:t>
            </a:r>
            <a:r>
              <a:rPr lang="ru-RU" dirty="0">
                <a:solidFill>
                  <a:srgbClr val="C00000"/>
                </a:solidFill>
              </a:rPr>
              <a:t> 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      в  программе </a:t>
            </a:r>
            <a:r>
              <a:rPr lang="ru-RU" dirty="0">
                <a:solidFill>
                  <a:srgbClr val="C00000"/>
                </a:solidFill>
              </a:rPr>
              <a:t>внеурочной деятельности </a:t>
            </a:r>
            <a:r>
              <a:rPr lang="ru-RU" dirty="0" smtClean="0">
                <a:solidFill>
                  <a:srgbClr val="C00000"/>
                </a:solidFill>
              </a:rPr>
              <a:t>нашей школы </a:t>
            </a:r>
            <a:endParaRPr lang="ru-RU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045608"/>
              </p:ext>
            </p:extLst>
          </p:nvPr>
        </p:nvGraphicFramePr>
        <p:xfrm>
          <a:off x="971600" y="1772816"/>
          <a:ext cx="7200800" cy="39289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447089"/>
                <a:gridCol w="1798345"/>
                <a:gridCol w="1955366"/>
              </a:tblGrid>
              <a:tr h="864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/>
                          </a:solidFill>
                          <a:effectLst/>
                        </a:rPr>
                        <a:t>                                  Классы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/>
                          </a:solidFill>
                          <a:effectLst/>
                        </a:rPr>
                        <a:t>Направления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lToB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accent1"/>
                          </a:solidFill>
                          <a:effectLst/>
                        </a:rPr>
                        <a:t>I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accent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accent1"/>
                          </a:solidFill>
                          <a:effectLst/>
                        </a:rPr>
                        <a:t>II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8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01950" algn="r"/>
                        </a:tabLst>
                      </a:pPr>
                      <a:r>
                        <a:rPr lang="ru-RU" sz="1400" dirty="0" err="1" smtClean="0">
                          <a:solidFill>
                            <a:srgbClr val="C00000"/>
                          </a:solidFill>
                          <a:effectLst/>
                        </a:rPr>
                        <a:t>общеинтеллектуальное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8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01950" algn="r"/>
                        </a:tabLs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</a:rPr>
                        <a:t>духовно-нравственное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8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01950" algn="r"/>
                        </a:tabLst>
                      </a:pPr>
                      <a:r>
                        <a:rPr lang="ru-RU" sz="1400">
                          <a:solidFill>
                            <a:srgbClr val="C00000"/>
                          </a:solidFill>
                          <a:effectLst/>
                        </a:rPr>
                        <a:t>общекультурное</a:t>
                      </a:r>
                      <a:endParaRPr lang="ru-RU" sz="110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232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</a:rPr>
                        <a:t>спортивно-оздоровительное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83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</a:rPr>
                        <a:t>социальное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831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Итого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10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10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3870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476672"/>
            <a:ext cx="8035032" cy="59046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err="1" smtClean="0"/>
              <a:t>Общеинтеллектуальное</a:t>
            </a:r>
            <a:r>
              <a:rPr lang="ru-RU" b="1" dirty="0" smtClean="0"/>
              <a:t> направление</a:t>
            </a:r>
            <a:endParaRPr lang="ru-RU" dirty="0"/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предметные кружки и факультативы;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внеурочные мероприятия по предметам;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участие в сетевых проектах, конкурсе «Школьная планета МИД»;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разработка проектов;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участие в конференциях, конкурсах, олимпиадах (в режиме онлайн в том числе).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905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476672"/>
            <a:ext cx="7963024" cy="59046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ctr">
              <a:buClr>
                <a:srgbClr val="873624"/>
              </a:buClr>
              <a:buNone/>
            </a:pPr>
            <a:r>
              <a:rPr lang="ru-RU" b="1" dirty="0" smtClean="0"/>
              <a:t>Духовно-нравственное </a:t>
            </a:r>
            <a:r>
              <a:rPr lang="ru-RU" b="1" dirty="0" smtClean="0">
                <a:solidFill>
                  <a:prstClr val="black"/>
                </a:solidFill>
              </a:rPr>
              <a:t>направление</a:t>
            </a:r>
            <a:endParaRPr lang="ru-RU" dirty="0" smtClean="0"/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тематические </a:t>
            </a:r>
            <a:r>
              <a:rPr lang="ru-RU" dirty="0"/>
              <a:t>классные часы с использованием программ, учебных курсов по основам морали (нравственности): «Азбука нравственности» (1-4 </a:t>
            </a:r>
            <a:r>
              <a:rPr lang="ru-RU" dirty="0" err="1"/>
              <a:t>кл</a:t>
            </a:r>
            <a:r>
              <a:rPr lang="ru-RU" dirty="0"/>
              <a:t>.), «Грамматика нравственности» (5-9 </a:t>
            </a:r>
            <a:r>
              <a:rPr lang="ru-RU" dirty="0" err="1"/>
              <a:t>кл</a:t>
            </a:r>
            <a:r>
              <a:rPr lang="ru-RU" dirty="0"/>
              <a:t>.), «Основы морали» (10-11 </a:t>
            </a:r>
            <a:r>
              <a:rPr lang="ru-RU" dirty="0" err="1"/>
              <a:t>кл</a:t>
            </a:r>
            <a:r>
              <a:rPr lang="ru-RU" dirty="0"/>
              <a:t>.);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«Уроки мужества»;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подготовка и проведение мероприятий, посвященных знаменательным датам;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встречи с ветеранами войны, труда, сотрудниками </a:t>
            </a:r>
            <a:r>
              <a:rPr lang="ru-RU" dirty="0" smtClean="0"/>
              <a:t>Посольства и ВАТ</a:t>
            </a:r>
            <a:r>
              <a:rPr lang="ru-RU" dirty="0"/>
              <a:t>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проведение конкурсов патриотической песни;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поисковая работа в рамках музейного направления.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451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476672"/>
            <a:ext cx="8064896" cy="58326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ctr">
              <a:buClr>
                <a:srgbClr val="873624"/>
              </a:buClr>
              <a:buNone/>
            </a:pPr>
            <a:r>
              <a:rPr lang="ru-RU" b="1" dirty="0" smtClean="0"/>
              <a:t>Общекультурное </a:t>
            </a:r>
            <a:r>
              <a:rPr lang="ru-RU" b="1" dirty="0" smtClean="0">
                <a:solidFill>
                  <a:prstClr val="black"/>
                </a:solidFill>
              </a:rPr>
              <a:t>направление</a:t>
            </a:r>
            <a:endParaRPr lang="ru-RU" dirty="0"/>
          </a:p>
          <a:p>
            <a:pPr lvl="0">
              <a:buFont typeface="Wingdings" pitchFamily="2" charset="2"/>
              <a:buChar char="Ø"/>
            </a:pPr>
            <a:r>
              <a:rPr lang="ru-RU" dirty="0"/>
              <a:t>организация выставок творческих работ учащихся;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организация экскурсий по различным направлениям;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сотрудничество с различными учреждениями, осуществляющими культурно-образовательные программы (театры, музеи, библиотеки);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издание школьной газеты «Вместе»;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проведение школьных радиопередач к знаменательным датам;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встречи с выдающимися людьми (артисты, писатели, спортсмены);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организация и проведение смотров художественной самодеятельности, музыкальных конкурсов.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534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476672"/>
            <a:ext cx="7963024" cy="58326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ctr">
              <a:buClr>
                <a:srgbClr val="873624"/>
              </a:buClr>
              <a:buNone/>
            </a:pPr>
            <a:r>
              <a:rPr lang="ru-RU" b="1" dirty="0" smtClean="0"/>
              <a:t>Спортивно-оздоровительное </a:t>
            </a:r>
            <a:r>
              <a:rPr lang="ru-RU" b="1" dirty="0" smtClean="0">
                <a:solidFill>
                  <a:prstClr val="black"/>
                </a:solidFill>
              </a:rPr>
              <a:t>направление</a:t>
            </a:r>
            <a:endParaRPr lang="ru-RU" dirty="0"/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проведение турслетов, </a:t>
            </a:r>
            <a:r>
              <a:rPr lang="ru-RU" sz="3200" dirty="0">
                <a:solidFill>
                  <a:prstClr val="black"/>
                </a:solidFill>
              </a:rPr>
              <a:t>«Веселых стартов», «Дней </a:t>
            </a:r>
            <a:r>
              <a:rPr lang="ru-RU" sz="3200" dirty="0" err="1" smtClean="0">
                <a:solidFill>
                  <a:prstClr val="black"/>
                </a:solidFill>
              </a:rPr>
              <a:t>здоровья»,</a:t>
            </a:r>
            <a:r>
              <a:rPr lang="ru-RU" sz="3200" dirty="0" err="1" smtClean="0"/>
              <a:t>соревнований</a:t>
            </a:r>
            <a:r>
              <a:rPr lang="ru-RU" sz="3200" dirty="0" smtClean="0"/>
              <a:t> «</a:t>
            </a:r>
            <a:r>
              <a:rPr lang="ru-RU" sz="3200" dirty="0"/>
              <a:t>Мама, папа, я – спортивная семья», 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проведение соревнований в рамках школьной спартакиады;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проведение бесед, викторин по </a:t>
            </a:r>
            <a:r>
              <a:rPr lang="ru-RU" sz="3200" dirty="0" smtClean="0"/>
              <a:t>популяризации здорового образа жизни;</a:t>
            </a:r>
            <a:endParaRPr lang="ru-RU" sz="3200" dirty="0"/>
          </a:p>
          <a:p>
            <a:pPr lvl="0">
              <a:buFont typeface="Wingdings" pitchFamily="2" charset="2"/>
              <a:buChar char="Ø"/>
            </a:pPr>
            <a:r>
              <a:rPr lang="ru-RU" sz="3200" dirty="0" smtClean="0"/>
              <a:t>организация работы </a:t>
            </a:r>
            <a:r>
              <a:rPr lang="ru-RU" sz="3200" dirty="0"/>
              <a:t>спортивных кружков и секций.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153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476672"/>
            <a:ext cx="8136904" cy="59046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lvl="0" indent="0" algn="ctr">
              <a:buClr>
                <a:srgbClr val="873624"/>
              </a:buClr>
              <a:buNone/>
            </a:pPr>
            <a:r>
              <a:rPr lang="ru-RU" sz="2600" b="1" dirty="0" smtClean="0"/>
              <a:t>Социальное </a:t>
            </a:r>
            <a:r>
              <a:rPr lang="ru-RU" sz="2600" b="1" dirty="0" smtClean="0">
                <a:solidFill>
                  <a:prstClr val="black"/>
                </a:solidFill>
              </a:rPr>
              <a:t>направление</a:t>
            </a:r>
            <a:endParaRPr lang="ru-RU" sz="3200" dirty="0"/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подготовка и проведение благотворительных ярмарок;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участие в проектах на уровне </a:t>
            </a:r>
            <a:r>
              <a:rPr lang="ru-RU" sz="3200" dirty="0" smtClean="0"/>
              <a:t>РФ («</a:t>
            </a:r>
            <a:r>
              <a:rPr lang="ru-RU" sz="3200" dirty="0"/>
              <a:t>Зеленая планета»);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сотрудничество учительских и ученических </a:t>
            </a:r>
            <a:r>
              <a:rPr lang="ru-RU" sz="3200" dirty="0" smtClean="0"/>
              <a:t>коллективов в общественной жизни школы;</a:t>
            </a:r>
            <a:endParaRPr lang="ru-RU" sz="3200" dirty="0"/>
          </a:p>
          <a:p>
            <a:pPr lvl="0">
              <a:buFont typeface="Wingdings" pitchFamily="2" charset="2"/>
              <a:buChar char="Ø"/>
            </a:pPr>
            <a:r>
              <a:rPr lang="ru-RU" sz="3200" dirty="0"/>
              <a:t>у</a:t>
            </a:r>
            <a:r>
              <a:rPr lang="ru-RU" sz="3200" dirty="0" smtClean="0"/>
              <a:t>частие в различных конкурсах, смотрах художественно-эстетической направленности;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/>
              <a:t>знакомство учащихся </a:t>
            </a:r>
            <a:r>
              <a:rPr lang="ru-RU" sz="3200" dirty="0"/>
              <a:t>немецких </a:t>
            </a:r>
            <a:r>
              <a:rPr lang="ru-RU" sz="3200" dirty="0" smtClean="0"/>
              <a:t>гимназий в </a:t>
            </a:r>
            <a:r>
              <a:rPr lang="ru-RU" sz="3200" dirty="0"/>
              <a:t>рамках </a:t>
            </a:r>
            <a:r>
              <a:rPr lang="ru-RU" sz="3200" dirty="0" smtClean="0"/>
              <a:t>дружеских встреч с традициями русской культуры.</a:t>
            </a:r>
            <a:endParaRPr lang="ru-RU" sz="3200" dirty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18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611560" y="476672"/>
            <a:ext cx="7891016" cy="57606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200" b="1" dirty="0" smtClean="0"/>
              <a:t>        Основные задачи, обеспечивающие </a:t>
            </a:r>
            <a:r>
              <a:rPr lang="ru-RU" sz="2200" b="1" dirty="0"/>
              <a:t>качественную </a:t>
            </a:r>
            <a:r>
              <a:rPr lang="ru-RU" sz="2200" b="1" dirty="0" smtClean="0"/>
              <a:t> реализацию </a:t>
            </a:r>
            <a:r>
              <a:rPr lang="ru-RU" sz="2200" b="1" dirty="0"/>
              <a:t>внеурочной </a:t>
            </a:r>
            <a:r>
              <a:rPr lang="ru-RU" sz="2200" b="1" dirty="0" smtClean="0"/>
              <a:t>деятельности</a:t>
            </a:r>
          </a:p>
          <a:p>
            <a:pPr>
              <a:buFont typeface="Wingdings" pitchFamily="2" charset="2"/>
              <a:buChar char="Ø"/>
            </a:pPr>
            <a:r>
              <a:rPr lang="ru-RU" b="1" dirty="0"/>
              <a:t>С</a:t>
            </a:r>
            <a:r>
              <a:rPr lang="ru-RU" b="1" dirty="0" smtClean="0"/>
              <a:t>оздание </a:t>
            </a:r>
            <a:r>
              <a:rPr lang="ru-RU" b="1" dirty="0"/>
              <a:t>условий </a:t>
            </a:r>
            <a:r>
              <a:rPr lang="ru-RU" dirty="0"/>
              <a:t>для эффективной реализации основных целевых образовательных программ, проводимых во внеурочное время. Сегодня по основным направлениям в школе работает 38 программ, из них по 1 направлению – 23 программы, по 2 направлению – 5 программ, по 3 направлению – 6 программ, по 4 направлению – 3 программы, по 5 направлению – 2 программы.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b="1" dirty="0"/>
              <a:t>В</a:t>
            </a:r>
            <a:r>
              <a:rPr lang="ru-RU" b="1" dirty="0" smtClean="0"/>
              <a:t>ключение </a:t>
            </a:r>
            <a:r>
              <a:rPr lang="ru-RU" b="1" dirty="0"/>
              <a:t>всех учащихся </a:t>
            </a:r>
            <a:r>
              <a:rPr lang="ru-RU" dirty="0"/>
              <a:t>в разностороннюю </a:t>
            </a:r>
            <a:r>
              <a:rPr lang="ru-RU" dirty="0" smtClean="0"/>
              <a:t>деятельность.</a:t>
            </a:r>
          </a:p>
          <a:p>
            <a:pPr>
              <a:buFont typeface="Wingdings" pitchFamily="2" charset="2"/>
              <a:buChar char="Ø"/>
            </a:pPr>
            <a:r>
              <a:rPr lang="ru-RU" b="1" dirty="0"/>
              <a:t>У</a:t>
            </a:r>
            <a:r>
              <a:rPr lang="ru-RU" b="1" dirty="0" smtClean="0"/>
              <a:t>глубление </a:t>
            </a:r>
            <a:r>
              <a:rPr lang="ru-RU" b="1" dirty="0"/>
              <a:t>содержания </a:t>
            </a:r>
            <a:r>
              <a:rPr lang="ru-RU" b="1" dirty="0" smtClean="0"/>
              <a:t>,</a:t>
            </a:r>
            <a:r>
              <a:rPr lang="ru-RU" dirty="0" smtClean="0"/>
              <a:t>форм </a:t>
            </a:r>
            <a:r>
              <a:rPr lang="ru-RU" dirty="0"/>
              <a:t>и методов занятости учащихся в свободное от учебы </a:t>
            </a:r>
            <a:r>
              <a:rPr lang="ru-RU" dirty="0" smtClean="0"/>
              <a:t>время.</a:t>
            </a:r>
          </a:p>
          <a:p>
            <a:pPr>
              <a:buFont typeface="Wingdings" pitchFamily="2" charset="2"/>
              <a:buChar char="Ø"/>
            </a:pPr>
            <a:r>
              <a:rPr lang="ru-RU" b="1" dirty="0"/>
              <a:t>С</a:t>
            </a:r>
            <a:r>
              <a:rPr lang="ru-RU" b="1" dirty="0" smtClean="0"/>
              <a:t>овершенствование </a:t>
            </a:r>
            <a:r>
              <a:rPr lang="ru-RU" b="1" dirty="0"/>
              <a:t>мониторинга </a:t>
            </a:r>
            <a:r>
              <a:rPr lang="ru-RU" dirty="0"/>
              <a:t>эффективности воспитательной работы в </a:t>
            </a:r>
            <a:r>
              <a:rPr lang="ru-RU" dirty="0" smtClean="0"/>
              <a:t>школе.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958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404664"/>
            <a:ext cx="8064896" cy="59046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b="1" dirty="0" smtClean="0"/>
              <a:t>Объекты  </a:t>
            </a:r>
            <a:r>
              <a:rPr lang="ru-RU" b="1" dirty="0"/>
              <a:t>мониторинга </a:t>
            </a:r>
            <a:r>
              <a:rPr lang="ru-RU" b="1" dirty="0">
                <a:solidFill>
                  <a:prstClr val="black"/>
                </a:solidFill>
              </a:rPr>
              <a:t>внеклассной работы </a:t>
            </a:r>
            <a:r>
              <a:rPr lang="ru-RU" b="1" dirty="0" smtClean="0"/>
              <a:t>в   школе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оценка востребованности </a:t>
            </a:r>
            <a:r>
              <a:rPr lang="ru-RU" dirty="0" smtClean="0"/>
              <a:t> определенных форм  проведения мероприятий,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сохранность контингента </a:t>
            </a:r>
            <a:r>
              <a:rPr lang="ru-RU" dirty="0" smtClean="0"/>
              <a:t> учащихся на всех направлениях </a:t>
            </a:r>
            <a:r>
              <a:rPr lang="ru-RU" dirty="0"/>
              <a:t>внеурочной работы,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анкетирование </a:t>
            </a:r>
            <a:r>
              <a:rPr lang="ru-RU" dirty="0"/>
              <a:t>школьников и родителей по итогам года с целью выявления </a:t>
            </a:r>
            <a:r>
              <a:rPr lang="ru-RU" dirty="0" smtClean="0"/>
              <a:t>степени удовлетворённости </a:t>
            </a:r>
            <a:r>
              <a:rPr lang="ru-RU" dirty="0"/>
              <a:t>воспитательными мероприятиями,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анкетирование </a:t>
            </a:r>
            <a:r>
              <a:rPr lang="ru-RU" dirty="0"/>
              <a:t>школьников и родителей в рамках внутришкольного контроля: вовлечённость  обучающихся во </a:t>
            </a:r>
            <a:r>
              <a:rPr lang="ru-RU" dirty="0" smtClean="0"/>
              <a:t>внеурочную образовательную </a:t>
            </a:r>
            <a:r>
              <a:rPr lang="ru-RU" dirty="0"/>
              <a:t>деятельность, развитие и сплочение ученического коллектива, характер межличностных отношений, результативность участия в проектах различного уровня.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5949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755576" y="476672"/>
            <a:ext cx="7747000" cy="57606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В нашей </a:t>
            </a:r>
            <a:r>
              <a:rPr lang="ru-RU" dirty="0"/>
              <a:t>школе проделана </a:t>
            </a:r>
            <a:r>
              <a:rPr lang="ru-RU" b="1" dirty="0"/>
              <a:t>огромная организационная </a:t>
            </a:r>
            <a:r>
              <a:rPr lang="ru-RU" dirty="0"/>
              <a:t>работа по внедрению ФГОС </a:t>
            </a:r>
            <a:r>
              <a:rPr lang="ru-RU" dirty="0" err="1" smtClean="0"/>
              <a:t>НОО.Однако</a:t>
            </a:r>
            <a:r>
              <a:rPr lang="ru-RU" dirty="0" smtClean="0"/>
              <a:t>  </a:t>
            </a:r>
            <a:r>
              <a:rPr lang="ru-RU" dirty="0"/>
              <a:t>в</a:t>
            </a:r>
            <a:r>
              <a:rPr lang="ru-RU" dirty="0" smtClean="0"/>
              <a:t>торой </a:t>
            </a:r>
            <a:r>
              <a:rPr lang="ru-RU" dirty="0"/>
              <a:t>год работы не только высветил положительный опыт, </a:t>
            </a:r>
            <a:r>
              <a:rPr lang="ru-RU" b="1" dirty="0"/>
              <a:t>но и выявил ряд проблем</a:t>
            </a:r>
            <a:r>
              <a:rPr lang="ru-RU" dirty="0"/>
              <a:t>. Прежде </a:t>
            </a:r>
            <a:r>
              <a:rPr lang="ru-RU" dirty="0" smtClean="0"/>
              <a:t>всего, это</a:t>
            </a:r>
            <a:r>
              <a:rPr lang="ru-RU" b="1" dirty="0" smtClean="0"/>
              <a:t> </a:t>
            </a:r>
            <a:r>
              <a:rPr lang="ru-RU" b="1" dirty="0"/>
              <a:t>недостаточное финансовое обеспечение </a:t>
            </a:r>
            <a:r>
              <a:rPr lang="ru-RU" dirty="0"/>
              <a:t>реализации ФГОС, а именно: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в части учебно-методического сопровождения содержательной части стандартов;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в оснащении учебных кабинетов необходимым оборудованием в соответствии с </a:t>
            </a:r>
            <a:r>
              <a:rPr lang="ru-RU" dirty="0" smtClean="0"/>
              <a:t>требованиями </a:t>
            </a:r>
            <a:r>
              <a:rPr lang="ru-RU" dirty="0"/>
              <a:t>ФГОС.</a:t>
            </a:r>
          </a:p>
          <a:p>
            <a:pPr marL="0" indent="0">
              <a:buNone/>
            </a:pPr>
            <a:r>
              <a:rPr lang="ru-RU" dirty="0" smtClean="0"/>
              <a:t>      Кроме того, </a:t>
            </a:r>
            <a:r>
              <a:rPr lang="ru-RU" b="1" dirty="0" smtClean="0"/>
              <a:t>назрела </a:t>
            </a:r>
            <a:r>
              <a:rPr lang="ru-RU" b="1" dirty="0"/>
              <a:t>необходимость 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b="1" dirty="0" smtClean="0"/>
              <a:t>разработки критериев </a:t>
            </a:r>
            <a:r>
              <a:rPr lang="ru-RU" dirty="0"/>
              <a:t>системы </a:t>
            </a:r>
            <a:r>
              <a:rPr lang="ru-RU" dirty="0" smtClean="0"/>
              <a:t>оценивания внеурочной  деятельности учащихся </a:t>
            </a:r>
            <a:r>
              <a:rPr lang="ru-RU" dirty="0"/>
              <a:t>во второй половине дня;</a:t>
            </a:r>
          </a:p>
          <a:p>
            <a:pPr lvl="0">
              <a:buFont typeface="Wingdings" pitchFamily="2" charset="2"/>
              <a:buChar char="Ø"/>
            </a:pPr>
            <a:r>
              <a:rPr lang="ru-RU" b="1" dirty="0" smtClean="0"/>
              <a:t>обеспечения </a:t>
            </a:r>
            <a:r>
              <a:rPr lang="ru-RU" b="1" dirty="0"/>
              <a:t>диагностическим инструментарием </a:t>
            </a:r>
            <a:r>
              <a:rPr lang="ru-RU" dirty="0"/>
              <a:t>по оценке достижения планируемых результатов;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обеспечения </a:t>
            </a:r>
            <a:r>
              <a:rPr lang="ru-RU" dirty="0"/>
              <a:t>учителей информационно-методическими ресурсами в соответствии с планируемыми результатами освоения программ начального образования;</a:t>
            </a:r>
          </a:p>
          <a:p>
            <a:pPr lvl="0">
              <a:buFont typeface="Wingdings" pitchFamily="2" charset="2"/>
              <a:buChar char="Ø"/>
            </a:pPr>
            <a:r>
              <a:rPr lang="ru-RU" b="1" dirty="0" smtClean="0"/>
              <a:t>создание базы </a:t>
            </a:r>
            <a:r>
              <a:rPr lang="ru-RU" dirty="0" smtClean="0"/>
              <a:t>электронных </a:t>
            </a:r>
            <a:r>
              <a:rPr lang="ru-RU" dirty="0"/>
              <a:t>ресурсов для </a:t>
            </a:r>
            <a:r>
              <a:rPr lang="ru-RU" dirty="0" smtClean="0"/>
              <a:t>использования в своей деятельности учителями </a:t>
            </a:r>
            <a:r>
              <a:rPr lang="ru-RU" dirty="0"/>
              <a:t>начальных классов. 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1826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1"/>
          <p:cNvSpPr txBox="1">
            <a:spLocks/>
          </p:cNvSpPr>
          <p:nvPr/>
        </p:nvSpPr>
        <p:spPr>
          <a:xfrm rot="10800000">
            <a:off x="7380312" y="1850167"/>
            <a:ext cx="1512168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07504" y="116632"/>
            <a:ext cx="8928992" cy="662473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endParaRPr lang="ru-RU" sz="2400" b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Новые образовательные стандарты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предъявляют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новые требования к результатам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начального образования. 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Выполнение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этих требований в школе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осуществляется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 только через учебную деятельность школьников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но и через внеурочную, что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является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принципиально новым требованием.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Внеурочная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деятельность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учащихся объединяет все виды деятельности школьников (кроме учебной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деятельности на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уроке), в которых возможно и целесообразно решение задач их воспитания и социализации.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Согласно Федеральному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базисному учебному плану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для общеобразовательных учреждений Российской Федерации организация занятий по направлениям внеурочной деятельности является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неотъемлемой частью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образовательного процесса в школе. Время, отводимое на внеурочную деятельность, используется по желанию учащихся и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их родителей в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формах, отличных от урочной системы обучения.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168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23528" y="260648"/>
            <a:ext cx="8568952" cy="63367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/>
              <a:t>Почему </a:t>
            </a:r>
            <a:r>
              <a:rPr lang="ru-RU" sz="2800" b="1" dirty="0"/>
              <a:t>именно в начальной школе </a:t>
            </a:r>
            <a:r>
              <a:rPr lang="ru-RU" sz="2800" dirty="0"/>
              <a:t>уделяется </a:t>
            </a:r>
            <a:r>
              <a:rPr lang="ru-RU" sz="2800" b="1" dirty="0"/>
              <a:t>особое внимание </a:t>
            </a:r>
            <a:r>
              <a:rPr lang="ru-RU" sz="2800" dirty="0"/>
              <a:t>внеурочной деятельности</a:t>
            </a:r>
            <a:r>
              <a:rPr lang="ru-RU" sz="2800" dirty="0" smtClean="0"/>
              <a:t>?</a:t>
            </a:r>
          </a:p>
          <a:p>
            <a:pPr marL="0" indent="0">
              <a:buNone/>
            </a:pP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</a:t>
            </a:r>
            <a:r>
              <a:rPr lang="ru-RU" dirty="0"/>
              <a:t>это время ребенок делает свои первые шаги в определении своих личностных интересов, ищет себя в </a:t>
            </a:r>
            <a:r>
              <a:rPr lang="ru-RU" dirty="0" smtClean="0"/>
              <a:t>социуме.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Школа </a:t>
            </a:r>
            <a:r>
              <a:rPr lang="ru-RU" dirty="0"/>
              <a:t>совместно с родителями должна помочь решить ему эту задачу, дать возможность попробовать себя в различных сферах </a:t>
            </a:r>
            <a:r>
              <a:rPr lang="ru-RU" dirty="0" smtClean="0"/>
              <a:t>жизнедеятельности.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Главное </a:t>
            </a:r>
            <a:r>
              <a:rPr lang="ru-RU" dirty="0"/>
              <a:t>при этом — осуществить взаимосвязь и преемственность общего и дополнительного образования как механизма обеспечения полноты и цельности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1350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1"/>
          <p:cNvSpPr txBox="1">
            <a:spLocks/>
          </p:cNvSpPr>
          <p:nvPr/>
        </p:nvSpPr>
        <p:spPr>
          <a:xfrm rot="10800000">
            <a:off x="7380312" y="1850167"/>
            <a:ext cx="1512168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48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62450" y="332656"/>
            <a:ext cx="8386014" cy="612068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Основные задачи внеурочной деятельности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Обеспечить благоприятную адаптацию детей в школе.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Улучшить условия для их развития ,учитывая при этом возрастные и индивидуальные особенности.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Оптимизировать учебную нагрузку учащихся.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</a:t>
            </a:r>
            <a:r>
              <a:rPr lang="ru-RU" sz="2400" dirty="0" smtClean="0">
                <a:solidFill>
                  <a:srgbClr val="C00000"/>
                </a:solidFill>
              </a:rPr>
              <a:t>Формы </a:t>
            </a:r>
            <a:r>
              <a:rPr lang="ru-RU" sz="2400" dirty="0" smtClean="0"/>
              <a:t>организации  </a:t>
            </a:r>
            <a:r>
              <a:rPr lang="ru-RU" sz="2400" dirty="0" smtClean="0">
                <a:solidFill>
                  <a:srgbClr val="C00000"/>
                </a:solidFill>
              </a:rPr>
              <a:t>внеурочной деятельности</a:t>
            </a:r>
            <a:r>
              <a:rPr lang="ru-RU" sz="2400" dirty="0" smtClean="0">
                <a:solidFill>
                  <a:schemeClr val="tx1"/>
                </a:solidFill>
              </a:rPr>
              <a:t> определяет образовательное учреждение.</a:t>
            </a:r>
          </a:p>
          <a:p>
            <a:pPr marL="0" indent="0">
              <a:buNone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             На </a:t>
            </a:r>
            <a:r>
              <a:rPr lang="ru-RU" dirty="0">
                <a:solidFill>
                  <a:srgbClr val="FF0000"/>
                </a:solidFill>
              </a:rPr>
              <a:t>содержание</a:t>
            </a: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программы </a:t>
            </a:r>
            <a:r>
              <a:rPr lang="ru-RU" dirty="0">
                <a:solidFill>
                  <a:srgbClr val="C00000"/>
                </a:solidFill>
              </a:rPr>
              <a:t>внеурочной деятельности </a:t>
            </a: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оказывают </a:t>
            </a: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влияние следующие факторы: </a:t>
            </a:r>
            <a:endParaRPr lang="ru-RU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      традиции </a:t>
            </a: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школы, </a:t>
            </a:r>
            <a:endParaRPr lang="ru-RU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      кадровый состав (руководители кружков),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      интересы </a:t>
            </a: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учащихся, </a:t>
            </a:r>
            <a:endParaRPr lang="ru-RU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       местонахождение школы и прочее.</a:t>
            </a:r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28795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764496"/>
              </p:ext>
            </p:extLst>
          </p:nvPr>
        </p:nvGraphicFramePr>
        <p:xfrm>
          <a:off x="395536" y="404664"/>
          <a:ext cx="8424936" cy="6192688"/>
        </p:xfrm>
        <a:graphic>
          <a:graphicData uri="http://schemas.openxmlformats.org/drawingml/2006/table">
            <a:tbl>
              <a:tblPr firstRow="1" bandRow="1"/>
              <a:tblGrid>
                <a:gridCol w="4212468"/>
                <a:gridCol w="4212468"/>
              </a:tblGrid>
              <a:tr h="6035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</a:t>
                      </a: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НАПРАВЛЕНИЯ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ВИДЫ ДЕЯТЕЛЬНОСТИ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5891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Спортивно-оздоровительное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Художественно-эстетическое 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Научно-познавательное 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Военно-патриотическое 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Общественно-полезная   деятельность 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Проектная деятельность</a:t>
                      </a:r>
                    </a:p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Игровая;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Познавательная;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Проблемно-ценностное общение;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Досугово-развлекательная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деятельность (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досуговое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общение);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Художественное творчество;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Социальное творчество (социально преобразующая добровольческая деятельность);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Техническое творчество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Трудовая (производственная) деятельность;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Спортивно-оздоровительная деятельность;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Туристско-краеведческая деятельность.</a:t>
                      </a:r>
                    </a:p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430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398" y="314581"/>
            <a:ext cx="1943698" cy="9699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12096" y="538351"/>
            <a:ext cx="2814638" cy="164465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Инновационная (экспериментальная, пилотная, внедренческая) площадка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Инновационная (экспериментальная) деятельность по разработке, апробации, внедрению новых образовательных программ, в том числе, учитывающих региональные особенности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796136" y="617726"/>
            <a:ext cx="2813050" cy="14859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Иные педагогические работники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Должностные обязанности педагога-организатора, социального педагога, педагога-психолога, старшего вожатого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55576" y="2708920"/>
            <a:ext cx="1619250" cy="25304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Учебный план образовательного учреждения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Часть, формируемая участниками образовательного процесса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(секции, школьные научные общества,  научные исследования и т.д.)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658843" y="2800994"/>
            <a:ext cx="1616075" cy="234632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Дополнительное образование образовательного учреждения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Организация кружков, спортивно-оздоровительных секций, поисковых и научных исследований и т.д.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274918" y="2787487"/>
            <a:ext cx="1600200" cy="26289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Дополнительное образование учреждений культуры и УДОД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Организация деятельности как на базе общеобразовательных учреждений, так и на базе самих учреждений дополнительного образования детей и учреждений культуры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875118" y="2800994"/>
            <a:ext cx="1521218" cy="185214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Группы продленного дня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Деятельность воспитателей ГПД, например, в рамках «школы полного дня»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376963" y="2839095"/>
            <a:ext cx="1600200" cy="24003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Классное руководство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Деятельность классных руководителей (экскурсии, диспуты, круглые столы, соревнования, общественно полезные практики и т.д.)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2987824" y="1508262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1691680" y="1860687"/>
            <a:ext cx="2376264" cy="8482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2" name="Прямая со стрелкой 21"/>
          <p:cNvCxnSpPr>
            <a:endCxn id="5" idx="0"/>
          </p:cNvCxnSpPr>
          <p:nvPr/>
        </p:nvCxnSpPr>
        <p:spPr>
          <a:xfrm flipH="1">
            <a:off x="3466881" y="1860687"/>
            <a:ext cx="921843" cy="9403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716016" y="1860687"/>
            <a:ext cx="144016" cy="9784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075018" y="1860687"/>
            <a:ext cx="1153166" cy="9784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075018" y="1860687"/>
            <a:ext cx="2737342" cy="11362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5120" name="Прямая со стрелкой 5119"/>
          <p:cNvCxnSpPr/>
          <p:nvPr/>
        </p:nvCxnSpPr>
        <p:spPr>
          <a:xfrm>
            <a:off x="4860032" y="1508262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5126" name="TextBox 5125"/>
          <p:cNvSpPr txBox="1"/>
          <p:nvPr/>
        </p:nvSpPr>
        <p:spPr>
          <a:xfrm>
            <a:off x="3297662" y="1277429"/>
            <a:ext cx="2611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МОЖЕТ ОСУЩЕСТВЛЯТЬСЯ     ЧЕРЕЗ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75109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244" y="404664"/>
            <a:ext cx="8676456" cy="618630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ea typeface="Times New Roman"/>
              </a:rPr>
              <a:t>            </a:t>
            </a:r>
            <a:r>
              <a:rPr lang="ru-RU" sz="2800" b="1" dirty="0" smtClean="0">
                <a:solidFill>
                  <a:srgbClr val="FF0000"/>
                </a:solidFill>
                <a:ea typeface="Times New Roman"/>
              </a:rPr>
              <a:t> Базовая </a:t>
            </a:r>
            <a:r>
              <a:rPr lang="ru-RU" sz="2400" dirty="0">
                <a:ea typeface="Times New Roman"/>
              </a:rPr>
              <a:t>организационная модель </a:t>
            </a:r>
            <a:r>
              <a:rPr lang="ru-RU" sz="2400" dirty="0" smtClean="0">
                <a:ea typeface="Times New Roman"/>
              </a:rPr>
              <a:t>реализации </a:t>
            </a:r>
          </a:p>
          <a:p>
            <a:r>
              <a:rPr lang="ru-RU" sz="2400" dirty="0">
                <a:ea typeface="Times New Roman"/>
              </a:rPr>
              <a:t> </a:t>
            </a:r>
            <a:r>
              <a:rPr lang="ru-RU" sz="2400" dirty="0" smtClean="0">
                <a:ea typeface="Times New Roman"/>
              </a:rPr>
              <a:t>                           внеурочной  деятельности</a:t>
            </a:r>
            <a:endParaRPr lang="ru-RU" sz="24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ea typeface="Times New Roman"/>
              </a:rPr>
              <a:t>  </a:t>
            </a:r>
            <a:r>
              <a:rPr lang="ru-RU" sz="2000" b="1" dirty="0" smtClean="0">
                <a:ea typeface="Times New Roman"/>
              </a:rPr>
              <a:t>        Внеурочная деятельность может осуществляться через</a:t>
            </a:r>
            <a:endParaRPr lang="ru-RU" sz="2000" b="1" dirty="0">
              <a:ea typeface="Times New Roman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ea typeface="Times New Roman"/>
              </a:rPr>
              <a:t>учебный план образовательного учреждения, а именно, через часть, формируемую участниками образовательного процесса (дополнительные образовательные модули, спецкурсы, школьные научные общества, учебные научные исследования, практикумы и т.д., проводимые в формах, отличных от урочной);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ea typeface="Times New Roman"/>
              </a:rPr>
              <a:t>дополнительные образовательные программы самого общеобразовательного учреждения </a:t>
            </a:r>
            <a:r>
              <a:rPr lang="ru-RU" dirty="0" smtClean="0">
                <a:ea typeface="Times New Roman"/>
              </a:rPr>
              <a:t>( </a:t>
            </a:r>
            <a:r>
              <a:rPr lang="ru-RU" dirty="0" err="1" smtClean="0">
                <a:ea typeface="Times New Roman"/>
              </a:rPr>
              <a:t>внутришкольная</a:t>
            </a:r>
            <a:r>
              <a:rPr lang="ru-RU" dirty="0" smtClean="0">
                <a:ea typeface="Times New Roman"/>
              </a:rPr>
              <a:t> </a:t>
            </a:r>
            <a:r>
              <a:rPr lang="ru-RU" dirty="0">
                <a:ea typeface="Times New Roman"/>
              </a:rPr>
              <a:t>система дополнительного образования);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ea typeface="Times New Roman"/>
              </a:rPr>
              <a:t>образовательные программы учреждений дополнительного образования детей, а также учреждений культуры и спорта;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ea typeface="Times New Roman"/>
              </a:rPr>
              <a:t>организацию деятельности групп продленного дня;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ea typeface="Times New Roman"/>
              </a:rPr>
              <a:t>классное руководство (экскурсии, диспуты, круглые столы, соревнования, общественно полезные практики и т.д.);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ea typeface="Times New Roman"/>
              </a:rPr>
              <a:t>деятельность иных педагогических работников (педагога-организатора, социального педагога, педагога-психолога, старшего вожатого) в соответствии с должностными обязанностями квалификационных характеристик должностей работников образования;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ea typeface="Times New Roman"/>
              </a:rPr>
              <a:t>инновационную (экспериментальную) деятельность по разработке, апробации, внедрению новых образовательных программ, в том числе учитывающих региональные особенности.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383312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36912"/>
            <a:ext cx="8352928" cy="387781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285750" lvl="0" indent="-28575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</a:rPr>
              <a:t>Модель </a:t>
            </a:r>
            <a:r>
              <a:rPr lang="ru-RU" dirty="0">
                <a:solidFill>
                  <a:prstClr val="black"/>
                </a:solidFill>
              </a:rPr>
              <a:t>дополнительного </a:t>
            </a:r>
            <a:r>
              <a:rPr lang="ru-RU" dirty="0" smtClean="0">
                <a:solidFill>
                  <a:prstClr val="black"/>
                </a:solidFill>
              </a:rPr>
              <a:t>образования</a:t>
            </a:r>
          </a:p>
          <a:p>
            <a:pPr marL="285750" lvl="0" indent="-285750">
              <a:spcBef>
                <a:spcPts val="0"/>
              </a:spcBef>
              <a:buClrTx/>
              <a:buFont typeface="Wingdings" pitchFamily="2" charset="2"/>
              <a:buChar char="Ø"/>
            </a:pPr>
            <a:endParaRPr lang="ru-RU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dirty="0">
                <a:solidFill>
                  <a:prstClr val="black"/>
                </a:solidFill>
              </a:rPr>
              <a:t>Модель« «школы полного дня</a:t>
            </a:r>
            <a:r>
              <a:rPr lang="ru-RU" dirty="0" smtClean="0">
                <a:solidFill>
                  <a:prstClr val="black"/>
                </a:solidFill>
              </a:rPr>
              <a:t>»</a:t>
            </a:r>
          </a:p>
          <a:p>
            <a:pPr marL="285750" lvl="0" indent="-285750">
              <a:spcBef>
                <a:spcPts val="0"/>
              </a:spcBef>
              <a:buClrTx/>
              <a:buFont typeface="Wingdings" pitchFamily="2" charset="2"/>
              <a:buChar char="Ø"/>
            </a:pPr>
            <a:endParaRPr lang="ru-RU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b="1" dirty="0">
                <a:solidFill>
                  <a:srgbClr val="FF0000"/>
                </a:solidFill>
              </a:rPr>
              <a:t>Оптимизационная модель</a:t>
            </a:r>
            <a:r>
              <a:rPr lang="ru-RU" dirty="0">
                <a:solidFill>
                  <a:prstClr val="black"/>
                </a:solidFill>
              </a:rPr>
              <a:t>(на основе оптимизации всех внутренних ресурсов школы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</a:p>
          <a:p>
            <a:pPr marL="285750" lvl="0" indent="-285750">
              <a:spcBef>
                <a:spcPts val="0"/>
              </a:spcBef>
              <a:buClrTx/>
              <a:buFont typeface="Wingdings" pitchFamily="2" charset="2"/>
              <a:buChar char="Ø"/>
            </a:pPr>
            <a:endParaRPr lang="ru-RU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dirty="0" err="1" smtClean="0">
                <a:solidFill>
                  <a:prstClr val="black"/>
                </a:solidFill>
              </a:rPr>
              <a:t>Инновационно</a:t>
            </a:r>
            <a:r>
              <a:rPr lang="ru-RU" dirty="0" smtClean="0">
                <a:solidFill>
                  <a:prstClr val="black"/>
                </a:solidFill>
              </a:rPr>
              <a:t>-образовательная </a:t>
            </a:r>
            <a:r>
              <a:rPr lang="ru-RU" dirty="0">
                <a:solidFill>
                  <a:prstClr val="black"/>
                </a:solidFill>
              </a:rPr>
              <a:t>модель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18722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285750" lvl="0" indent="-285750">
              <a:spcBef>
                <a:spcPts val="0"/>
              </a:spcBef>
            </a:pPr>
            <a:r>
              <a:rPr lang="ru-RU" sz="240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2400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200" b="1" dirty="0" smtClean="0">
                <a:solidFill>
                  <a:srgbClr val="FF0000"/>
                </a:solidFill>
                <a:ea typeface="+mn-ea"/>
                <a:cs typeface="+mn-cs"/>
              </a:rPr>
              <a:t>Типы</a:t>
            </a:r>
            <a:r>
              <a:rPr lang="ru-RU" sz="3200" dirty="0" smtClean="0">
                <a:solidFill>
                  <a:srgbClr val="FF0000"/>
                </a:solidFill>
                <a:ea typeface="+mn-ea"/>
                <a:cs typeface="+mn-cs"/>
              </a:rPr>
              <a:t> </a:t>
            </a:r>
            <a:r>
              <a:rPr lang="ru-RU" sz="3200" dirty="0">
                <a:solidFill>
                  <a:srgbClr val="FF0000"/>
                </a:solidFill>
                <a:ea typeface="+mn-ea"/>
                <a:cs typeface="+mn-cs"/>
              </a:rPr>
              <a:t>организационных моделей </a:t>
            </a: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>внеурочной </a:t>
            </a:r>
            <a: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  <a:t>деятельности , опирающихся </a:t>
            </a: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>на </a:t>
            </a:r>
            <a:r>
              <a:rPr lang="ru-RU" sz="3200" b="1" dirty="0">
                <a:solidFill>
                  <a:srgbClr val="FF0000"/>
                </a:solidFill>
                <a:ea typeface="+mn-ea"/>
                <a:cs typeface="+mn-cs"/>
              </a:rPr>
              <a:t>базовую</a:t>
            </a: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  <a:t>модель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5870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700808"/>
            <a:ext cx="7745505" cy="482453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>
                <a:ea typeface="Times New Roman"/>
              </a:rPr>
              <a:t>Оптимизационная модель</a:t>
            </a:r>
            <a:r>
              <a:rPr lang="ru-RU" dirty="0">
                <a:ea typeface="Times New Roman"/>
              </a:rPr>
              <a:t>. Модель внеурочной деятельности на основе </a:t>
            </a:r>
            <a:r>
              <a:rPr lang="ru-RU" dirty="0">
                <a:solidFill>
                  <a:srgbClr val="FF0000"/>
                </a:solidFill>
                <a:ea typeface="Times New Roman"/>
              </a:rPr>
              <a:t>оптимизации всех внутренних ресурсов образовательного учреждения предполагает, что в ее реализации принимают участие все педагогические работники данного учреждени</a:t>
            </a:r>
            <a:r>
              <a:rPr lang="ru-RU" dirty="0">
                <a:ea typeface="Times New Roman"/>
              </a:rPr>
              <a:t>я (учителя, педагог-организатор, социальный педагог, педагог-психолог, учитель-дефектолог, учитель-логопед, воспитатель, старший вожатый, </a:t>
            </a:r>
            <a:r>
              <a:rPr lang="ru-RU" dirty="0" err="1">
                <a:ea typeface="Times New Roman"/>
              </a:rPr>
              <a:t>тьютор</a:t>
            </a:r>
            <a:r>
              <a:rPr lang="ru-RU" dirty="0">
                <a:ea typeface="Times New Roman"/>
              </a:rPr>
              <a:t> и другие).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ea typeface="Times New Roman"/>
              </a:rPr>
              <a:t>В этом случае </a:t>
            </a:r>
            <a:r>
              <a:rPr lang="ru-RU" b="1" dirty="0">
                <a:solidFill>
                  <a:srgbClr val="FF0000"/>
                </a:solidFill>
                <a:ea typeface="Times New Roman"/>
              </a:rPr>
              <a:t>координирующую роль </a:t>
            </a:r>
            <a:r>
              <a:rPr lang="ru-RU" b="1" dirty="0" smtClean="0">
                <a:solidFill>
                  <a:srgbClr val="FF0000"/>
                </a:solidFill>
                <a:ea typeface="Times New Roman"/>
              </a:rPr>
              <a:t>выполняет</a:t>
            </a:r>
            <a:r>
              <a:rPr lang="ru-RU" dirty="0">
                <a:ea typeface="Times New Roman"/>
              </a:rPr>
              <a:t> </a:t>
            </a:r>
            <a:r>
              <a:rPr lang="ru-RU" b="1" dirty="0" smtClean="0">
                <a:solidFill>
                  <a:srgbClr val="FF0000"/>
                </a:solidFill>
                <a:ea typeface="Times New Roman"/>
              </a:rPr>
              <a:t>классный </a:t>
            </a:r>
            <a:r>
              <a:rPr lang="ru-RU" b="1" dirty="0">
                <a:solidFill>
                  <a:srgbClr val="FF0000"/>
                </a:solidFill>
                <a:ea typeface="Times New Roman"/>
              </a:rPr>
              <a:t>руководитель</a:t>
            </a:r>
            <a:r>
              <a:rPr lang="ru-RU" dirty="0">
                <a:ea typeface="Times New Roman"/>
              </a:rPr>
              <a:t>, который в соответствии со своими функциями и задачами:</a:t>
            </a:r>
          </a:p>
          <a:p>
            <a:pPr>
              <a:buFont typeface="Wingdings" pitchFamily="2" charset="2"/>
              <a:buChar char="ü"/>
            </a:pPr>
            <a:r>
              <a:rPr lang="ru-RU" dirty="0">
                <a:solidFill>
                  <a:srgbClr val="FF0000"/>
                </a:solidFill>
                <a:ea typeface="Times New Roman"/>
              </a:rPr>
              <a:t>взаимодействует с педагогическими работниками</a:t>
            </a:r>
            <a:r>
              <a:rPr lang="ru-RU" dirty="0">
                <a:ea typeface="Times New Roman"/>
              </a:rPr>
              <a:t>, а также учебно-вспомогательным персоналом общеобразовательного учреждения;</a:t>
            </a:r>
          </a:p>
          <a:p>
            <a:pPr>
              <a:buFont typeface="Wingdings" pitchFamily="2" charset="2"/>
              <a:buChar char="ü"/>
            </a:pPr>
            <a:r>
              <a:rPr lang="ru-RU" dirty="0">
                <a:solidFill>
                  <a:srgbClr val="FF0000"/>
                </a:solidFill>
                <a:ea typeface="Times New Roman"/>
              </a:rPr>
              <a:t>организует в классе образовательный процесс</a:t>
            </a:r>
            <a:r>
              <a:rPr lang="ru-RU" dirty="0">
                <a:ea typeface="Times New Roman"/>
              </a:rPr>
              <a:t>, оптимальный для развития положительного потенциала личности обучающихся в рамках деятельности общешкольного коллектива;</a:t>
            </a:r>
          </a:p>
          <a:p>
            <a:pPr>
              <a:buFont typeface="Wingdings" pitchFamily="2" charset="2"/>
              <a:buChar char="ü"/>
            </a:pPr>
            <a:r>
              <a:rPr lang="ru-RU" dirty="0">
                <a:solidFill>
                  <a:srgbClr val="FF0000"/>
                </a:solidFill>
                <a:ea typeface="Times New Roman"/>
              </a:rPr>
              <a:t>организует систему отношений через разнообразные формы воспитывающей деятельности коллектива класса, </a:t>
            </a:r>
            <a:r>
              <a:rPr lang="ru-RU" dirty="0">
                <a:ea typeface="Times New Roman"/>
              </a:rPr>
              <a:t>в том числе через органы самоуправления;</a:t>
            </a:r>
          </a:p>
          <a:p>
            <a:pPr>
              <a:buFont typeface="Wingdings" pitchFamily="2" charset="2"/>
              <a:buChar char="ü"/>
            </a:pPr>
            <a:r>
              <a:rPr lang="ru-RU" dirty="0">
                <a:ea typeface="Times New Roman"/>
              </a:rPr>
              <a:t>организует социально значимую, творческую деятельность обучающихся.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rgbClr val="FF0000"/>
                </a:solidFill>
                <a:ea typeface="Times New Roman"/>
              </a:rPr>
              <a:t>Преимущества </a:t>
            </a:r>
            <a:r>
              <a:rPr lang="ru-RU" dirty="0">
                <a:ea typeface="Times New Roman"/>
              </a:rPr>
              <a:t>оптимизационной модели состоят в минимизации финансовых расходов на внеурочную деятельность, </a:t>
            </a:r>
            <a:r>
              <a:rPr lang="ru-RU" dirty="0">
                <a:solidFill>
                  <a:srgbClr val="FF0000"/>
                </a:solidFill>
                <a:ea typeface="Times New Roman"/>
              </a:rPr>
              <a:t>создании единого образовательного и методического пространства в образовательном учреждении</a:t>
            </a:r>
            <a:r>
              <a:rPr lang="ru-RU" dirty="0">
                <a:ea typeface="Times New Roman"/>
              </a:rPr>
              <a:t>, содержательном и </a:t>
            </a:r>
            <a:r>
              <a:rPr lang="ru-RU" dirty="0" smtClean="0">
                <a:ea typeface="Times New Roman"/>
              </a:rPr>
              <a:t>организационном единстве </a:t>
            </a:r>
            <a:r>
              <a:rPr lang="ru-RU" dirty="0">
                <a:ea typeface="Times New Roman"/>
              </a:rPr>
              <a:t>всех его структурных подразделений.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1368152"/>
          </a:xfrm>
        </p:spPr>
        <p:txBody>
          <a:bodyPr/>
          <a:lstStyle/>
          <a:p>
            <a:pPr marL="365760" lvl="0" indent="-365760">
              <a:spcBef>
                <a:spcPct val="20000"/>
              </a:spcBef>
            </a:pP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Для организации </a:t>
            </a:r>
            <a:r>
              <a:rPr lang="ru-RU" sz="2000" dirty="0">
                <a:solidFill>
                  <a:srgbClr val="C00000"/>
                </a:solidFill>
                <a:ea typeface="+mn-ea"/>
                <a:cs typeface="+mn-cs"/>
              </a:rPr>
              <a:t>внеурочной деятельности в нашем учебном заведении 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 выбрана наиболее подходящая  для условий </a:t>
            </a:r>
            <a:r>
              <a:rPr lang="ru-RU" sz="2000" dirty="0" err="1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заграншколы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ea typeface="+mn-ea"/>
                <a:cs typeface="+mn-cs"/>
              </a:rPr>
              <a:t>оптимизационная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 базовая </a:t>
            </a:r>
            <a:r>
              <a:rPr lang="ru-RU" sz="2000" dirty="0">
                <a:solidFill>
                  <a:srgbClr val="C00000"/>
                </a:solidFill>
                <a:ea typeface="+mn-ea"/>
                <a:cs typeface="+mn-cs"/>
              </a:rPr>
              <a:t>модель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, в </a:t>
            </a:r>
            <a:r>
              <a:rPr lang="ru-RU" sz="2000" dirty="0">
                <a:solidFill>
                  <a:srgbClr val="FF0000"/>
                </a:solidFill>
                <a:ea typeface="+mn-ea"/>
                <a:cs typeface="+mn-cs"/>
              </a:rPr>
              <a:t>реализацию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 которой </a:t>
            </a:r>
            <a:r>
              <a:rPr lang="ru-RU" sz="2000" dirty="0">
                <a:solidFill>
                  <a:srgbClr val="FF0000"/>
                </a:solidFill>
                <a:ea typeface="+mn-ea"/>
                <a:cs typeface="+mn-cs"/>
              </a:rPr>
              <a:t>включены все участники 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учебно-воспитательного процесса</a:t>
            </a:r>
            <a:b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97607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</TotalTime>
  <Words>1306</Words>
  <Application>Microsoft Office PowerPoint</Application>
  <PresentationFormat>Экран (4:3)</PresentationFormat>
  <Paragraphs>170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Твердый переплет</vt:lpstr>
      <vt:lpstr>1_Твердый переплет</vt:lpstr>
      <vt:lpstr>ОРГАНИЗАЦИЯ ВНЕУРОЧНОЙ ДЕЯТЕЛЬНОСТИ УЧАЩИХСЯ В РАМКАХ РЕАЛИЗАЦИИ ФЕДЕРАЛЬНЫХ ОБРАЗОВАТЕЛЬНЫХ СТАНДАРТОВ НАЧАЛЬНОГО ОБЩЕГО ОБРАЗОВАНИЯ (ФГОС НОО)  ШКОЛА ПРИ ПОСОЛЬСТВЕ РФ В ФРГ(г.БЕРЛИН) 2013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Типы организационных моделей внеурочной деятельности , опирающихся на базовую модель</vt:lpstr>
      <vt:lpstr>Для организации внеурочной деятельности в нашем учебном заведении  выбрана наиболее подходящая  для условий заграншколы оптимизационная базовая модель, в реализацию которой включены все участники учебно-воспитательного процесса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110</cp:revision>
  <dcterms:created xsi:type="dcterms:W3CDTF">2013-02-17T11:14:23Z</dcterms:created>
  <dcterms:modified xsi:type="dcterms:W3CDTF">2013-02-18T21:40:14Z</dcterms:modified>
</cp:coreProperties>
</file>