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89" r:id="rId3"/>
    <p:sldId id="290" r:id="rId4"/>
    <p:sldId id="291" r:id="rId5"/>
    <p:sldId id="257" r:id="rId6"/>
    <p:sldId id="293" r:id="rId7"/>
    <p:sldId id="294" r:id="rId8"/>
    <p:sldId id="298" r:id="rId9"/>
    <p:sldId id="295" r:id="rId10"/>
    <p:sldId id="296" r:id="rId11"/>
    <p:sldId id="297" r:id="rId12"/>
    <p:sldId id="29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1" d="100"/>
          <a:sy n="61" d="100"/>
        </p:scale>
        <p:origin x="-198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B1668-6CDF-4467-8E0F-E370A0168988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8EEE1-AF03-40EB-8378-356CAC92F9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4979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13D0D6A-7EB4-47CC-8A69-1A8EED708EDA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A94DBE-37C2-4D28-A962-14450856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55142"/>
            <a:ext cx="9144000" cy="51477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1414"/>
            <a:ext cx="9144000" cy="78372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FF00"/>
                </a:solidFill>
              </a:rPr>
              <a:t>Кружок « Очумелые ручки»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6002906"/>
            <a:ext cx="9001156" cy="855094"/>
          </a:xfrm>
        </p:spPr>
        <p:txBody>
          <a:bodyPr>
            <a:noAutofit/>
          </a:bodyPr>
          <a:lstStyle/>
          <a:p>
            <a:r>
              <a:rPr lang="ru-RU" sz="1800" b="1" i="1" dirty="0" smtClean="0"/>
              <a:t> </a:t>
            </a:r>
            <a:r>
              <a:rPr lang="ru-RU" sz="1600" b="1" i="1" dirty="0" err="1" smtClean="0"/>
              <a:t>Шарипова</a:t>
            </a:r>
            <a:r>
              <a:rPr lang="ru-RU" sz="1600" b="1" i="1" dirty="0" smtClean="0"/>
              <a:t> Галина Петровна</a:t>
            </a:r>
            <a:endParaRPr lang="en-US" sz="1600" b="1" i="1" dirty="0" smtClean="0"/>
          </a:p>
          <a:p>
            <a:r>
              <a:rPr lang="ru-RU" sz="1600" b="1" i="1" dirty="0" smtClean="0"/>
              <a:t>Учитель начальных классов</a:t>
            </a:r>
          </a:p>
          <a:p>
            <a:r>
              <a:rPr lang="ru-RU" sz="1600" b="1" i="1" dirty="0" smtClean="0"/>
              <a:t>Школа при Посольстве РФ в ФРГ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i="1" dirty="0">
                <a:solidFill>
                  <a:srgbClr val="FFFF00"/>
                </a:solidFill>
              </a:rPr>
              <a:t>Если выполнять работу точно по </a:t>
            </a:r>
            <a:r>
              <a:rPr lang="ru-RU" sz="3100" i="1" dirty="0" smtClean="0">
                <a:solidFill>
                  <a:srgbClr val="FFFF00"/>
                </a:solidFill>
              </a:rPr>
              <a:t>инструкции</a:t>
            </a:r>
            <a:r>
              <a:rPr lang="ru-RU" sz="3100" i="1" dirty="0">
                <a:solidFill>
                  <a:srgbClr val="FFFF00"/>
                </a:solidFill>
              </a:rPr>
              <a:t>,</a:t>
            </a:r>
            <a:r>
              <a:rPr lang="ru-RU" sz="3100" i="1" dirty="0" smtClean="0">
                <a:solidFill>
                  <a:srgbClr val="FFFF00"/>
                </a:solidFill>
              </a:rPr>
              <a:t> </a:t>
            </a:r>
            <a:r>
              <a:rPr lang="ru-RU" sz="3100" i="1" dirty="0">
                <a:solidFill>
                  <a:srgbClr val="FFFF00"/>
                </a:solidFill>
              </a:rPr>
              <a:t>то можно получить вот такие  прекрасные поделки</a:t>
            </a:r>
            <a:r>
              <a:rPr lang="ru-RU" i="1" dirty="0">
                <a:solidFill>
                  <a:srgbClr val="FFFF00"/>
                </a:solidFill>
              </a:rPr>
              <a:t/>
            </a:r>
            <a:br>
              <a:rPr lang="ru-RU" i="1" dirty="0">
                <a:solidFill>
                  <a:srgbClr val="FFFF00"/>
                </a:solidFill>
              </a:rPr>
            </a:b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us\Desktop\Галя\DSC0879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000504"/>
            <a:ext cx="4038600" cy="2631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\Desktop\Галя\DSC0879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2"/>
            <a:ext cx="4038600" cy="26517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\Desktop\Галя\DSC087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84" y="1412776"/>
            <a:ext cx="3960440" cy="2566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\Desktop\Галя\DSC087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68400" y="-8915379"/>
            <a:ext cx="5400000" cy="36148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\Desktop\Галя\DSC087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4032448" cy="2566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1317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0"/>
            <a:ext cx="4248472" cy="306896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Оригами  -  это мир, </a:t>
            </a:r>
            <a:b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в котором каждый </a:t>
            </a:r>
            <a:b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          кто может изобразить вещи</a:t>
            </a:r>
            <a:b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 из единого листа бумаги, </a:t>
            </a:r>
            <a:b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испытывает радость созидателя" </a:t>
            </a:r>
            <a:b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2400" kern="10" dirty="0" err="1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Кошо</a:t>
            </a:r>
            <a: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2400" kern="10" dirty="0" err="1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Ушияво</a:t>
            </a:r>
            <a: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/>
            </a:r>
            <a:br>
              <a:rPr lang="ru-RU" sz="2400" kern="10" dirty="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</a:br>
            <a:endParaRPr lang="ru-RU" sz="2400" dirty="0"/>
          </a:p>
        </p:txBody>
      </p:sp>
      <p:pic>
        <p:nvPicPr>
          <p:cNvPr id="3074" name="Picture 2" descr="C:\Users\us\Desktop\Галя\DSC087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85219" y="3700894"/>
            <a:ext cx="3616095" cy="26981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кружок\IMG_1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27"/>
            <a:ext cx="3131840" cy="3212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\Desktop\Галя\DSC088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13412" y="527064"/>
            <a:ext cx="3757649" cy="27035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кружок\IMG_63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90399" y="3448209"/>
            <a:ext cx="4005061" cy="28145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\Desktop\Галя\DSC088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34120" y="3376019"/>
            <a:ext cx="3616097" cy="33478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5054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4" descr="irbop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47800"/>
            <a:ext cx="8640960" cy="5221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1332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3082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F:\кружок\IMG_63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017240" y="1005616"/>
            <a:ext cx="6858000" cy="4823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8024" y="1"/>
            <a:ext cx="43559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/>
              <a:t>«Истоки творческих способностей </a:t>
            </a:r>
            <a:br>
              <a:rPr lang="ru-RU" sz="2800" i="1" dirty="0"/>
            </a:br>
            <a:r>
              <a:rPr lang="ru-RU" sz="2800" i="1" dirty="0"/>
              <a:t> и дарований детей на кончиках их пальцев.</a:t>
            </a:r>
            <a:br>
              <a:rPr lang="ru-RU" sz="2800" i="1" dirty="0"/>
            </a:br>
            <a:r>
              <a:rPr lang="ru-RU" sz="2800" i="1" dirty="0"/>
              <a:t>От пальцев, образно говоря, идут тончайшие</a:t>
            </a:r>
            <a:br>
              <a:rPr lang="ru-RU" sz="2800" i="1" dirty="0"/>
            </a:br>
            <a:r>
              <a:rPr lang="ru-RU" sz="2800" i="1" dirty="0"/>
              <a:t>ручейки, которые питают источник творческой мысли. </a:t>
            </a:r>
            <a:br>
              <a:rPr lang="ru-RU" sz="2800" i="1" dirty="0"/>
            </a:br>
            <a:r>
              <a:rPr lang="ru-RU" sz="2800" i="1" dirty="0"/>
              <a:t>Другими словами: чем больше мастерства </a:t>
            </a:r>
            <a:br>
              <a:rPr lang="ru-RU" sz="2800" i="1" dirty="0"/>
            </a:br>
            <a:r>
              <a:rPr lang="ru-RU" sz="2800" i="1" dirty="0"/>
              <a:t>в детской ладошке, тем умнее ребенок».</a:t>
            </a:r>
            <a:br>
              <a:rPr lang="ru-RU" sz="2800" i="1" dirty="0"/>
            </a:br>
            <a:r>
              <a:rPr lang="ru-RU" sz="2800" i="1" dirty="0"/>
              <a:t>Сухомлинский В.А.</a:t>
            </a:r>
            <a:endParaRPr lang="ru-RU" sz="28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20000">
            <a:off x="2685729" y="277107"/>
            <a:ext cx="2274512" cy="2322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5434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Творческие способности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6347048" cy="566124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 педагогической энциклопедии творческие способности определяются как способности к созданию оригинального продукта, изделия, в процессе работы над которыми самостоятельно применены усвоенные знания, умения, навыки, проявляются хотя бы в минимальном отступлении от образца индивидуальность, художество. </a:t>
            </a:r>
          </a:p>
          <a:p>
            <a:r>
              <a:rPr lang="ru-RU" dirty="0"/>
              <a:t>С философской точки зрения творческие способности включают в себя способность творчески воображать, наблюдать, неординарно мыслить. </a:t>
            </a:r>
          </a:p>
          <a:p>
            <a:r>
              <a:rPr lang="ru-RU" dirty="0"/>
              <a:t>Таким образом, творчество –  создание на основе того, что есть, того, чего еще не было. 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0">
            <a:off x="6691267" y="4500482"/>
            <a:ext cx="2174774" cy="177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00000">
            <a:off x="6439116" y="1841571"/>
            <a:ext cx="2459229" cy="172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984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u="sng" dirty="0">
                <a:effectLst/>
              </a:rPr>
              <a:t>ОБЩАЯ ЦЕЛЬ КРУЖКА</a:t>
            </a: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 </a:t>
            </a:r>
            <a:r>
              <a:rPr lang="ru-RU" sz="2000" dirty="0">
                <a:effectLst/>
              </a:rPr>
              <a:t>ФОРМИРОВАТЬ У </a:t>
            </a:r>
            <a:r>
              <a:rPr lang="ru-RU" sz="2000" dirty="0" smtClean="0">
                <a:effectLst/>
              </a:rPr>
              <a:t>ШКОЛЬНИКОВ ПОЗНАВАТЕЛЬНУЮ </a:t>
            </a:r>
            <a:r>
              <a:rPr lang="ru-RU" sz="2000" dirty="0">
                <a:effectLst/>
              </a:rPr>
              <a:t>И ИССЛЕДОВАТЕЛЬСКУЮ АКТИВНОСТЬ.</a:t>
            </a:r>
          </a:p>
        </p:txBody>
      </p:sp>
      <p:pic>
        <p:nvPicPr>
          <p:cNvPr id="2051" name="Picture 3" descr="F:\кружок\IMG_634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34" y="4077072"/>
            <a:ext cx="4217465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кружок\IMG_63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077072"/>
            <a:ext cx="4172272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кружок\IMG_63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248472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\Desktop\Галя\DSC088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357298"/>
            <a:ext cx="4104455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7200" y="271484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u="sng" dirty="0" smtClean="0">
                <a:effectLst/>
              </a:rPr>
              <a:t>ОБЩАЯ ЦЕЛЬ КРУЖКА</a:t>
            </a: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ru-RU" sz="2400" dirty="0" smtClean="0">
                <a:effectLst/>
              </a:rPr>
              <a:t> </a:t>
            </a:r>
            <a:r>
              <a:rPr lang="ru-RU" sz="2000" dirty="0" smtClean="0">
                <a:effectLst/>
              </a:rPr>
              <a:t>ФОРМИРОВАТЬ У ШКОЛЬНИКОВ ПОЗНАВАТЕЛЬНУЮ И ИССЛЕДОВАТЕЛЬСКУЮ АКТИВНОСТЬ.</a:t>
            </a: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952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Оригами\pavlinmodulni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9219" y="0"/>
            <a:ext cx="9233218" cy="41433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21088"/>
            <a:ext cx="9144000" cy="263691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Оригами</a:t>
            </a: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- старинное японское искусство конструирования из бумаги разного рода изображений декоративного характера (путем ее перегибания, разрезания и комбинирования).  </a:t>
            </a:r>
            <a:r>
              <a:rPr lang="ru-RU" sz="2000" dirty="0">
                <a:solidFill>
                  <a:srgbClr val="FFFF00"/>
                </a:solidFill>
              </a:rPr>
              <a:t>Слово Оригами в переводе с японского </a:t>
            </a:r>
            <a:r>
              <a:rPr lang="ru-RU" sz="2000" dirty="0" smtClean="0">
                <a:solidFill>
                  <a:srgbClr val="FFFF00"/>
                </a:solidFill>
              </a:rPr>
              <a:t>означает «сложенный </a:t>
            </a:r>
            <a:r>
              <a:rPr lang="ru-RU" sz="2000" dirty="0">
                <a:solidFill>
                  <a:srgbClr val="FFFF00"/>
                </a:solidFill>
              </a:rPr>
              <a:t>из бумаги».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     В японском языке его пишут с помощью двух иероглифов: 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                                      </a:t>
            </a:r>
            <a:r>
              <a:rPr lang="ru-RU" sz="2400" dirty="0">
                <a:solidFill>
                  <a:srgbClr val="FF0000"/>
                </a:solidFill>
              </a:rPr>
              <a:t>ОРИ</a:t>
            </a:r>
            <a:r>
              <a:rPr lang="ru-RU" sz="2400" dirty="0">
                <a:solidFill>
                  <a:srgbClr val="FFFF00"/>
                </a:solidFill>
              </a:rPr>
              <a:t>-бумага и</a:t>
            </a:r>
            <a:r>
              <a:rPr lang="ru-RU" sz="2400" dirty="0">
                <a:solidFill>
                  <a:srgbClr val="FF0000"/>
                </a:solidFill>
              </a:rPr>
              <a:t> КАМИ</a:t>
            </a:r>
            <a:r>
              <a:rPr lang="ru-RU" sz="2400" dirty="0">
                <a:solidFill>
                  <a:srgbClr val="FFFF00"/>
                </a:solidFill>
              </a:rPr>
              <a:t>- сложенный. </a:t>
            </a:r>
            <a:br>
              <a:rPr lang="ru-RU" sz="2400" dirty="0">
                <a:solidFill>
                  <a:srgbClr val="FFFF0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76873"/>
            <a:ext cx="2592287" cy="179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0193" y="1988840"/>
            <a:ext cx="4405607" cy="460851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 </a:t>
            </a:r>
            <a:r>
              <a:rPr lang="ru-RU" sz="4600" dirty="0">
                <a:solidFill>
                  <a:srgbClr val="7030A0"/>
                </a:solidFill>
              </a:rPr>
              <a:t>Оригами -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/>
              <a:t>   Развивает способность контролировать с помощью мозга тонкие движения рук и пальцев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/>
              <a:t>   Улучшает пространственное воображение и умение мысленно оперировать с объемными предметами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/>
              <a:t>    Учит читать чертежи, по которым складываются фигуры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/>
              <a:t>    Знакомит на практике с основными геометрическими понятиями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/>
              <a:t>    Развивает творческие способности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0000">
            <a:off x="168769" y="5131"/>
            <a:ext cx="2413000" cy="1908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5301208"/>
            <a:ext cx="2592560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0"/>
            <a:ext cx="3744416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F:\кружок\IMG_17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15111"/>
            <a:ext cx="3682752" cy="35741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960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/>
              <a:t>Педагогами многих стран давно замечено, что оригами: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91880" y="1124744"/>
            <a:ext cx="5652120" cy="5616624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учит слушать устные инструкции учителя;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учит совершать последовательные действия;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развивает способность контролировать с помощью мозга тонкие движения рук и пальцев;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улучшает пространственное воображение и умение мысленно оперировать с объемными предметами;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знакомит на практике с основными геометрическими понятиями;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развивает уверенность в своих силах и способностях;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помогает развитию первых чертежных навыков;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стимулирует развитие памяти;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учит концентрировать внимание;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развивает творческие способности и исследовательские навыки;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улучшает глазомер;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снижает тревожность.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b="1" dirty="0"/>
              <a:t>Практически все занимающиеся преподаванием оригами педагоги отмечают положительное влияние этого занятия на успехи своих учеников и по остальным предметам. Занятия складыванием способствуют развитию психологических контактов между учителем и учениками</a:t>
            </a:r>
            <a:r>
              <a:rPr lang="ru-RU" sz="1800" b="1" dirty="0"/>
              <a:t>.</a:t>
            </a:r>
            <a:r>
              <a:rPr lang="ru-RU" sz="1800" dirty="0">
                <a:solidFill>
                  <a:srgbClr val="A3297A"/>
                </a:solidFill>
              </a:rPr>
              <a:t> </a:t>
            </a:r>
            <a:endParaRPr lang="ru-RU" sz="1800" b="1" dirty="0"/>
          </a:p>
          <a:p>
            <a:endParaRPr lang="ru-RU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3563887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7226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Модульное оригами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lnSpc>
                <a:spcPct val="90000"/>
              </a:lnSpc>
              <a:spcAft>
                <a:spcPct val="0"/>
              </a:spcAft>
              <a:buClr>
                <a:srgbClr val="808000"/>
              </a:buClr>
              <a:buSzTx/>
              <a:buFontTx/>
              <a:buChar char="•"/>
            </a:pPr>
            <a:r>
              <a:rPr kumimoji="1" lang="ru-RU" sz="3200" kern="0" dirty="0">
                <a:solidFill>
                  <a:srgbClr val="003300"/>
                </a:solidFill>
              </a:rPr>
              <a:t>Модульное оригами —разновидность оригами. Отличительной особенностью модульного оригами является то, что каждый объект собирается из многих одинаковых частей (модулей), каждая из которых складывается в технике оригами. Модули, как правило, соединяются без клея и держатся на силе трения.</a:t>
            </a:r>
          </a:p>
          <a:p>
            <a:endParaRPr lang="ru-RU" dirty="0"/>
          </a:p>
        </p:txBody>
      </p:sp>
      <p:pic>
        <p:nvPicPr>
          <p:cNvPr id="7" name="Picture 5" descr="350px-Mod_origami_galle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4725145"/>
            <a:ext cx="3478548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7254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9872" y="1600200"/>
            <a:ext cx="5616624" cy="5573216"/>
          </a:xfrm>
        </p:spPr>
        <p:txBody>
          <a:bodyPr>
            <a:normAutofit/>
          </a:bodyPr>
          <a:lstStyle/>
          <a:p>
            <a:r>
              <a:rPr lang="ru-RU" dirty="0"/>
              <a:t>Современных детей сейчас сложно чем-то удивить и заинтересовать, но, складывая из бумаги различных зверей, птиц, игрушки и превращая свои работы в сувениры, панно и картины, ребята получают огромное удовольствие от своего труда, учатся общаться, развивают память и мелкую моторику пальцев. 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9" descr="http://stranamasterov.ru/files/imagecache/orig_with_logo/i1001/IMG_2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907704" cy="155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P101001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3923928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6807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553</TotalTime>
  <Words>394</Words>
  <Application>Microsoft Office PowerPoint</Application>
  <PresentationFormat>Экран 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Кружок « Очумелые ручки»</vt:lpstr>
      <vt:lpstr>Слайд 2</vt:lpstr>
      <vt:lpstr>Творческие способности</vt:lpstr>
      <vt:lpstr>ОБЩАЯ ЦЕЛЬ КРУЖКА  ФОРМИРОВАТЬ У ШКОЛЬНИКОВ ПОЗНАВАТЕЛЬНУЮ И ИССЛЕДОВАТЕЛЬСКУЮ АКТИВНОСТЬ.</vt:lpstr>
      <vt:lpstr>Оригами - старинное японское искусство конструирования из бумаги разного рода изображений декоративного характера (путем ее перегибания, разрезания и комбинирования).  Слово Оригами в переводе с японского означает «сложенный из бумаги».      В японском языке его пишут с помощью двух иероглифов:                                        ОРИ-бумага и КАМИ- сложенный.   </vt:lpstr>
      <vt:lpstr>Слайд 6</vt:lpstr>
      <vt:lpstr>Педагогами многих стран давно замечено, что оригами:  </vt:lpstr>
      <vt:lpstr>Модульное оригами</vt:lpstr>
      <vt:lpstr>Слайд 9</vt:lpstr>
      <vt:lpstr>Если выполнять работу точно по инструкции, то можно получить вот такие  прекрасные поделки </vt:lpstr>
      <vt:lpstr>Оригами  -  это мир,  в котором каждый            кто может изобразить вещи  из единого листа бумаги,  испытывает радость созидателя"   Кошо Ушияво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Народ России</dc:creator>
  <cp:lastModifiedBy>***</cp:lastModifiedBy>
  <cp:revision>67</cp:revision>
  <dcterms:created xsi:type="dcterms:W3CDTF">2012-01-11T12:37:03Z</dcterms:created>
  <dcterms:modified xsi:type="dcterms:W3CDTF">2013-02-24T12:51:12Z</dcterms:modified>
</cp:coreProperties>
</file>