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Layout+xml" PartName="/ppt/slideLayouts/slideLayout8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commentAuthors+xml" PartName="/ppt/commentAuthors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Layout+xml" PartName="/ppt/slideLayouts/slideLayout7.xml"/>
  <Default ContentType="image/png" Extension="png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4" r:id="rId2"/>
    <p:sldId id="338" r:id="rId3"/>
    <p:sldId id="325" r:id="rId4"/>
    <p:sldId id="331" r:id="rId5"/>
    <p:sldId id="327" r:id="rId6"/>
    <p:sldId id="328" r:id="rId7"/>
    <p:sldId id="329" r:id="rId8"/>
    <p:sldId id="409" r:id="rId9"/>
    <p:sldId id="410" r:id="rId10"/>
    <p:sldId id="411" r:id="rId11"/>
    <p:sldId id="412" r:id="rId12"/>
    <p:sldId id="413" r:id="rId13"/>
    <p:sldId id="414" r:id="rId14"/>
    <p:sldId id="415" r:id="rId15"/>
    <p:sldId id="416" r:id="rId16"/>
    <p:sldId id="417" r:id="rId17"/>
    <p:sldId id="418" r:id="rId18"/>
    <p:sldId id="419" r:id="rId19"/>
    <p:sldId id="420" r:id="rId20"/>
    <p:sldId id="421" r:id="rId21"/>
  </p:sldIdLst>
  <p:sldSz cx="9144000" cy="6858000" type="screen4x3"/>
  <p:notesSz cx="6856413" cy="97504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rlova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611B"/>
    <a:srgbClr val="CC0000"/>
    <a:srgbClr val="003366"/>
    <a:srgbClr val="000099"/>
    <a:srgbClr val="006600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0600" autoAdjust="0"/>
  </p:normalViewPr>
  <p:slideViewPr>
    <p:cSldViewPr>
      <p:cViewPr>
        <p:scale>
          <a:sx n="80" d="100"/>
          <a:sy n="80" d="100"/>
        </p:scale>
        <p:origin x="-2514" y="-9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714" y="0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D939A-1F36-462A-97FA-749D12A17221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31838"/>
            <a:ext cx="4872037" cy="3656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642" y="4631452"/>
            <a:ext cx="5485130" cy="4387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61212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714" y="9261212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82E6A-949D-4CD7-AF90-3D1183417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8759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2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3" Target="../media/image3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3" Target="../media/image1.jpe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2.xml" Type="http://schemas.openxmlformats.org/officeDocument/2006/relationships/slideLayout"/><Relationship Id="rId4" Target="../media/image4.pn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1.jpe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6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3" Target="../media/image1.jpe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8.xml.rels><?xml version="1.0" encoding="UTF-8" standalone="yes" ?><Relationships xmlns="http://schemas.openxmlformats.org/package/2006/relationships"><Relationship Id="rId3" Target="../media/image1.jpe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7" Target="../media/image10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9.jpeg" Type="http://schemas.openxmlformats.org/officeDocument/2006/relationships/image"/><Relationship Id="rId5" Target="../media/image8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8" Target="../media/image16.jpeg" Type="http://schemas.openxmlformats.org/officeDocument/2006/relationships/image"/><Relationship Id="rId3" Target="../media/image11.jpeg" Type="http://schemas.openxmlformats.org/officeDocument/2006/relationships/image"/><Relationship Id="rId7" Target="../media/image15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6.xml" Type="http://schemas.openxmlformats.org/officeDocument/2006/relationships/slideLayout"/><Relationship Id="rId6" Target="../media/image14.jpeg" Type="http://schemas.openxmlformats.org/officeDocument/2006/relationships/image"/><Relationship Id="rId5" Target="../media/image13.jpeg" Type="http://schemas.openxmlformats.org/officeDocument/2006/relationships/image"/><Relationship Id="rId4" Target="../media/image12.jpeg" Type="http://schemas.openxmlformats.org/officeDocument/2006/relationships/image"/><Relationship Id="rId9" Target="../media/image17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18.jpeg" Type="http://schemas.openxmlformats.org/officeDocument/2006/relationships/image"/><Relationship Id="rId7" Target="../media/image22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21.jpeg" Type="http://schemas.openxmlformats.org/officeDocument/2006/relationships/image"/><Relationship Id="rId5" Target="../media/image20.jpeg" Type="http://schemas.openxmlformats.org/officeDocument/2006/relationships/image"/><Relationship Id="rId4" Target="../media/image19.jpe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8" Target="../media/image28.jpeg" Type="http://schemas.openxmlformats.org/officeDocument/2006/relationships/image"/><Relationship Id="rId3" Target="../media/image23.jpeg" Type="http://schemas.openxmlformats.org/officeDocument/2006/relationships/image"/><Relationship Id="rId7" Target="../media/image27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26.jpeg" Type="http://schemas.openxmlformats.org/officeDocument/2006/relationships/image"/><Relationship Id="rId5" Target="../media/image25.jpeg" Type="http://schemas.openxmlformats.org/officeDocument/2006/relationships/image"/><Relationship Id="rId4" Target="../media/image24.jpeg" Type="http://schemas.openxmlformats.org/officeDocument/2006/relationships/image"/></Relationships>
</file>

<file path=ppt/slides/_rels/slide15.xml.rels><?xml version="1.0" encoding="UTF-8" standalone="yes" ?><Relationships xmlns="http://schemas.openxmlformats.org/package/2006/relationships"><Relationship Id="rId3" Target="../media/image29.jpeg" Type="http://schemas.openxmlformats.org/officeDocument/2006/relationships/image"/><Relationship Id="rId7" Target="../media/image33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32.jpeg" Type="http://schemas.openxmlformats.org/officeDocument/2006/relationships/image"/><Relationship Id="rId5" Target="../media/image31.jpeg" Type="http://schemas.openxmlformats.org/officeDocument/2006/relationships/image"/><Relationship Id="rId4" Target="../media/image30.jpe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3" Target="../media/image34.jpeg" Type="http://schemas.openxmlformats.org/officeDocument/2006/relationships/image"/><Relationship Id="rId7" Target="../media/image38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37.jpeg" Type="http://schemas.openxmlformats.org/officeDocument/2006/relationships/image"/><Relationship Id="rId5" Target="../media/image36.jpeg" Type="http://schemas.openxmlformats.org/officeDocument/2006/relationships/image"/><Relationship Id="rId4" Target="../media/image35.jpe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8" Target="../media/image44.jpeg" Type="http://schemas.openxmlformats.org/officeDocument/2006/relationships/image"/><Relationship Id="rId3" Target="../media/image39.jpeg" Type="http://schemas.openxmlformats.org/officeDocument/2006/relationships/image"/><Relationship Id="rId7" Target="../media/image43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42.jpeg" Type="http://schemas.openxmlformats.org/officeDocument/2006/relationships/image"/><Relationship Id="rId5" Target="../media/image41.jpeg" Type="http://schemas.openxmlformats.org/officeDocument/2006/relationships/image"/><Relationship Id="rId4" Target="../media/image40.jpeg" Type="http://schemas.openxmlformats.org/officeDocument/2006/relationships/image"/></Relationships>
</file>

<file path=ppt/slides/_rels/slide18.xml.rels><?xml version="1.0" encoding="UTF-8" standalone="yes" ?><Relationships xmlns="http://schemas.openxmlformats.org/package/2006/relationships"><Relationship Id="rId8" Target="../media/image49.jpeg" Type="http://schemas.openxmlformats.org/officeDocument/2006/relationships/image"/><Relationship Id="rId3" Target="../media/image1.jpeg" Type="http://schemas.openxmlformats.org/officeDocument/2006/relationships/image"/><Relationship Id="rId7" Target="../media/image48.jpe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4.xml" Type="http://schemas.openxmlformats.org/officeDocument/2006/relationships/slideLayout"/><Relationship Id="rId6" Target="../media/image47.jpeg" Type="http://schemas.openxmlformats.org/officeDocument/2006/relationships/image"/><Relationship Id="rId5" Target="../media/image46.jpeg" Type="http://schemas.openxmlformats.org/officeDocument/2006/relationships/image"/><Relationship Id="rId4" Target="../media/image45.jpeg" Type="http://schemas.openxmlformats.org/officeDocument/2006/relationships/image"/></Relationships>
</file>

<file path=ppt/slides/_rels/slide19.xml.rels><?xml version="1.0" encoding="UTF-8" standalone="yes" ?><Relationships xmlns="http://schemas.openxmlformats.org/package/2006/relationships"><Relationship Id="rId8" Target="../media/image55.jpeg" Type="http://schemas.openxmlformats.org/officeDocument/2006/relationships/image"/><Relationship Id="rId3" Target="../media/image50.jpeg" Type="http://schemas.openxmlformats.org/officeDocument/2006/relationships/image"/><Relationship Id="rId7" Target="../media/image54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6.xml" Type="http://schemas.openxmlformats.org/officeDocument/2006/relationships/slideLayout"/><Relationship Id="rId6" Target="../media/image53.jpeg" Type="http://schemas.openxmlformats.org/officeDocument/2006/relationships/image"/><Relationship Id="rId5" Target="../media/image52.jpeg" Type="http://schemas.openxmlformats.org/officeDocument/2006/relationships/image"/><Relationship Id="rId4" Target="../media/image51.jpeg" Type="http://schemas.openxmlformats.org/officeDocument/2006/relationships/image"/></Relationships>
</file>

<file path=ppt/slides/_rels/slide20.xml.rels><?xml version="1.0" encoding="UTF-8" standalone="yes" ?><Relationships xmlns="http://schemas.openxmlformats.org/package/2006/relationships"><Relationship Id="rId8" Target="../media/image61.jpeg" Type="http://schemas.openxmlformats.org/officeDocument/2006/relationships/image"/><Relationship Id="rId3" Target="../media/image56.jpeg" Type="http://schemas.openxmlformats.org/officeDocument/2006/relationships/image"/><Relationship Id="rId7" Target="../media/image60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6.xml" Type="http://schemas.openxmlformats.org/officeDocument/2006/relationships/slideLayout"/><Relationship Id="rId6" Target="../media/image59.jpeg" Type="http://schemas.openxmlformats.org/officeDocument/2006/relationships/image"/><Relationship Id="rId5" Target="../media/image58.jpeg" Type="http://schemas.openxmlformats.org/officeDocument/2006/relationships/image"/><Relationship Id="rId4" Target="../media/image57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6258" name="Rectangle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868346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1 класс</a:t>
            </a:r>
          </a:p>
        </p:txBody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>
          <a:xfrm>
            <a:off x="214282" y="1785926"/>
            <a:ext cx="8715436" cy="1357322"/>
          </a:xfrm>
        </p:spPr>
        <p:txBody>
          <a:bodyPr>
            <a:noAutofit/>
          </a:bodyPr>
          <a:lstStyle/>
          <a:p>
            <a:pPr algn="ctr">
              <a:buFont typeface="Arial" charset="0"/>
              <a:buNone/>
            </a:pPr>
            <a:r>
              <a:rPr lang="ru-RU" sz="4000" b="1" dirty="0" smtClean="0">
                <a:solidFill>
                  <a:srgbClr val="003366"/>
                </a:solidFill>
                <a:latin typeface="Bookman Old Style" pitchFamily="18" charset="0"/>
              </a:rPr>
              <a:t>Начало</a:t>
            </a:r>
          </a:p>
          <a:p>
            <a:pPr algn="ctr">
              <a:buFont typeface="Arial" charset="0"/>
              <a:buNone/>
            </a:pPr>
            <a:r>
              <a:rPr lang="ru-RU" sz="4000" b="1" dirty="0" smtClean="0">
                <a:solidFill>
                  <a:srgbClr val="003366"/>
                </a:solidFill>
                <a:latin typeface="Bookman Old Style" pitchFamily="18" charset="0"/>
              </a:rPr>
              <a:t> </a:t>
            </a:r>
            <a:r>
              <a:rPr lang="ru-RU" sz="4000" b="1" dirty="0" smtClean="0">
                <a:solidFill>
                  <a:srgbClr val="003366"/>
                </a:solidFill>
                <a:latin typeface="Bookman Old Style" pitchFamily="18" charset="0"/>
              </a:rPr>
              <a:t>системного обучения в </a:t>
            </a:r>
            <a:r>
              <a:rPr lang="ru-RU" sz="4000" b="1" dirty="0" smtClean="0">
                <a:solidFill>
                  <a:srgbClr val="003366"/>
                </a:solidFill>
                <a:latin typeface="Bookman Old Style" pitchFamily="18" charset="0"/>
              </a:rPr>
              <a:t>коле</a:t>
            </a:r>
            <a:endParaRPr lang="ru-RU" sz="4000" b="1" dirty="0" smtClean="0">
              <a:solidFill>
                <a:srgbClr val="003366"/>
              </a:solidFill>
              <a:latin typeface="Bookman Old Style" pitchFamily="18" charset="0"/>
            </a:endParaRPr>
          </a:p>
        </p:txBody>
      </p:sp>
      <p:pic>
        <p:nvPicPr>
          <p:cNvPr id="9" name="Рисунок 8" descr="http://www.school2100.ru/img/preeemstv/01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714752"/>
            <a:ext cx="8215370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Z:\Светлана Валентиновна\kl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5"/>
            <a:ext cx="7757926" cy="5149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2"/>
          <p:cNvSpPr>
            <a:spLocks noGrp="1"/>
          </p:cNvSpPr>
          <p:nvPr>
            <p:ph type="title"/>
          </p:nvPr>
        </p:nvSpPr>
        <p:spPr>
          <a:xfrm>
            <a:off x="500034" y="0"/>
            <a:ext cx="8429684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1 </a:t>
            </a: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класс, начало 2013-14 учебного года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>
          <a:xfrm>
            <a:off x="428596" y="5786454"/>
            <a:ext cx="8429684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На конец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I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 триместра в классе 8 учащихся: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6 мальчиков и 2 девочки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img3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14744" y="-142900"/>
            <a:ext cx="5214974" cy="68286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14282" y="0"/>
            <a:ext cx="3429024" cy="3286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Условия,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способствующие адаптации учащихся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42844" y="3357562"/>
            <a:ext cx="3286116" cy="3286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611B"/>
                </a:solidFill>
                <a:effectLst/>
                <a:uLnTx/>
                <a:uFillTx/>
                <a:latin typeface="Mistral" pitchFamily="66" charset="0"/>
                <a:ea typeface="+mj-ea"/>
                <a:cs typeface="FreesiaUPC" pitchFamily="34" charset="-34"/>
              </a:rPr>
              <a:t>1. здоровье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0B611B"/>
                </a:solidFill>
                <a:latin typeface="Mistral" pitchFamily="66" charset="0"/>
                <a:ea typeface="+mj-ea"/>
                <a:cs typeface="FreesiaUPC" pitchFamily="34" charset="-34"/>
              </a:rPr>
              <a:t>2. темперамент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0B611B"/>
                </a:solidFill>
                <a:latin typeface="Mistral" pitchFamily="66" charset="0"/>
                <a:ea typeface="+mj-ea"/>
                <a:cs typeface="FreesiaUPC" pitchFamily="34" charset="-34"/>
              </a:rPr>
              <a:t>3. интеллект 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0B611B"/>
              </a:solidFill>
              <a:effectLst/>
              <a:uLnTx/>
              <a:uFillTx/>
              <a:latin typeface="Mistral" pitchFamily="66" charset="0"/>
              <a:ea typeface="+mj-ea"/>
              <a:cs typeface="FreesiaUPC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Группы здоровья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7158" y="1214422"/>
          <a:ext cx="8501122" cy="5286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53"/>
                <a:gridCol w="1956229"/>
                <a:gridCol w="1956233"/>
                <a:gridCol w="1811327"/>
                <a:gridCol w="1618080"/>
              </a:tblGrid>
              <a:tr h="9812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группы</a:t>
                      </a:r>
                    </a:p>
                    <a:p>
                      <a:pPr algn="ctr"/>
                      <a:r>
                        <a:rPr lang="ru-RU" dirty="0" smtClean="0"/>
                        <a:t>Здоровья 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1 класс</a:t>
                      </a:r>
                      <a:endParaRPr lang="ru-RU" sz="5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/>
                    </a:p>
                  </a:txBody>
                  <a:tcPr/>
                </a:tc>
              </a:tr>
              <a:tr h="8510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2010 – 11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2011 – 12 </a:t>
                      </a:r>
                      <a:endParaRPr lang="ru-RU" sz="2000" b="1" dirty="0"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2012 – 13</a:t>
                      </a:r>
                      <a:endParaRPr lang="ru-RU" sz="2000" b="1" dirty="0"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gradFill>
                      <a:gsLst>
                        <a:gs pos="18000">
                          <a:schemeClr val="accent3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2013 – 14</a:t>
                      </a:r>
                    </a:p>
                    <a:p>
                      <a:pPr algn="ctr"/>
                      <a:endParaRPr lang="ru-RU" sz="2000" b="1" dirty="0" smtClean="0"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115138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I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группа</a:t>
                      </a:r>
                      <a:endParaRPr lang="ru-RU" sz="1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20%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18%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18000">
                          <a:schemeClr val="accent3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20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14%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15138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II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группа</a:t>
                      </a:r>
                      <a:endParaRPr lang="ru-RU" sz="1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 8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80%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70%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66"/>
                          </a:solidFill>
                        </a:rPr>
                        <a:t>9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3366"/>
                          </a:solidFill>
                        </a:rPr>
                        <a:t>82%</a:t>
                      </a:r>
                      <a:endParaRPr lang="ru-RU" sz="2000" b="1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gradFill>
                      <a:gsLst>
                        <a:gs pos="18000">
                          <a:schemeClr val="accent3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3366"/>
                          </a:solidFill>
                        </a:rPr>
                        <a:t>6</a:t>
                      </a:r>
                      <a:endParaRPr lang="ru-RU" sz="2000" b="1" dirty="0" smtClean="0">
                        <a:solidFill>
                          <a:srgbClr val="003366"/>
                        </a:solidFill>
                      </a:endParaRP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3366"/>
                          </a:solidFill>
                        </a:rPr>
                        <a:t>86%</a:t>
                      </a:r>
                      <a:endParaRPr lang="ru-RU" sz="2000" b="1" dirty="0">
                        <a:solidFill>
                          <a:srgbClr val="003366"/>
                        </a:solidFill>
                      </a:endParaRPr>
                    </a:p>
                  </a:txBody>
                  <a:tcPr/>
                </a:tc>
              </a:tr>
              <a:tr h="115138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III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группа</a:t>
                      </a:r>
                      <a:endParaRPr lang="ru-RU" sz="1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60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600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6600"/>
                          </a:solidFill>
                        </a:rPr>
                        <a:t>30%</a:t>
                      </a:r>
                      <a:endParaRPr lang="ru-RU" sz="2000" b="1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60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gradFill>
                      <a:gsLst>
                        <a:gs pos="18000">
                          <a:schemeClr val="accent3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60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214338"/>
            <a:ext cx="8229600" cy="64294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 Antiqua" pitchFamily="18" charset="0"/>
              </a:rPr>
              <a:t>Характеристика готовности к началу школьного обучения</a:t>
            </a:r>
            <a:endParaRPr lang="ru-RU" sz="2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18" y="500043"/>
          <a:ext cx="8643999" cy="6300261"/>
        </p:xfrm>
        <a:graphic>
          <a:graphicData uri="http://schemas.openxmlformats.org/drawingml/2006/table">
            <a:tbl>
              <a:tblPr/>
              <a:tblGrid>
                <a:gridCol w="2414549"/>
                <a:gridCol w="882846"/>
                <a:gridCol w="814659"/>
                <a:gridCol w="803893"/>
                <a:gridCol w="778771"/>
                <a:gridCol w="938832"/>
                <a:gridCol w="1026398"/>
                <a:gridCol w="984051"/>
              </a:tblGrid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Ф.И.ребёнка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45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Психологическая и социальная готовность (10 баллов)</a:t>
                      </a:r>
                      <a:endParaRPr lang="ru-RU" sz="18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34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желание учиться в школе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1665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организованность поведения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44145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Развитие психофизических функций (25 баллов)</a:t>
                      </a:r>
                      <a:endParaRPr lang="ru-RU" sz="18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33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фонематический слух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665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артикуляционный аппарат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0933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мелкие мышцы руки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1665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пространственная ориентация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276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объём зрительного восприятия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44145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Развитие познавательной деятельности (20 баллов)</a:t>
                      </a:r>
                      <a:endParaRPr lang="ru-RU" sz="18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33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кругозор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4971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развитие речи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1665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развитие самостоятельности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87963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сформированность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интеллектуальных умений (анализ, сравнение, обобщение)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9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общая сумма баллов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степень готовности к началу школьного обучения</a:t>
                      </a:r>
                      <a:endParaRPr lang="ru-RU" sz="1400" b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93%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78%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83%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76%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96%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96" marR="46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214338"/>
            <a:ext cx="8229600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  <a:t>Школьная мотивация учащихся 1 класса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609899"/>
          <a:ext cx="8786876" cy="6047469"/>
        </p:xfrm>
        <a:graphic>
          <a:graphicData uri="http://schemas.openxmlformats.org/drawingml/2006/table">
            <a:tbl>
              <a:tblPr/>
              <a:tblGrid>
                <a:gridCol w="1662363"/>
                <a:gridCol w="552215"/>
                <a:gridCol w="857256"/>
                <a:gridCol w="857256"/>
                <a:gridCol w="785818"/>
                <a:gridCol w="857256"/>
                <a:gridCol w="714380"/>
                <a:gridCol w="571504"/>
                <a:gridCol w="642942"/>
                <a:gridCol w="571504"/>
                <a:gridCol w="714382"/>
              </a:tblGrid>
              <a:tr h="2310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Ф.И.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Нравится ли тебе в школе?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Ты всегда с радостью идешь в школу или тебе часто хочется остаться дома?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Если бы можно было остаться дома, то ты пошел бы в школу?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Тебе нравится, когда отменяют уроки?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Ты хотел бы, чтобы тебе не задавали домашних заданий?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Ты хотел бы, чтобы в школе остались одни перемены?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Ты часто рассказываешь о школе родителям?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Ты хотел бы, чтобы у тебя был менее строгий учитель?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У тебя в классе много друзей?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Тебе нравятся твои одноклассники?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(да)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(да)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(да)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(нет)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(нет)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(нет)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(да)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(нет)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(да)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(да)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</a:tr>
              <a:tr h="278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</a:tr>
              <a:tr h="504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(бывает </a:t>
                      </a:r>
                      <a:endParaRPr lang="ru-RU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по-разному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(редко)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</a:tr>
              <a:tr h="504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Calibri"/>
                          <a:cs typeface="Times New Roman"/>
                        </a:rPr>
                        <a:t>(бывает 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Calibri"/>
                          <a:cs typeface="Times New Roman"/>
                        </a:rPr>
                        <a:t>по-разному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6380" algn="ctr"/>
                        </a:tabLs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</a:tr>
              <a:tr h="504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050" dirty="0" smtClean="0">
                          <a:latin typeface="Times New Roman"/>
                          <a:ea typeface="Calibri"/>
                          <a:cs typeface="Times New Roman"/>
                        </a:rPr>
                        <a:t>бывает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50" dirty="0">
                          <a:latin typeface="Times New Roman"/>
                          <a:ea typeface="Calibri"/>
                          <a:cs typeface="Times New Roman"/>
                        </a:rPr>
                        <a:t>по-разному)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</a:tr>
              <a:tr h="216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</a:tr>
              <a:tr h="360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(не знаю)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E7"/>
                    </a:solidFill>
                  </a:tcPr>
                </a:tc>
              </a:tr>
              <a:tr h="456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688" y="-142900"/>
            <a:ext cx="8858312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  <a:t>Школьная мотивация учащихся 1 класса </a:t>
            </a:r>
            <a:b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  <a:t>глазами родителей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857232"/>
          <a:ext cx="8715437" cy="5725321"/>
        </p:xfrm>
        <a:graphic>
          <a:graphicData uri="http://schemas.openxmlformats.org/drawingml/2006/table">
            <a:tbl>
              <a:tblPr/>
              <a:tblGrid>
                <a:gridCol w="829858"/>
                <a:gridCol w="1288267"/>
                <a:gridCol w="1288267"/>
                <a:gridCol w="1061809"/>
                <a:gridCol w="1327261"/>
                <a:gridCol w="1238777"/>
                <a:gridCol w="796356"/>
                <a:gridCol w="884842"/>
              </a:tblGrid>
              <a:tr h="2214578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Нравится ли тебе в школе?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Ты всегда с радостью идешь в школу или тебе часто хочется остаться дома?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Если бы можно было остаться дома, то ты пошел бы в школу?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Ты хотел бы, чтобы тебе не задавали домашних заданий?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Ты хотел бы, чтобы в школе остались одни перемены?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Ты часто рассказываешь о школе родителям?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У тебя в классе много друзей?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Тебе нравятся твои одноклассники?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457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Охотно ли ребенок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идет в школу?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Приспособился ли он к школьному режиму?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Справляется ли ребенок с учебной нагрузкой без перенапряжения?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Каков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характер этих впечатлений?</a:t>
                      </a:r>
                      <a:endParaRPr lang="ru-RU" sz="1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Часто ли ребенок делится с вами школьными впечатлениями?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Часто ли ребенок жалуется на одноклассников, обижается на них?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079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основном впечатления положительные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  <a:t>Школьная мотивация учащихся 1 класса </a:t>
            </a:r>
            <a:b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  <a:t>глазами родителей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85821810"/>
              </p:ext>
            </p:extLst>
          </p:nvPr>
        </p:nvGraphicFramePr>
        <p:xfrm>
          <a:off x="285720" y="1049055"/>
          <a:ext cx="8715435" cy="5678388"/>
        </p:xfrm>
        <a:graphic>
          <a:graphicData uri="http://schemas.openxmlformats.org/drawingml/2006/table">
            <a:tbl>
              <a:tblPr/>
              <a:tblGrid>
                <a:gridCol w="878867"/>
                <a:gridCol w="1171823"/>
                <a:gridCol w="1611257"/>
                <a:gridCol w="2343647"/>
                <a:gridCol w="2709841"/>
              </a:tblGrid>
              <a:tr h="13997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на работу дома</a:t>
                      </a:r>
                      <a:endParaRPr lang="ru-RU" sz="14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Нуждается ли ребенок в вашей помощи</a:t>
                      </a:r>
                      <a:r>
                        <a:rPr lang="ru-RU" sz="1400" baseline="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при выполнении заданий?</a:t>
                      </a:r>
                      <a:endParaRPr lang="ru-RU" sz="14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 Как обычно преодолевает ребенок трудности в работе?</a:t>
                      </a:r>
                      <a:endParaRPr lang="ru-RU" sz="14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Способен ли ваш ребенок самостоятельно проверить свою работу, найти и исправить ошибки?</a:t>
                      </a:r>
                      <a:endParaRPr lang="ru-RU" sz="14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Переживает ли он по поводу своих учебных успехов или неудач?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9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20-30 минут –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100%</a:t>
                      </a:r>
                      <a:endParaRPr lang="ru-RU" sz="16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нуждается иногда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100%</a:t>
                      </a:r>
                      <a:endParaRPr lang="ru-RU" sz="16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обращается за помощью – 72%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преодолевает сама</a:t>
                      </a:r>
                      <a:r>
                        <a:rPr lang="ru-RU" sz="1600" baseline="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– 14%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затрудняюсь ответить – 14%</a:t>
                      </a:r>
                      <a:endParaRPr lang="ru-RU" sz="16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может, если побудить к этому – 57%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как правило, может – 43%</a:t>
                      </a:r>
                      <a:endParaRPr lang="ru-RU" sz="16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да – 29%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скорее да, чем</a:t>
                      </a:r>
                      <a:r>
                        <a:rPr lang="ru-RU" sz="1600" baseline="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нет – 57%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скорее нет, чем да – 14%</a:t>
                      </a:r>
                      <a:endParaRPr lang="ru-RU" sz="16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3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43%</a:t>
                      </a:r>
                      <a:r>
                        <a:rPr lang="en-US" sz="1600" baseline="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родителей (Петрова Д., </a:t>
                      </a:r>
                      <a:r>
                        <a:rPr lang="ru-RU" sz="1600" baseline="0" dirty="0" err="1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Таранникова</a:t>
                      </a:r>
                      <a:r>
                        <a:rPr lang="ru-RU" sz="1600" baseline="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К., </a:t>
                      </a:r>
                      <a:r>
                        <a:rPr lang="ru-RU" sz="1600" baseline="0" dirty="0" err="1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Постулка</a:t>
                      </a:r>
                      <a:r>
                        <a:rPr lang="ru-RU" sz="1600" baseline="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К.) дали ответ, что ребёнок может самостоятельно проверить свою работу. Но это не так, ребёнок первого класса может выполнить эту работу только под руководством взрослого</a:t>
                      </a:r>
                      <a:endParaRPr lang="ru-RU" sz="1600" dirty="0">
                        <a:solidFill>
                          <a:srgbClr val="0B611B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На этот вопрос только родители Артамонова </a:t>
                      </a:r>
                      <a:br>
                        <a:rPr lang="ru-RU" sz="160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ru-RU" sz="160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С. Ответили, что он</a:t>
                      </a:r>
                      <a:r>
                        <a:rPr lang="ru-RU" sz="1600" baseline="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не переживает.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rgbClr val="0B611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Это скорее всего связано с тем, что ребёнок очень редко дома делится своими школьными впечатлениями</a:t>
                      </a:r>
                      <a:endParaRPr lang="ru-RU" sz="14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25" marR="42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500042"/>
          <a:ext cx="8715469" cy="5690242"/>
        </p:xfrm>
        <a:graphic>
          <a:graphicData uri="http://schemas.openxmlformats.org/drawingml/2006/table">
            <a:tbl>
              <a:tblPr/>
              <a:tblGrid>
                <a:gridCol w="2155567"/>
                <a:gridCol w="1911811"/>
                <a:gridCol w="2502082"/>
                <a:gridCol w="2146009"/>
              </a:tblGrid>
              <a:tr h="327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Личностные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Регулятивные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Познавательные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Коммуникативные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0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1.Ценить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принимать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базовые ценности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: «добро»,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терпение»,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«родина», «природа»,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«семья».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2.Освоить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роли ученика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3.Формирование интереса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(мотивации)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к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учению.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4.Оценивать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жизненные ситуаций и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поступки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героев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художественных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текстов с точки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зрения  общечеловеческих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норм </a:t>
                      </a: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1. организовывать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свое рабочее место </a:t>
                      </a:r>
                      <a:endParaRPr lang="ru-RU" sz="17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2. определять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цель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выполнения заданий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в образовательной  области и  жизненных ситуациях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3. определять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план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выполнения заданий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4. использовать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своей деятельности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простейшие приборы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линейку и  т.д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1.Ориентироваться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учебнике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2.Отвечать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на простые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вопросы учителя, </a:t>
                      </a:r>
                      <a:endParaRPr lang="ru-RU" sz="17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3.Находить нужную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информацию </a:t>
                      </a: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в учебнике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4.Сравнивать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предметы,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объекты: находить общее и </a:t>
                      </a: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различие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5.Группировать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предметы,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объекты на </a:t>
                      </a: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основе определенных признаков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6.Подробно 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пересказывать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прочитанное или 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прослушанное; определять </a:t>
                      </a:r>
                      <a:r>
                        <a:rPr lang="ru-RU" sz="1700" dirty="0" smtClean="0">
                          <a:latin typeface="Times New Roman"/>
                          <a:ea typeface="Times New Roman"/>
                          <a:cs typeface="Times New Roman"/>
                        </a:rPr>
                        <a:t>тему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1.Участвовать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диалоге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2.Отвечать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вопросы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учителя,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товарищей по классу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3.Соблюдать простейшие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нормы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речевого этикета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здороваться,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прощаться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благодарить.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4.Слушать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понимать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речь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других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5.Работать 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паре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977" marR="38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"/>
            <a:ext cx="871543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0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Формирование универсальных учебных 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действий на уроке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0" algn="l"/>
              </a:tabLst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6286520"/>
            <a:ext cx="7500990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под руководством учителя</a:t>
            </a:r>
            <a:endParaRPr lang="ru-RU" sz="24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868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Итоги логопедического обследования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928934"/>
            <a:ext cx="3428992" cy="3500438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sz="45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Письменная речь</a:t>
            </a:r>
          </a:p>
          <a:p>
            <a:endParaRPr lang="ru-RU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3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Кулькин</a:t>
            </a: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Семён</a:t>
            </a:r>
          </a:p>
          <a:p>
            <a:pPr>
              <a:buNone/>
            </a:pP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Лунёв </a:t>
            </a:r>
            <a:r>
              <a:rPr lang="ru-RU" sz="3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Артемий</a:t>
            </a:r>
            <a:endParaRPr lang="ru-RU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3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Постулка</a:t>
            </a: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Константин</a:t>
            </a:r>
          </a:p>
          <a:p>
            <a:pPr>
              <a:buNone/>
            </a:pP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Петрова Диана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86116" y="928670"/>
            <a:ext cx="5715040" cy="5500702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sz="4500" b="1" i="1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Устная речь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Артамонов Савва (</a:t>
            </a:r>
            <a:r>
              <a:rPr lang="ru-RU" sz="3200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дислалия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ФФН)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3200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Кулькин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Семён (ст. ф. дизартрии ,ОНР) 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Лунёв </a:t>
            </a:r>
            <a:r>
              <a:rPr lang="ru-RU" sz="3200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Артемий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</a:t>
            </a:r>
            <a:r>
              <a:rPr lang="ru-RU" sz="3200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дислалия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ОНР)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Петрова 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Диана (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связной речи)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sz="3200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Постулка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Константин (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ст.ф.дизартрии, ОНР)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ru-RU" sz="3200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Таранникова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Ксения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(автоматизация поставленных звуков)</a:t>
            </a:r>
          </a:p>
          <a:p>
            <a:pPr>
              <a:buNone/>
            </a:pP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Ходырев Даниил (ФФНР, </a:t>
            </a:r>
            <a:r>
              <a:rPr lang="ru-RU" sz="3200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дислалия</a:t>
            </a:r>
            <a:r>
              <a:rPr lang="ru-RU" sz="3200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ru-RU" sz="3200" dirty="0"/>
          </a:p>
        </p:txBody>
      </p:sp>
      <p:pic>
        <p:nvPicPr>
          <p:cNvPr id="12290" name="Picture 2" descr="http://img1.liveinternet.ru/images/attach/b/4/102/886/102886885_3265567_191947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00108"/>
            <a:ext cx="2765381" cy="1957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ck1" id="5" name="Picture 2"/>
          <p:cNvPicPr>
            <a:picLocks noChangeArrowheads="1"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714356"/>
          </a:xfrm>
        </p:spPr>
        <p:txBody>
          <a:bodyPr>
            <a:normAutofit/>
          </a:bodyPr>
          <a:lstStyle/>
          <a:p>
            <a:r>
              <a:rPr dirty="0" lang="ru-RU" smtClean="0" sz="320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charset="0" pitchFamily="18" typeface="Times New Roman"/>
                <a:cs charset="0" pitchFamily="18" typeface="Times New Roman"/>
              </a:rPr>
              <a:t>Процесс усвоения учебного материала</a:t>
            </a:r>
            <a:endParaRPr dirty="0" lang="ru-RU" sz="3200">
              <a:solidFill>
                <a:srgbClr val="C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F:\Новая папка (144)\DSC_7996.JPG" id="59393" name="Picture 1"/>
          <p:cNvPicPr>
            <a:picLocks noChangeArrowheads="1" noChangeAspect="1" noGrp="1"/>
          </p:cNvPicPr>
          <p:nvPr>
            <p:ph idx="1" sz="half"/>
          </p:nvPr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5500694" y="3939634"/>
            <a:ext cx="3643306" cy="2918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F:\Новая папка (144)\DSC_8013.JPG" id="59394" name="Picture 2"/>
          <p:cNvPicPr>
            <a:picLocks noChangeArrowheads="1" noChangeAspect="1"/>
          </p:cNvPicPr>
          <p:nvPr/>
        </p:nvPicPr>
        <p:blipFill>
          <a:blip cstate="print" r:embed="rId4"/>
          <a:srcRect/>
          <a:stretch>
            <a:fillRect/>
          </a:stretch>
        </p:blipFill>
        <p:spPr bwMode="auto">
          <a:xfrm>
            <a:off x="4572000" y="785794"/>
            <a:ext cx="428628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F:\1 класс\127_0111\IMGP1412.JPG" id="59395" name="Picture 3"/>
          <p:cNvPicPr>
            <a:picLocks noChangeArrowheads="1" noChangeAspect="1" noGrp="1"/>
          </p:cNvPicPr>
          <p:nvPr>
            <p:ph idx="2" sz="half"/>
          </p:nvPr>
        </p:nvPicPr>
        <p:blipFill>
          <a:blip cstate="print" r:embed="rId5"/>
          <a:srcRect/>
          <a:stretch>
            <a:fillRect/>
          </a:stretch>
        </p:blipFill>
        <p:spPr bwMode="auto">
          <a:xfrm>
            <a:off x="285720" y="785794"/>
            <a:ext cx="3895724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F:\1 класс\127_0111\IMGP1420.JPG" id="10" name="Picture 4"/>
          <p:cNvPicPr>
            <a:picLocks noChangeArrowheads="1" noChangeAspect="1"/>
          </p:cNvPicPr>
          <p:nvPr/>
        </p:nvPicPr>
        <p:blipFill>
          <a:blip cstate="print" r:embed="rId6"/>
          <a:srcRect/>
          <a:stretch>
            <a:fillRect/>
          </a:stretch>
        </p:blipFill>
        <p:spPr bwMode="auto">
          <a:xfrm>
            <a:off x="2714612" y="3929066"/>
            <a:ext cx="2714644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F:\1 класс\126_3110\IMGP1398.JPG" id="15" name="Picture 8"/>
          <p:cNvPicPr>
            <a:picLocks noChangeArrowheads="1" noChangeAspect="1"/>
          </p:cNvPicPr>
          <p:nvPr/>
        </p:nvPicPr>
        <p:blipFill>
          <a:blip cstate="print" r:embed="rId7"/>
          <a:srcRect r="41"/>
          <a:stretch>
            <a:fillRect/>
          </a:stretch>
        </p:blipFill>
        <p:spPr bwMode="auto">
          <a:xfrm>
            <a:off x="0" y="3929066"/>
            <a:ext cx="2643206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 id="7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2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">
                      <p:stCondLst>
                        <p:cond delay="indefinite"/>
                      </p:stCondLst>
                      <p:childTnLst>
                        <p:par>
                          <p:cTn fill="hold" id="15">
                            <p:stCondLst>
                              <p:cond delay="0"/>
                            </p:stCondLst>
                            <p:childTnLst>
                              <p:par>
                                <p:cTn fill="hold" id="1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8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id="23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>
                                        <p:cTn dur="500" id="25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6">
                      <p:stCondLst>
                        <p:cond delay="indefinite"/>
                      </p:stCondLst>
                      <p:childTnLst>
                        <p:par>
                          <p:cTn fill="hold" id="27">
                            <p:stCondLst>
                              <p:cond delay="0"/>
                            </p:stCondLst>
                            <p:childTnLst>
                              <p:par>
                                <p:cTn fill="hold" id="28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30"/>
                                        <p:tgtEl>
                                          <p:spTgt spid="59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1429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усвоения учебного материала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400" name="Picture 8" descr="F:\1 класс\126_3110\IMGP13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288820" y="-19359722"/>
            <a:ext cx="5760000" cy="4320000"/>
          </a:xfrm>
          <a:prstGeom prst="rect">
            <a:avLst/>
          </a:prstGeom>
          <a:noFill/>
        </p:spPr>
      </p:pic>
      <p:pic>
        <p:nvPicPr>
          <p:cNvPr id="1026" name="Picture 2" descr="F:\Новая папка\IMGP15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64" y="1071546"/>
            <a:ext cx="2987824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фото 1442\DSC_7999_thum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82919"/>
            <a:ext cx="2987824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фото 1442\DSC_8010_thum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1571612"/>
            <a:ext cx="3011533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1 класс\125_3010\IMGP138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7" y="1000108"/>
            <a:ext cx="2464611" cy="3286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2000" y="3730484"/>
            <a:ext cx="2882900" cy="2157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F:\1 класс\125_3010\IMGP139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4143380"/>
            <a:ext cx="3018430" cy="21750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85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142900"/>
            <a:ext cx="8358246" cy="7143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усвоения учебного материала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69" name="Picture 1" descr="F:\Новая папка (144)\DSC_799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14356"/>
            <a:ext cx="3240000" cy="2151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8370" name="Picture 2" descr="F:\1 класс\125_3010\IMGP139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928670"/>
            <a:ext cx="3311967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8371" name="Picture 3" descr="F:\1 класс\127_0111\IMGP14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286256"/>
            <a:ext cx="3240000" cy="2284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1 класс\131_0811\IMGP14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4071942"/>
            <a:ext cx="3240000" cy="243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1 класс\126_3110\IMGP14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488" y="2357430"/>
            <a:ext cx="3240000" cy="243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7143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усвоения учебного материала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фото 1442\DSC_7992_thum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71546"/>
            <a:ext cx="325221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фото 1442\DSC_8002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000108"/>
            <a:ext cx="325221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F:\фото 1442\DSC_8017_thum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698000"/>
            <a:ext cx="325221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F:\1 класс\127_0111\IMGP14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4429132"/>
            <a:ext cx="3286148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F:\1 класс\131_0811\IMGP147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714752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F:\1 класс\126_3110\IMGP139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1571612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7143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усвоения учебного материала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F:\фото 1442\DSC_7994_thum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071678"/>
            <a:ext cx="3252195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фото 1442\DSC_8006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214818"/>
            <a:ext cx="3252195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F:\1 класс\125_3010\IMGP13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714356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F:\1 класс\131_0811\IMGP14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1000108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F:\1 класс\131_0811\IMGP147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4214818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7143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усвоения учебного материала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фото 1442\DSC_8000_thum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3252195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фото 1442\DSC_8008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1805" y="928670"/>
            <a:ext cx="3252195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F:\фото 1442\DSC_8015_thum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857628"/>
            <a:ext cx="4194853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F:\1 класс\127_0111\IMGP14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929066"/>
            <a:ext cx="3524275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F:\1 класс\131_0811\IMGP14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2143116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7143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усвоения учебного материала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фото 1442\DSC_8003_thum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857232"/>
            <a:ext cx="3071802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F:\фото 1442\DSC_8018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1805" y="928670"/>
            <a:ext cx="3252195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F:\фото 1442\DSC_8022_thum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14818"/>
            <a:ext cx="3071802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F:\1 класс\127_0111\IMGP14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1428736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F:\1 класс\131_0811\IMGP146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3500438"/>
            <a:ext cx="2951438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F:\1 класс\126_3110\IMGP14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4071942"/>
            <a:ext cx="314324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7143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усвоения учебного материала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:\фото 1442\DSC_8007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928670"/>
            <a:ext cx="3132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F:\1 класс\125_3010\IMGP13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2428868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F:\1 класс\125_3010\IMGP13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86256"/>
            <a:ext cx="3154448" cy="2248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F:\1 класс\127_0111\IMGP14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785794"/>
            <a:ext cx="3132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F:\1 класс\126_3110\IMGP139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7818" y="4071942"/>
            <a:ext cx="3581816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83901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Внеурочная деятельность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0" name="Picture 2" descr="F:\1 класс\128_0511\IMGP14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98" y="857232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1 класс\128_0511\IMGP14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40" y="3143248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1 класс\128_0511\IMGP14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14686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1 класс\129_0611\IMGP14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857232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F:\1 класс\130_0711\IMGP146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4000" y="3143248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 descr="C:\Документы\2013-14\ноябрь\педсовет ноябрь\к педсовету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7554" y="1000108"/>
            <a:ext cx="2667019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Заголовок 5"/>
          <p:cNvSpPr txBox="1">
            <a:spLocks/>
          </p:cNvSpPr>
          <p:nvPr/>
        </p:nvSpPr>
        <p:spPr>
          <a:xfrm>
            <a:off x="142844" y="5500702"/>
            <a:ext cx="8715436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кружок «Учим английский язык играя» Шахматова Л.М.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танцевальная группа «Краски» </a:t>
            </a:r>
            <a:r>
              <a:rPr lang="ru-RU" sz="2000" b="1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Риттер</a:t>
            </a:r>
            <a:r>
              <a:rPr lang="ru-RU" sz="2000" b="1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 Я.Ю.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«Юный дизайнер» Королева И.А.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B61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57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F:\1 класс\129_0611\IMGP14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13" y="908720"/>
            <a:ext cx="2909691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1 класс\129_0611\IMGP14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81683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фото 1442\DSC_8068_thum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13" y="3356992"/>
            <a:ext cx="2909691" cy="2520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:\фото 1442\DSC_8048_thum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56992"/>
            <a:ext cx="2880000" cy="2520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F:\фото 1442\DSC_8038_thum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56992"/>
            <a:ext cx="2957314" cy="2520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F:\1 класс\129_0611\IMGP145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4832" y="872530"/>
            <a:ext cx="2918657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5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83901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Внеурочная деятельность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Заголовок 5"/>
          <p:cNvSpPr txBox="1">
            <a:spLocks/>
          </p:cNvSpPr>
          <p:nvPr/>
        </p:nvSpPr>
        <p:spPr>
          <a:xfrm>
            <a:off x="0" y="5857892"/>
            <a:ext cx="878684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кружок «Акварелька» </a:t>
            </a:r>
            <a:r>
              <a:rPr lang="ru-RU" sz="2000" b="1" dirty="0" err="1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Юхман</a:t>
            </a:r>
            <a:r>
              <a:rPr lang="ru-RU" sz="2000" b="1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 О.П.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с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портивный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6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 клуб «Олимп» Орлов М.Г.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B61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641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3185</TotalTime>
  <Words>1160</Words>
  <PresentationFormat>Экран (4:3)</PresentationFormat>
  <Paragraphs>419</Paragraphs>
  <Slides>20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1 класс</vt:lpstr>
      <vt:lpstr>1 класс, начало 2013-14 учебного года</vt:lpstr>
      <vt:lpstr>Слайд 3</vt:lpstr>
      <vt:lpstr>Группы здоровья</vt:lpstr>
      <vt:lpstr>Характеристика готовности к началу школьного обучения</vt:lpstr>
      <vt:lpstr>Школьная мотивация учащихся 1 класса</vt:lpstr>
      <vt:lpstr>Школьная мотивация учащихся 1 класса  глазами родителей</vt:lpstr>
      <vt:lpstr>Школьная мотивация учащихся 1 класса  глазами родителей</vt:lpstr>
      <vt:lpstr>Слайд 9</vt:lpstr>
      <vt:lpstr>Итоги логопедического обследования</vt:lpstr>
      <vt:lpstr>Процесс усвоения учебного материала</vt:lpstr>
      <vt:lpstr>Процесс усвоения учебного материала</vt:lpstr>
      <vt:lpstr>Процесс усвоения учебного материала</vt:lpstr>
      <vt:lpstr>Процесс усвоения учебного материала</vt:lpstr>
      <vt:lpstr>Процесс усвоения учебного материала</vt:lpstr>
      <vt:lpstr>Процесс усвоения учебного материала</vt:lpstr>
      <vt:lpstr>Процесс усвоения учебного материала</vt:lpstr>
      <vt:lpstr>Процесс усвоения учебного материала</vt:lpstr>
      <vt:lpstr>Внеурочная деятельность</vt:lpstr>
      <vt:lpstr>Внеурочная деятельность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Диагностика готовности   к обучению в начальной и основной школе на основе адаптационного подхода  </dc:title>
  <cp:lastModifiedBy>Orlova</cp:lastModifiedBy>
  <cp:revision>379</cp:revision>
  <dcterms:modified xsi:type="dcterms:W3CDTF">2014-03-03T11:30:21Z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1665569</vt:lpwstr>
  </property>
  <property fmtid="{D5CDD505-2E9C-101B-9397-08002B2CF9AE}" name="NXPowerLiteSettings" pid="3">
    <vt:lpwstr>F9200358026400</vt:lpwstr>
  </property>
  <property fmtid="{D5CDD505-2E9C-101B-9397-08002B2CF9AE}" name="NXPowerLiteVersion" pid="4">
    <vt:lpwstr>D5.1.3</vt:lpwstr>
  </property>
</Properties>
</file>