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03" r:id="rId2"/>
    <p:sldId id="354" r:id="rId3"/>
    <p:sldId id="335" r:id="rId4"/>
    <p:sldId id="356" r:id="rId5"/>
    <p:sldId id="357" r:id="rId6"/>
    <p:sldId id="397" r:id="rId7"/>
    <p:sldId id="383" r:id="rId8"/>
    <p:sldId id="389" r:id="rId9"/>
    <p:sldId id="386" r:id="rId10"/>
    <p:sldId id="387" r:id="rId11"/>
    <p:sldId id="392" r:id="rId12"/>
    <p:sldId id="393" r:id="rId13"/>
    <p:sldId id="394" r:id="rId14"/>
    <p:sldId id="395" r:id="rId15"/>
    <p:sldId id="398" r:id="rId16"/>
    <p:sldId id="381" r:id="rId17"/>
    <p:sldId id="399" r:id="rId18"/>
  </p:sldIdLst>
  <p:sldSz cx="9144000" cy="6858000" type="screen4x3"/>
  <p:notesSz cx="6856413" cy="97504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rlova" initials="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611B"/>
    <a:srgbClr val="006600"/>
    <a:srgbClr val="CC0000"/>
    <a:srgbClr val="000099"/>
    <a:srgbClr val="003366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6447" autoAdjust="0"/>
  </p:normalViewPr>
  <p:slideViewPr>
    <p:cSldViewPr>
      <p:cViewPr>
        <p:scale>
          <a:sx n="80" d="100"/>
          <a:sy n="80" d="100"/>
        </p:scale>
        <p:origin x="-2514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000099"/>
                </a:solidFill>
                <a:latin typeface="Bookman Old Style" pitchFamily="18" charset="0"/>
              </a:rPr>
              <a:t>предварительная</a:t>
            </a:r>
            <a:r>
              <a:rPr lang="ru-RU" sz="2400" baseline="0" dirty="0" smtClean="0">
                <a:solidFill>
                  <a:srgbClr val="000099"/>
                </a:solidFill>
                <a:latin typeface="Bookman Old Style" pitchFamily="18" charset="0"/>
              </a:rPr>
              <a:t> аттестация</a:t>
            </a:r>
          </a:p>
          <a:p>
            <a:pPr>
              <a:defRPr/>
            </a:pPr>
            <a:endParaRPr lang="ru-RU" sz="2400" dirty="0">
              <a:solidFill>
                <a:srgbClr val="000099"/>
              </a:solidFill>
              <a:latin typeface="Bookman Old Style" pitchFamily="18" charset="0"/>
            </a:endParaRPr>
          </a:p>
        </c:rich>
      </c:tx>
      <c:layout>
        <c:manualLayout>
          <c:xMode val="edge"/>
          <c:yMode val="edge"/>
          <c:x val="0.25797882610529932"/>
          <c:y val="0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8.9163903092064747E-2"/>
          <c:y val="1.706982225516056E-3"/>
          <c:w val="0.66971512487624352"/>
          <c:h val="0.99263182974133146"/>
        </c:manualLayout>
      </c:layout>
      <c:pie3DChart>
        <c:varyColors val="1"/>
        <c:ser>
          <c:idx val="1"/>
          <c:order val="1"/>
          <c:tx>
            <c:strRef>
              <c:f>Лист1!$B$1</c:f>
              <c:strCache>
                <c:ptCount val="1"/>
                <c:pt idx="0">
                  <c:v>5 учащихся</c:v>
                </c:pt>
              </c:strCache>
            </c:strRef>
          </c:tx>
          <c:dLbls>
            <c:dLbl>
              <c:idx val="0"/>
              <c:layout>
                <c:manualLayout>
                  <c:x val="-9.8657524376594891E-2"/>
                  <c:y val="4.8099206460302793E-3"/>
                </c:manualLayout>
              </c:layout>
              <c:showVal val="1"/>
            </c:dLbl>
            <c:dLbl>
              <c:idx val="1"/>
              <c:layout>
                <c:manualLayout>
                  <c:x val="9.7986801591246744E-2"/>
                  <c:y val="4.1926410158303982E-3"/>
                </c:manualLayout>
              </c:layout>
              <c:showVal val="1"/>
            </c:dLbl>
            <c:dLbl>
              <c:idx val="2"/>
              <c:layout>
                <c:manualLayout>
                  <c:x val="1.1614240505158979E-2"/>
                  <c:y val="-0.3522347272382268"/>
                </c:manualLayout>
              </c:layout>
              <c:tx>
                <c:rich>
                  <a:bodyPr/>
                  <a:lstStyle/>
                  <a:p>
                    <a:r>
                      <a:rPr lang="ru-RU" sz="3200" b="1" dirty="0" smtClean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1</a:t>
                    </a:r>
                    <a:endParaRPr lang="en-US" sz="3200" b="1" dirty="0">
                      <a:solidFill>
                        <a:srgbClr val="000099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3200" b="1">
                    <a:solidFill>
                      <a:srgbClr val="000099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улучшение</c:v>
                </c:pt>
                <c:pt idx="1">
                  <c:v>стабильное</c:v>
                </c:pt>
                <c:pt idx="2">
                  <c:v>ухудшение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4</c:v>
                </c:pt>
                <c:pt idx="2">
                  <c:v>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5 учащихся</c:v>
                </c:pt>
              </c:strCache>
            </c:strRef>
          </c:tx>
          <c:dLbls>
            <c:dLbl>
              <c:idx val="0"/>
              <c:layout>
                <c:manualLayout>
                  <c:x val="-1.4328508636860044E-2"/>
                  <c:y val="-1.2843161845493585E-2"/>
                </c:manualLayout>
              </c:layout>
              <c:showVal val="1"/>
            </c:dLbl>
            <c:dLbl>
              <c:idx val="1"/>
              <c:layout>
                <c:manualLayout>
                  <c:x val="-0.10060115701091157"/>
                  <c:y val="-3.4978811368328006E-2"/>
                </c:manualLayout>
              </c:layout>
              <c:showVal val="1"/>
            </c:dLbl>
            <c:dLbl>
              <c:idx val="2"/>
              <c:layout>
                <c:manualLayout>
                  <c:x val="0.12039950726504102"/>
                  <c:y val="-1.7443411755362782E-3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улучшение</c:v>
                </c:pt>
                <c:pt idx="1">
                  <c:v>стабильное</c:v>
                </c:pt>
                <c:pt idx="2">
                  <c:v>ухудшение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4</c:v>
                </c:pt>
                <c:pt idx="2">
                  <c:v>1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838910953409326"/>
          <c:y val="0.32872091020971872"/>
          <c:w val="0.20691356671953789"/>
          <c:h val="0.34338617987357589"/>
        </c:manualLayout>
      </c:layout>
      <c:txPr>
        <a:bodyPr/>
        <a:lstStyle/>
        <a:p>
          <a:pPr>
            <a:defRPr sz="1930" b="1" i="0" baseline="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0.83655</cdr:y>
    </cdr:from>
    <cdr:to>
      <cdr:x>1</cdr:x>
      <cdr:y>1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0" y="3786213"/>
          <a:ext cx="8229600" cy="7397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/>
        </a:bodyPr>
        <a:lstStyle xmlns:a="http://schemas.openxmlformats.org/drawingml/2006/main">
          <a:lvl1pPr algn="ctr" defTabSz="914400" rtl="0" eaLnBrk="1" latinLnBrk="0" hangingPunct="1">
            <a:spcBef>
              <a:spcPct val="0"/>
            </a:spcBef>
            <a:buNone/>
            <a:defRPr sz="4400" kern="1200">
              <a:solidFill>
                <a:sysClr val="windowText" lastClr="000000"/>
              </a:solidFill>
              <a:latin typeface="Calibri"/>
            </a:defRPr>
          </a:lvl1pPr>
        </a:lstStyle>
        <a:p xmlns:a="http://schemas.openxmlformats.org/drawingml/2006/main">
          <a:pPr marL="484632" indent="0" algn="ctr" eaLnBrk="1" fontAlgn="auto" hangingPunct="1">
            <a:spcAft>
              <a:spcPts val="0"/>
            </a:spcAft>
            <a:defRPr/>
          </a:pPr>
          <a:endParaRPr lang="ru-RU" sz="16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</cdr:x>
      <cdr:y>0.83655</cdr:y>
    </cdr:from>
    <cdr:to>
      <cdr:x>1</cdr:x>
      <cdr:y>1</cdr:y>
    </cdr:to>
    <cdr:sp macro="" textlink="">
      <cdr:nvSpPr>
        <cdr:cNvPr id="3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0" y="3167357"/>
          <a:ext cx="3929090" cy="6188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/>
        </a:bodyPr>
        <a:lstStyle xmlns:a="http://schemas.openxmlformats.org/drawingml/2006/main">
          <a:lvl1pPr algn="ctr" defTabSz="914400" rtl="0" eaLnBrk="1" latinLnBrk="0" hangingPunct="1">
            <a:spcBef>
              <a:spcPct val="0"/>
            </a:spcBef>
            <a:buNone/>
            <a:defRPr sz="4400" kern="1200">
              <a:solidFill>
                <a:sysClr val="windowText" lastClr="000000"/>
              </a:solidFill>
              <a:latin typeface="Calibri"/>
            </a:defRPr>
          </a:lvl1pPr>
        </a:lstStyle>
        <a:p xmlns:a="http://schemas.openxmlformats.org/drawingml/2006/main">
          <a:pPr marL="484632" indent="0" algn="ctr" eaLnBrk="1" fontAlgn="auto" hangingPunct="1">
            <a:spcAft>
              <a:spcPts val="0"/>
            </a:spcAft>
            <a:defRPr/>
          </a:pPr>
          <a:r>
            <a:rPr lang="ru-RU" sz="3200" b="1" dirty="0" smtClean="0">
              <a:solidFill>
                <a:srgbClr val="000099"/>
              </a:solidFill>
            </a:rPr>
            <a:t>отличников - 2 /1, хорошистов – 3/4</a:t>
          </a:r>
          <a:endParaRPr lang="ru-RU" sz="3200" b="1" dirty="0">
            <a:solidFill>
              <a:srgbClr val="000099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714" y="0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5D939A-1F36-462A-97FA-749D12A17221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31838"/>
            <a:ext cx="4872037" cy="36560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642" y="4631452"/>
            <a:ext cx="5485130" cy="4387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714" y="9261212"/>
            <a:ext cx="2971112" cy="4875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82E6A-949D-4CD7-AF90-3D11834172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512064" indent="-45720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82E6A-949D-4CD7-AF90-3D118341728F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Это лишь изображение шаблона. Нажмите кнопку &quot;Загрузить&quot;, чтобы загрузить шаблон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9" y="0"/>
            <a:ext cx="92869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000108"/>
            <a:ext cx="8286808" cy="371477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Педагогический совет 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/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i="1" dirty="0" smtClean="0">
                <a:solidFill>
                  <a:srgbClr val="002060"/>
                </a:solidFill>
              </a:rPr>
              <a:t>«Школьные трудности периода адаптации»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5072074"/>
            <a:ext cx="6400800" cy="1071570"/>
          </a:xfrm>
        </p:spPr>
        <p:txBody>
          <a:bodyPr>
            <a:normAutofit/>
          </a:bodyPr>
          <a:lstStyle/>
          <a:p>
            <a:pPr algn="r"/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</a:rPr>
              <a:t>18 ноября 2015 года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14282" y="1428736"/>
          <a:ext cx="8644000" cy="4386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0512"/>
                <a:gridCol w="758248"/>
                <a:gridCol w="428628"/>
                <a:gridCol w="785818"/>
                <a:gridCol w="857256"/>
                <a:gridCol w="857256"/>
                <a:gridCol w="714380"/>
                <a:gridCol w="642942"/>
                <a:gridCol w="857256"/>
                <a:gridCol w="714380"/>
                <a:gridCol w="642942"/>
                <a:gridCol w="714382"/>
              </a:tblGrid>
              <a:tr h="27146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Русский</a:t>
                      </a:r>
                    </a:p>
                    <a:p>
                      <a:pPr algn="ctr" fontAlgn="b"/>
                      <a:r>
                        <a:rPr lang="ru-RU" sz="2000" b="1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язык</a:t>
                      </a:r>
                      <a:endParaRPr lang="ru-RU" sz="20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Литература</a:t>
                      </a:r>
                    </a:p>
                    <a:p>
                      <a:pPr algn="ctr" fontAlgn="b"/>
                      <a:endParaRPr lang="ru-RU" sz="20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История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Английский </a:t>
                      </a:r>
                    </a:p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язык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Немецкий</a:t>
                      </a:r>
                    </a:p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язык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Математика </a:t>
                      </a:r>
                    </a:p>
                    <a:p>
                      <a:pPr algn="ctr"/>
                      <a:endParaRPr lang="ru-RU" sz="2000" b="1" i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История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Физика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Биология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Химия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ИКТ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Обществознание 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</a:tr>
              <a:tr h="1671947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42844" y="0"/>
            <a:ext cx="9001156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На подготовку заданий по каким предметам  тратите больше всего времени? </a:t>
            </a:r>
          </a:p>
          <a:p>
            <a:pPr algn="ctr"/>
            <a:endParaRPr lang="ru-RU" sz="23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42844" y="785794"/>
          <a:ext cx="8786872" cy="5607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3"/>
                <a:gridCol w="500066"/>
                <a:gridCol w="428628"/>
                <a:gridCol w="428628"/>
                <a:gridCol w="428628"/>
                <a:gridCol w="428628"/>
                <a:gridCol w="500066"/>
                <a:gridCol w="500066"/>
                <a:gridCol w="385039"/>
                <a:gridCol w="521255"/>
                <a:gridCol w="478321"/>
                <a:gridCol w="353925"/>
                <a:gridCol w="421771"/>
                <a:gridCol w="421771"/>
                <a:gridCol w="632627"/>
              </a:tblGrid>
              <a:tr h="24052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180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  <a:endParaRPr lang="ru-RU" sz="20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Литература</a:t>
                      </a:r>
                      <a:endParaRPr lang="ru-RU" sz="20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Английский  язык</a:t>
                      </a:r>
                      <a:endParaRPr lang="ru-RU" sz="2000" b="1" i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Немецкий язык</a:t>
                      </a:r>
                      <a:endParaRPr lang="ru-RU" sz="2000" b="1" i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Алгебра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Геометрия</a:t>
                      </a:r>
                      <a:endParaRPr lang="ru-RU" sz="2000" b="1" i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История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ОБЖ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Обществознание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География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ИКТ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Химия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Физика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Биология</a:t>
                      </a:r>
                      <a:endParaRPr lang="ru-RU" sz="2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</a:tr>
              <a:tr h="939807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почти всегда успеваю</a:t>
                      </a:r>
                    </a:p>
                    <a:p>
                      <a:pPr algn="ctr" fontAlgn="b"/>
                      <a:endParaRPr lang="ru-RU" sz="2400" b="0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964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когда как</a:t>
                      </a:r>
                    </a:p>
                    <a:p>
                      <a:pPr algn="ctr" fontAlgn="b"/>
                      <a:endParaRPr lang="ru-RU" sz="2400" b="0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48777"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как правило</a:t>
                      </a:r>
                    </a:p>
                    <a:p>
                      <a:pPr algn="ctr"/>
                      <a:r>
                        <a:rPr lang="ru-RU" sz="2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нет</a:t>
                      </a:r>
                    </a:p>
                    <a:p>
                      <a:pPr algn="ctr"/>
                      <a:endParaRPr lang="ru-RU" sz="2400" b="0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4282" y="0"/>
            <a:ext cx="8929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Успеваете ли подготовиться по данным предметам?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14282" y="1214422"/>
          <a:ext cx="8715438" cy="36007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/>
                <a:gridCol w="1357322"/>
                <a:gridCol w="2000264"/>
                <a:gridCol w="1500198"/>
                <a:gridCol w="1928828"/>
              </a:tblGrid>
              <a:tr h="1928826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делаю в большинстве случаев самостоятельно</a:t>
                      </a:r>
                      <a:endParaRPr lang="ru-RU" sz="2000" b="1" i="0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 помощью родителей</a:t>
                      </a:r>
                    </a:p>
                    <a:p>
                      <a:pPr algn="ctr" fontAlgn="b"/>
                      <a:endParaRPr lang="ru-RU" sz="2000" b="1" i="0" u="none" strike="noStrike" dirty="0" smtClean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000" b="1" i="0" u="none" strike="noStrike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иногда с помощью товарищей, других учащихся</a:t>
                      </a:r>
                    </a:p>
                    <a:p>
                      <a:pPr algn="ctr" fontAlgn="b"/>
                      <a:endParaRPr lang="ru-RU" sz="20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в основном с помощью других учащихся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чаще всего списываю у одноклассников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719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3200" b="1" i="0" u="none" strike="noStrike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3200" b="1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4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400" b="1" baseline="0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endParaRPr lang="ru-RU" sz="3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 С помощью кого выполняете домашнее задание?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85721" y="1500174"/>
          <a:ext cx="8215369" cy="397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7"/>
                <a:gridCol w="1857388"/>
                <a:gridCol w="1214446"/>
                <a:gridCol w="1714512"/>
                <a:gridCol w="1571636"/>
              </a:tblGrid>
              <a:tr h="2000264">
                <a:tc>
                  <a:txBody>
                    <a:bodyPr/>
                    <a:lstStyle/>
                    <a:p>
                      <a:pPr algn="ctr"/>
                      <a:endParaRPr lang="ru-RU" sz="2800" b="0" i="0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не знаю, как их выполнить</a:t>
                      </a:r>
                      <a:endParaRPr lang="ru-RU" sz="2400" b="1" i="0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ru-RU" sz="2800" b="0" i="0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r>
                        <a:rPr lang="ru-RU" sz="24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нет условий </a:t>
                      </a:r>
                    </a:p>
                    <a:p>
                      <a:pPr algn="ctr" fontAlgn="b"/>
                      <a:r>
                        <a:rPr lang="ru-RU" sz="24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для занятий</a:t>
                      </a:r>
                      <a:endParaRPr lang="ru-RU" sz="2400" b="0" i="0" u="none" strike="noStrike" dirty="0" smtClean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800" b="0" i="0" u="none" strike="noStrike" dirty="0" smtClean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800" b="1" i="0" u="none" strike="noStrike" dirty="0"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лень</a:t>
                      </a:r>
                      <a:endParaRPr lang="ru-RU" sz="2400" b="1" i="0" u="none" strike="noStrike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800" b="1" i="0" u="none" strike="noStrike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8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2800" b="0" i="0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не хватает</a:t>
                      </a:r>
                    </a:p>
                    <a:p>
                      <a:pPr algn="ctr"/>
                      <a:r>
                        <a:rPr lang="ru-RU" sz="24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времени</a:t>
                      </a:r>
                      <a:endParaRPr lang="ru-RU" sz="2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0" i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0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всегда выполняю</a:t>
                      </a:r>
                      <a:endParaRPr lang="ru-RU" sz="2400" b="0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71947">
                <a:tc>
                  <a:txBody>
                    <a:bodyPr/>
                    <a:lstStyle/>
                    <a:p>
                      <a:pPr algn="ctr" fontAlgn="b"/>
                      <a:endParaRPr lang="ru-RU" sz="3200" b="1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r>
                        <a:rPr lang="ru-RU" sz="32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  <a:p>
                      <a:pPr algn="ctr" fontAlgn="b"/>
                      <a:endParaRPr lang="ru-RU" sz="3200" b="1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32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8. Причины, по которым  не выполняете домашние задания?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001156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9. По каким предметам нравится </a:t>
            </a:r>
          </a:p>
          <a:p>
            <a:pPr algn="ctr" fontAlgn="b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выполнять домашние задания  </a:t>
            </a:r>
          </a:p>
          <a:p>
            <a:pPr algn="ctr"/>
            <a:endParaRPr lang="ru-RU" sz="2300" b="1" dirty="0">
              <a:solidFill>
                <a:srgbClr val="C00000"/>
              </a:solidFill>
            </a:endParaRPr>
          </a:p>
        </p:txBody>
      </p:sp>
      <p:graphicFrame>
        <p:nvGraphicFramePr>
          <p:cNvPr id="10" name="Содержимое 5"/>
          <p:cNvGraphicFramePr>
            <a:graphicFrameLocks noGrp="1"/>
          </p:cNvGraphicFramePr>
          <p:nvPr>
            <p:ph idx="1"/>
          </p:nvPr>
        </p:nvGraphicFramePr>
        <p:xfrm>
          <a:off x="214282" y="1357298"/>
          <a:ext cx="8644002" cy="33757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0198"/>
                <a:gridCol w="642942"/>
                <a:gridCol w="571504"/>
                <a:gridCol w="581797"/>
                <a:gridCol w="512780"/>
                <a:gridCol w="512780"/>
                <a:gridCol w="512780"/>
                <a:gridCol w="512780"/>
                <a:gridCol w="512780"/>
                <a:gridCol w="512780"/>
                <a:gridCol w="470543"/>
                <a:gridCol w="488833"/>
                <a:gridCol w="488833"/>
                <a:gridCol w="394040"/>
                <a:gridCol w="428632"/>
              </a:tblGrid>
              <a:tr h="2100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180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  <a:endParaRPr lang="ru-RU" sz="18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Литература</a:t>
                      </a:r>
                      <a:endParaRPr lang="ru-RU" sz="18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Английский  язык</a:t>
                      </a:r>
                      <a:endParaRPr lang="ru-RU" sz="18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Немецкий язык</a:t>
                      </a:r>
                      <a:endParaRPr lang="ru-RU" sz="18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Алгебра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Геометрия</a:t>
                      </a:r>
                      <a:endParaRPr lang="ru-RU" sz="18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История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ОБЖ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Обществознание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География</a:t>
                      </a:r>
                    </a:p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ИКТ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Химия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Физика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Биология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</a:tr>
              <a:tr h="1275544">
                <a:tc>
                  <a:txBody>
                    <a:bodyPr/>
                    <a:lstStyle/>
                    <a:p>
                      <a:pPr algn="ctr" fontAlgn="b"/>
                      <a:endParaRPr lang="ru-RU" sz="2000" b="0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000" b="0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000" b="0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Итоги предварительного выбора предметов ЕГЭ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sz="2800" dirty="0" smtClean="0"/>
              <a:t>Артамонова Александра – литература</a:t>
            </a:r>
          </a:p>
          <a:p>
            <a:pPr marL="514350" indent="-514350">
              <a:buAutoNum type="arabicPeriod"/>
            </a:pPr>
            <a:r>
              <a:rPr lang="ru-RU" sz="2800" dirty="0" err="1" smtClean="0"/>
              <a:t>Атаев</a:t>
            </a:r>
            <a:r>
              <a:rPr lang="ru-RU" sz="2800" dirty="0" smtClean="0"/>
              <a:t> Сапа – английский язык</a:t>
            </a:r>
          </a:p>
          <a:p>
            <a:pPr marL="514350" indent="-514350">
              <a:buAutoNum type="arabicPeriod"/>
            </a:pPr>
            <a:r>
              <a:rPr lang="ru-RU" sz="2800" dirty="0" err="1" smtClean="0"/>
              <a:t>Ассманн</a:t>
            </a:r>
            <a:r>
              <a:rPr lang="ru-RU" sz="2800" dirty="0" smtClean="0"/>
              <a:t> Александр – обязательные предметы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Зверев Дмитрий – математика (профильный), физика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Ильина Елена – английский язык, история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Маленко Юлия – немецкий язык</a:t>
            </a:r>
          </a:p>
          <a:p>
            <a:pPr marL="514350" indent="-514350">
              <a:buAutoNum type="arabicPeriod"/>
            </a:pPr>
            <a:r>
              <a:rPr lang="ru-RU" sz="2800" dirty="0" err="1" smtClean="0"/>
              <a:t>Маллаева</a:t>
            </a:r>
            <a:r>
              <a:rPr lang="ru-RU" sz="2800" dirty="0" smtClean="0"/>
              <a:t> </a:t>
            </a:r>
            <a:r>
              <a:rPr lang="ru-RU" sz="2800" dirty="0" err="1" smtClean="0"/>
              <a:t>Камола</a:t>
            </a:r>
            <a:r>
              <a:rPr lang="ru-RU" sz="2800" dirty="0" smtClean="0"/>
              <a:t> – обязательные предметы</a:t>
            </a:r>
          </a:p>
          <a:p>
            <a:pPr marL="514350" indent="-514350">
              <a:buAutoNum type="arabicPeriod"/>
            </a:pPr>
            <a:r>
              <a:rPr lang="ru-RU" sz="2800" dirty="0" err="1" smtClean="0"/>
              <a:t>Соцков</a:t>
            </a:r>
            <a:r>
              <a:rPr lang="ru-RU" sz="2800" dirty="0" smtClean="0"/>
              <a:t> Роман – информатика, английский язык,              обществознание</a:t>
            </a:r>
            <a:endParaRPr lang="ru-RU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0"/>
            <a:ext cx="9358346" cy="1071546"/>
          </a:xfrm>
        </p:spPr>
        <p:txBody>
          <a:bodyPr>
            <a:normAutofit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ВЛИЯНИЕ АДАПТАЦИОННОГО ПЕРИОДА НА УСПЕВАЕМОСТЬ В  10 КЛАССЕ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1142984"/>
          <a:ext cx="8286808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229600" cy="2357454"/>
          </a:xfrm>
        </p:spPr>
        <p:txBody>
          <a:bodyPr>
            <a:normAutofit fontScale="90000"/>
          </a:bodyPr>
          <a:lstStyle/>
          <a:p>
            <a:r>
              <a:rPr lang="ru-RU" sz="6000" dirty="0" smtClean="0"/>
              <a:t>   </a:t>
            </a:r>
            <a:r>
              <a:rPr lang="ru-RU" sz="6000" dirty="0" smtClean="0">
                <a:solidFill>
                  <a:srgbClr val="000099"/>
                </a:solidFill>
              </a:rPr>
              <a:t>Анкета старшеклассника</a:t>
            </a:r>
            <a:r>
              <a:rPr lang="ru-RU" dirty="0" smtClean="0">
                <a:solidFill>
                  <a:srgbClr val="000099"/>
                </a:solidFill>
              </a:rPr>
              <a:t/>
            </a:r>
            <a:br>
              <a:rPr lang="ru-RU" dirty="0" smtClean="0">
                <a:solidFill>
                  <a:srgbClr val="000099"/>
                </a:solidFill>
              </a:rPr>
            </a:br>
            <a:r>
              <a:rPr lang="ru-RU" dirty="0" smtClean="0">
                <a:solidFill>
                  <a:srgbClr val="000099"/>
                </a:solidFill>
              </a:rPr>
              <a:t/>
            </a:r>
            <a:br>
              <a:rPr lang="ru-RU" dirty="0" smtClean="0">
                <a:solidFill>
                  <a:srgbClr val="000099"/>
                </a:solidFill>
              </a:rPr>
            </a:br>
            <a:r>
              <a:rPr lang="ru-RU" dirty="0" smtClean="0">
                <a:solidFill>
                  <a:srgbClr val="000099"/>
                </a:solidFill>
              </a:rPr>
              <a:t>Классный руководитель</a:t>
            </a:r>
            <a:br>
              <a:rPr lang="ru-RU" dirty="0" smtClean="0">
                <a:solidFill>
                  <a:srgbClr val="000099"/>
                </a:solidFill>
              </a:rPr>
            </a:br>
            <a:r>
              <a:rPr lang="ru-RU" dirty="0" smtClean="0">
                <a:solidFill>
                  <a:srgbClr val="000099"/>
                </a:solidFill>
              </a:rPr>
              <a:t>Ушакова Н.В.</a:t>
            </a:r>
            <a:endParaRPr lang="ru-RU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2"/>
          <p:cNvSpPr txBox="1">
            <a:spLocks/>
          </p:cNvSpPr>
          <p:nvPr/>
        </p:nvSpPr>
        <p:spPr>
          <a:xfrm>
            <a:off x="285720" y="-142900"/>
            <a:ext cx="3571932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10 класс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/>
          </p:cNvSpPr>
          <p:nvPr/>
        </p:nvSpPr>
        <p:spPr>
          <a:xfrm>
            <a:off x="4429092" y="571480"/>
            <a:ext cx="4714908" cy="300039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усложнение содержания образовательного процесса</a:t>
            </a:r>
          </a:p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uLnTx/>
                <a:uFillTx/>
                <a:latin typeface="Bookman Old Style" pitchFamily="18" charset="0"/>
                <a:ea typeface="+mn-ea"/>
                <a:cs typeface="+mn-cs"/>
              </a:rPr>
              <a:t>усложнение требований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214282" y="4071942"/>
            <a:ext cx="8786874" cy="2286016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Blip>
                <a:blip r:embed="rId3"/>
              </a:buBlip>
            </a:pPr>
            <a:r>
              <a:rPr lang="ru-RU" sz="2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успешное освоение программного материала по предметам учебного плана </a:t>
            </a:r>
            <a:r>
              <a:rPr lang="en-US" sz="2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II </a:t>
            </a:r>
            <a:r>
              <a:rPr lang="ru-RU" sz="2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ступени</a:t>
            </a:r>
          </a:p>
          <a:p>
            <a:pPr marL="514350" indent="-514350">
              <a:buBlip>
                <a:blip r:embed="rId3"/>
              </a:buBlip>
            </a:pPr>
            <a:r>
              <a:rPr lang="ru-RU" sz="2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сформированность</a:t>
            </a:r>
            <a:r>
              <a:rPr lang="ru-RU" sz="2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основных компонентов учебной деятельности </a:t>
            </a:r>
          </a:p>
          <a:p>
            <a:pPr marL="514350" indent="-514350">
              <a:buBlip>
                <a:blip r:embed="rId3"/>
              </a:buBlip>
            </a:pPr>
            <a:r>
              <a:rPr lang="ru-RU" sz="2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умение планировать собственную деятельность, </a:t>
            </a:r>
          </a:p>
          <a:p>
            <a:pPr marL="514350" indent="-514350">
              <a:buNone/>
            </a:pPr>
            <a:r>
              <a:rPr lang="ru-RU" sz="2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      самостоятельно работать</a:t>
            </a:r>
          </a:p>
          <a:p>
            <a:pPr marL="514350" indent="-514350">
              <a:buBlip>
                <a:blip r:embed="rId3"/>
              </a:buBlip>
            </a:pPr>
            <a:endParaRPr lang="ru-RU" sz="2800" i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</p:txBody>
      </p:sp>
      <p:pic>
        <p:nvPicPr>
          <p:cNvPr id="20482" name="Picture 2" descr="http://berlinschool.edusite.ru/foto/uchen15_16/small/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928670"/>
            <a:ext cx="4572032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Bookman Old Style" pitchFamily="18" charset="0"/>
              </a:rPr>
              <a:t>Группы здоровья</a:t>
            </a:r>
            <a:endParaRPr lang="ru-RU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8" y="1214422"/>
          <a:ext cx="8072493" cy="51435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0771"/>
                <a:gridCol w="2262544"/>
                <a:gridCol w="2178746"/>
                <a:gridCol w="2290432"/>
              </a:tblGrid>
              <a:tr h="95470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группы</a:t>
                      </a:r>
                    </a:p>
                    <a:p>
                      <a:pPr algn="ctr"/>
                      <a:r>
                        <a:rPr lang="ru-RU" dirty="0" smtClean="0"/>
                        <a:t>здоровья 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dirty="0" smtClean="0"/>
                        <a:t>10 класс</a:t>
                      </a:r>
                      <a:endParaRPr lang="ru-RU" sz="5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dirty="0"/>
                    </a:p>
                  </a:txBody>
                  <a:tcPr/>
                </a:tc>
              </a:tr>
              <a:tr h="8280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2013 – 14</a:t>
                      </a: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2014 – 15</a:t>
                      </a: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33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2015 – 16</a:t>
                      </a:r>
                    </a:p>
                    <a:p>
                      <a:pPr algn="ctr"/>
                      <a:endParaRPr lang="ru-RU" sz="2000" b="1" dirty="0" smtClean="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112027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нет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</a:rPr>
                        <a:t>нет</a:t>
                      </a: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</a:rPr>
                        <a:t>нет</a:t>
                      </a:r>
                    </a:p>
                    <a:p>
                      <a:pPr algn="ctr"/>
                      <a:endParaRPr lang="ru-RU" dirty="0" smtClean="0"/>
                    </a:p>
                  </a:txBody>
                  <a:tcPr/>
                </a:tc>
              </a:tr>
              <a:tr h="112027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2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3366"/>
                          </a:solidFill>
                        </a:rPr>
                        <a:t>40%</a:t>
                      </a:r>
                      <a:endParaRPr lang="ru-RU" sz="2000" b="1" dirty="0">
                        <a:solidFill>
                          <a:srgbClr val="003366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</a:p>
                    <a:p>
                      <a:pPr algn="ctr"/>
                      <a:r>
                        <a:rPr lang="ru-RU" b="1" dirty="0" smtClean="0"/>
                        <a:t>80%</a:t>
                      </a:r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</a:p>
                    <a:p>
                      <a:pPr algn="ctr"/>
                      <a:r>
                        <a:rPr lang="ru-RU" b="1" dirty="0" smtClean="0"/>
                        <a:t>88%</a:t>
                      </a:r>
                    </a:p>
                  </a:txBody>
                  <a:tcPr/>
                </a:tc>
              </a:tr>
              <a:tr h="112027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III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Bookman Old Style" pitchFamily="18" charset="0"/>
                        </a:rPr>
                        <a:t>группа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3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006600"/>
                          </a:solidFill>
                        </a:rPr>
                        <a:t>60%</a:t>
                      </a:r>
                      <a:endParaRPr lang="ru-RU" sz="2000" b="1" dirty="0">
                        <a:solidFill>
                          <a:srgbClr val="006600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2">
                            <a:lumMod val="40000"/>
                            <a:lumOff val="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</a:p>
                    <a:p>
                      <a:pPr algn="ctr"/>
                      <a:r>
                        <a:rPr lang="ru-RU" b="1" dirty="0" smtClean="0"/>
                        <a:t>20%</a:t>
                      </a:r>
                      <a:endParaRPr lang="ru-RU" b="1" dirty="0"/>
                    </a:p>
                  </a:txBody>
                  <a:tcPr>
                    <a:gradFill>
                      <a:gsLst>
                        <a:gs pos="18000">
                          <a:schemeClr val="accent3">
                            <a:lumMod val="60000"/>
                            <a:lumOff val="4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</a:p>
                    <a:p>
                      <a:pPr algn="ctr"/>
                      <a:r>
                        <a:rPr lang="ru-RU" b="1" dirty="0" smtClean="0"/>
                        <a:t>12%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28596" y="0"/>
            <a:ext cx="8501122" cy="8429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Готовность  учащихся 10 класса к началу обучения</a:t>
            </a:r>
          </a:p>
          <a:p>
            <a:pPr lvl="0" algn="ctr">
              <a:spcBef>
                <a:spcPct val="0"/>
              </a:spcBef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на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II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ступени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7158" y="857232"/>
            <a:ext cx="850112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входящий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контроль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6" y="1500175"/>
          <a:ext cx="8215371" cy="4955087"/>
        </p:xfrm>
        <a:graphic>
          <a:graphicData uri="http://schemas.openxmlformats.org/drawingml/2006/table">
            <a:tbl>
              <a:tblPr/>
              <a:tblGrid>
                <a:gridCol w="1928826"/>
                <a:gridCol w="1500198"/>
                <a:gridCol w="1500198"/>
                <a:gridCol w="1643074"/>
                <a:gridCol w="1643075"/>
              </a:tblGrid>
              <a:tr h="4569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Русский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язык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Английский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язык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Немецкий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язык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900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классе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303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выполняли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работу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08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успеваемость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564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утрата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88%</a:t>
                      </a:r>
                      <a:endParaRPr lang="ru-RU" sz="24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i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i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i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88%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28596" y="0"/>
            <a:ext cx="8501122" cy="8429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Готовность  учащихся 10 класса к началу обучения</a:t>
            </a:r>
          </a:p>
          <a:p>
            <a:pPr lvl="0" algn="ctr">
              <a:spcBef>
                <a:spcPct val="0"/>
              </a:spcBef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на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II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ступени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57158" y="857232"/>
            <a:ext cx="8501122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2. 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срезовые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работы по предметам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928662" y="1857364"/>
          <a:ext cx="7643866" cy="3665264"/>
        </p:xfrm>
        <a:graphic>
          <a:graphicData uri="http://schemas.openxmlformats.org/drawingml/2006/table">
            <a:tbl>
              <a:tblPr/>
              <a:tblGrid>
                <a:gridCol w="1733660"/>
                <a:gridCol w="2127674"/>
                <a:gridCol w="1812463"/>
                <a:gridCol w="1970069"/>
              </a:tblGrid>
              <a:tr h="1100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Обществознание</a:t>
                      </a: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Алгебра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География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018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i="1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успеваемость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600" b="1" i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обучаемость</a:t>
                      </a:r>
                      <a:r>
                        <a:rPr lang="ru-RU" sz="1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i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89%</a:t>
                      </a: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2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32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i="1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качество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600" b="1" i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обученность</a:t>
                      </a:r>
                      <a:r>
                        <a:rPr lang="ru-RU" sz="1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)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i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75%</a:t>
                      </a:r>
                      <a:endParaRPr lang="ru-RU" sz="24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18" marR="63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78%</a:t>
                      </a:r>
                      <a:endParaRPr lang="ru-RU" sz="24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73%</a:t>
                      </a:r>
                      <a:endParaRPr lang="ru-RU" sz="2400" b="1" i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29" marR="5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57158" y="785794"/>
            <a:ext cx="8643998" cy="3929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Роль домашних заданий в обучении школьников</a:t>
            </a:r>
            <a:endParaRPr kumimoji="0" lang="ru-RU" sz="4800" b="1" i="0" u="none" strike="noStrike" kern="1200" cap="none" spc="0" normalizeH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1" i="0" u="none" strike="noStrike" kern="1200" cap="none" spc="0" normalizeH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0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4786322"/>
            <a:ext cx="8072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анкетирования учащихся 10 класса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85720" y="877473"/>
          <a:ext cx="8643999" cy="5674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12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458877"/>
                <a:gridCol w="476713"/>
                <a:gridCol w="476713"/>
                <a:gridCol w="544815"/>
                <a:gridCol w="256515"/>
                <a:gridCol w="215260"/>
              </a:tblGrid>
              <a:tr h="19085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180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endParaRPr lang="ru-RU" sz="1800" b="0" i="1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800" b="1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1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  <a:endParaRPr lang="ru-RU" sz="16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Литература</a:t>
                      </a:r>
                      <a:endParaRPr lang="ru-RU" sz="16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Английский  язык</a:t>
                      </a:r>
                      <a:endParaRPr lang="ru-RU" sz="16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Немецкий язык</a:t>
                      </a:r>
                      <a:endParaRPr lang="ru-RU" sz="16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Алгебра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Геометрия</a:t>
                      </a:r>
                      <a:endParaRPr lang="ru-RU" sz="16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История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ОБЖ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Обществознание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География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ИКТ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Химия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Биология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</a:tr>
              <a:tr h="11591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 большим желанием и чувством ответственности</a:t>
                      </a:r>
                    </a:p>
                  </a:txBody>
                  <a:tcPr marL="5700" marR="5700" marT="570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9767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 интересом к познанию нового</a:t>
                      </a:r>
                    </a:p>
                  </a:txBody>
                  <a:tcPr marL="5700" marR="5700" marT="570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284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без особого желания и интереса, но с чувством долга</a:t>
                      </a: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2843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без интереса и желания</a:t>
                      </a:r>
                    </a:p>
                    <a:p>
                      <a:pPr algn="ctr"/>
                      <a:endParaRPr lang="ru-RU" sz="160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С каким настроением выполняете домашнее задание?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14283" y="952303"/>
          <a:ext cx="8786872" cy="5619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3"/>
                <a:gridCol w="500066"/>
                <a:gridCol w="428628"/>
                <a:gridCol w="428628"/>
                <a:gridCol w="428628"/>
                <a:gridCol w="428628"/>
                <a:gridCol w="500066"/>
                <a:gridCol w="500066"/>
                <a:gridCol w="385039"/>
                <a:gridCol w="521255"/>
                <a:gridCol w="478321"/>
                <a:gridCol w="353925"/>
                <a:gridCol w="421771"/>
                <a:gridCol w="421771"/>
                <a:gridCol w="632627"/>
              </a:tblGrid>
              <a:tr h="19385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1800" b="0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</a:t>
                      </a:r>
                    </a:p>
                    <a:p>
                      <a:endParaRPr lang="ru-RU" sz="1800" b="0" i="1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800" b="1" i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  <a:endParaRPr lang="ru-RU" sz="16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Литература</a:t>
                      </a:r>
                      <a:endParaRPr lang="ru-RU" sz="16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vert="vert27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Английский  язык</a:t>
                      </a:r>
                      <a:endParaRPr lang="ru-RU" sz="16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Немецкий язык</a:t>
                      </a:r>
                      <a:endParaRPr lang="ru-RU" sz="16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Алгебра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Геометрия</a:t>
                      </a:r>
                      <a:endParaRPr lang="ru-RU" sz="16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История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ОБЖ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Обществознание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География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ИКТ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Химия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Биология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</a:tr>
              <a:tr h="939807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легко, быстро, точно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64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делаю больше заданного по собственной инициативе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48777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 большим трудом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964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иногда с большим трудом, а иногда довольно быстро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85720" y="0"/>
            <a:ext cx="8643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Как выполняете домашнее задание?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bac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9144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6" y="1428736"/>
          <a:ext cx="8358245" cy="3480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12"/>
                <a:gridCol w="1857388"/>
                <a:gridCol w="2071702"/>
                <a:gridCol w="2714643"/>
              </a:tblGrid>
              <a:tr h="14287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1 час</a:t>
                      </a:r>
                    </a:p>
                    <a:p>
                      <a:pPr algn="ctr"/>
                      <a:endParaRPr lang="ru-RU" sz="3600" b="1" i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 часа</a:t>
                      </a:r>
                    </a:p>
                    <a:p>
                      <a:pPr algn="ctr" fontAlgn="b"/>
                      <a:endParaRPr lang="ru-RU" sz="3600" b="1" i="0" u="none" strike="noStrike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36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0" b="1" i="0" u="none" strike="noStrike" dirty="0" smtClean="0">
                          <a:solidFill>
                            <a:srgbClr val="0B611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  часа</a:t>
                      </a:r>
                    </a:p>
                    <a:p>
                      <a:pPr algn="ctr" fontAlgn="b"/>
                      <a:endParaRPr lang="ru-RU" sz="2400" b="1" i="0" u="none" strike="noStrike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400" b="1" i="0" u="none" strike="noStrike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2400" b="1" i="0" u="none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 часа</a:t>
                      </a:r>
                      <a:endParaRPr lang="ru-RU" sz="3600" b="1" i="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71947">
                <a:tc>
                  <a:txBody>
                    <a:bodyPr/>
                    <a:lstStyle/>
                    <a:p>
                      <a:pPr algn="ctr" fontAlgn="b"/>
                      <a:endParaRPr lang="ru-RU" sz="2400" b="0" i="0" u="none" strike="noStrike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00" marR="5700" marT="570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 человека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rgbClr val="0B611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2800" b="0" baseline="0" dirty="0" smtClean="0">
                          <a:solidFill>
                            <a:srgbClr val="0B611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человека</a:t>
                      </a:r>
                      <a:endParaRPr lang="ru-RU" sz="2800" b="0" dirty="0" smtClean="0">
                        <a:solidFill>
                          <a:srgbClr val="0B611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Затраты времени на выполнение Д/З не должны превышать  </a:t>
                      </a:r>
                      <a:r>
                        <a:rPr lang="ru-RU" sz="2800" b="0" dirty="0" smtClean="0">
                          <a:solidFill>
                            <a:srgbClr val="0B611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  <a:r>
                        <a:rPr lang="ru-RU" sz="1800" b="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ч.</a:t>
                      </a:r>
                      <a:endParaRPr lang="ru-RU" sz="1800" b="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dirty="0" smtClean="0"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 человека</a:t>
                      </a:r>
                    </a:p>
                    <a:p>
                      <a:pPr algn="ctr"/>
                      <a:endParaRPr lang="ru-RU" sz="3600" b="1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Сколько времени тратите на выполнение всех </a:t>
            </a:r>
          </a:p>
          <a:p>
            <a:pPr algn="ctr" fontAlgn="b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домашних заданий в день?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4043</TotalTime>
  <Words>756</Words>
  <PresentationFormat>Экран (4:3)</PresentationFormat>
  <Paragraphs>445</Paragraphs>
  <Slides>17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Педагогический совет   «Школьные трудности периода адаптации»</vt:lpstr>
      <vt:lpstr>Слайд 2</vt:lpstr>
      <vt:lpstr>Группы здоровья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Итоги предварительного выбора предметов ЕГЭ</vt:lpstr>
      <vt:lpstr>ВЛИЯНИЕ АДАПТАЦИОННОГО ПЕРИОДА НА УСПЕВАЕМОСТЬ В  10 КЛАССЕ</vt:lpstr>
      <vt:lpstr>   Анкета старшеклассника  Классный руководитель Ушакова Н.В.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Диагностика готовности   к обучению в начальной и основной школе на основе адаптационного подхода  </dc:title>
  <cp:lastModifiedBy>Orlova</cp:lastModifiedBy>
  <cp:revision>478</cp:revision>
  <dcterms:modified xsi:type="dcterms:W3CDTF">2015-11-24T12:07:56Z</dcterms:modified>
</cp:coreProperties>
</file>