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303" r:id="rId2"/>
    <p:sldId id="342" r:id="rId3"/>
    <p:sldId id="321" r:id="rId4"/>
    <p:sldId id="348" r:id="rId5"/>
    <p:sldId id="344" r:id="rId6"/>
    <p:sldId id="349" r:id="rId7"/>
    <p:sldId id="364" r:id="rId8"/>
    <p:sldId id="425" r:id="rId9"/>
    <p:sldId id="350" r:id="rId10"/>
    <p:sldId id="365" r:id="rId11"/>
    <p:sldId id="366" r:id="rId12"/>
    <p:sldId id="367" r:id="rId13"/>
    <p:sldId id="368" r:id="rId14"/>
    <p:sldId id="410" r:id="rId15"/>
    <p:sldId id="351" r:id="rId16"/>
    <p:sldId id="420" r:id="rId17"/>
    <p:sldId id="411" r:id="rId18"/>
    <p:sldId id="412" r:id="rId19"/>
    <p:sldId id="413" r:id="rId20"/>
    <p:sldId id="415" r:id="rId21"/>
    <p:sldId id="416" r:id="rId22"/>
    <p:sldId id="380" r:id="rId23"/>
    <p:sldId id="421" r:id="rId24"/>
    <p:sldId id="418" r:id="rId25"/>
    <p:sldId id="424" r:id="rId26"/>
    <p:sldId id="423" r:id="rId27"/>
  </p:sldIdLst>
  <p:sldSz cx="9144000" cy="6858000" type="screen4x3"/>
  <p:notesSz cx="6856413" cy="97504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Orlova" initials="O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611B"/>
    <a:srgbClr val="0000FF"/>
    <a:srgbClr val="000099"/>
    <a:srgbClr val="006600"/>
    <a:srgbClr val="CC0000"/>
    <a:srgbClr val="0033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4023" autoAdjust="0"/>
  </p:normalViewPr>
  <p:slideViewPr>
    <p:cSldViewPr>
      <p:cViewPr>
        <p:scale>
          <a:sx n="80" d="100"/>
          <a:sy n="80" d="100"/>
        </p:scale>
        <p:origin x="-2514" y="-4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3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II полугодие 2012 года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личностные</c:v>
                </c:pt>
                <c:pt idx="1">
                  <c:v>познавательные</c:v>
                </c:pt>
                <c:pt idx="2">
                  <c:v>коммуникативные</c:v>
                </c:pt>
                <c:pt idx="3">
                  <c:v>регулятивные</c:v>
                </c:pt>
                <c:pt idx="4">
                  <c:v>предметные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1.4</c:v>
                </c:pt>
                <c:pt idx="1">
                  <c:v>1.52</c:v>
                </c:pt>
                <c:pt idx="2">
                  <c:v>1.3800000000000001</c:v>
                </c:pt>
                <c:pt idx="3">
                  <c:v>0.82000000000000062</c:v>
                </c:pt>
                <c:pt idx="4">
                  <c:v>1.9000000000000001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март 2013 года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личностные</c:v>
                </c:pt>
                <c:pt idx="1">
                  <c:v>познавательные</c:v>
                </c:pt>
                <c:pt idx="2">
                  <c:v>коммуникативные</c:v>
                </c:pt>
                <c:pt idx="3">
                  <c:v>регулятивные</c:v>
                </c:pt>
                <c:pt idx="4">
                  <c:v>предметные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1.6900000000000015</c:v>
                </c:pt>
                <c:pt idx="1">
                  <c:v>1.9700000000000015</c:v>
                </c:pt>
                <c:pt idx="2">
                  <c:v>0.8</c:v>
                </c:pt>
                <c:pt idx="3">
                  <c:v>0.46</c:v>
                </c:pt>
                <c:pt idx="4">
                  <c:v>2.09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март 2014 года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личностные</c:v>
                </c:pt>
                <c:pt idx="1">
                  <c:v>познавательные</c:v>
                </c:pt>
                <c:pt idx="2">
                  <c:v>коммуникативные</c:v>
                </c:pt>
                <c:pt idx="3">
                  <c:v>регулятивные</c:v>
                </c:pt>
                <c:pt idx="4">
                  <c:v>предметные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1.9800000000000015</c:v>
                </c:pt>
                <c:pt idx="1">
                  <c:v>1.02</c:v>
                </c:pt>
                <c:pt idx="2">
                  <c:v>1.43</c:v>
                </c:pt>
                <c:pt idx="3">
                  <c:v>0.91</c:v>
                </c:pt>
                <c:pt idx="4">
                  <c:v>1.57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март 2015 года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личностные</c:v>
                </c:pt>
                <c:pt idx="1">
                  <c:v>познавательные</c:v>
                </c:pt>
                <c:pt idx="2">
                  <c:v>коммуникативные</c:v>
                </c:pt>
                <c:pt idx="3">
                  <c:v>регулятивные</c:v>
                </c:pt>
                <c:pt idx="4">
                  <c:v>предметные</c:v>
                </c:pt>
              </c:strCache>
            </c:strRef>
          </c:cat>
          <c:val>
            <c:numRef>
              <c:f>Лист1!$E$2:$E$6</c:f>
              <c:numCache>
                <c:formatCode>General</c:formatCode>
                <c:ptCount val="5"/>
                <c:pt idx="0">
                  <c:v>1.86</c:v>
                </c:pt>
                <c:pt idx="1">
                  <c:v>1.6</c:v>
                </c:pt>
                <c:pt idx="2">
                  <c:v>2</c:v>
                </c:pt>
                <c:pt idx="3">
                  <c:v>1.42</c:v>
                </c:pt>
                <c:pt idx="4">
                  <c:v>1.44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ноя.15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личностные</c:v>
                </c:pt>
                <c:pt idx="1">
                  <c:v>познавательные</c:v>
                </c:pt>
                <c:pt idx="2">
                  <c:v>коммуникативные</c:v>
                </c:pt>
                <c:pt idx="3">
                  <c:v>регулятивные</c:v>
                </c:pt>
                <c:pt idx="4">
                  <c:v>предметные</c:v>
                </c:pt>
              </c:strCache>
            </c:strRef>
          </c:cat>
          <c:val>
            <c:numRef>
              <c:f>Лист1!$F$2:$F$6</c:f>
              <c:numCache>
                <c:formatCode>General</c:formatCode>
                <c:ptCount val="5"/>
                <c:pt idx="0">
                  <c:v>2.42</c:v>
                </c:pt>
                <c:pt idx="1">
                  <c:v>2.34</c:v>
                </c:pt>
                <c:pt idx="2">
                  <c:v>2.2599999999999998</c:v>
                </c:pt>
                <c:pt idx="3">
                  <c:v>2.9299999999999997</c:v>
                </c:pt>
                <c:pt idx="4">
                  <c:v>2.7800000000000002</c:v>
                </c:pt>
              </c:numCache>
            </c:numRef>
          </c:val>
        </c:ser>
        <c:axId val="125050240"/>
        <c:axId val="125064320"/>
      </c:barChart>
      <c:catAx>
        <c:axId val="125050240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25064320"/>
        <c:crosses val="autoZero"/>
        <c:auto val="1"/>
        <c:lblAlgn val="ctr"/>
        <c:lblOffset val="100"/>
      </c:catAx>
      <c:valAx>
        <c:axId val="125064320"/>
        <c:scaling>
          <c:orientation val="minMax"/>
        </c:scaling>
        <c:axPos val="l"/>
        <c:majorGridlines/>
        <c:numFmt formatCode="General" sourceLinked="1"/>
        <c:tickLblPos val="nextTo"/>
        <c:crossAx val="125050240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sz="1200" b="1"/>
          </a:pPr>
          <a:endParaRPr lang="ru-RU"/>
        </a:p>
      </c:txPr>
    </c:legend>
    <c:plotVisOnly val="1"/>
  </c:chart>
  <c:spPr>
    <a:solidFill>
      <a:schemeClr val="lt1"/>
    </a:solidFill>
    <a:ln w="25400" cap="flat" cmpd="sng" algn="ctr">
      <a:noFill/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2000" dirty="0" smtClean="0">
                <a:solidFill>
                  <a:srgbClr val="000099"/>
                </a:solidFill>
                <a:latin typeface="Bookman Old Style" pitchFamily="18" charset="0"/>
              </a:rPr>
              <a:t>предварительная</a:t>
            </a:r>
            <a:r>
              <a:rPr lang="ru-RU" sz="2000" baseline="0" dirty="0" smtClean="0">
                <a:solidFill>
                  <a:srgbClr val="000099"/>
                </a:solidFill>
                <a:latin typeface="Bookman Old Style" pitchFamily="18" charset="0"/>
              </a:rPr>
              <a:t> аттестация</a:t>
            </a:r>
            <a:endParaRPr lang="ru-RU" sz="2000" dirty="0">
              <a:solidFill>
                <a:srgbClr val="000099"/>
              </a:solidFill>
              <a:latin typeface="Bookman Old Style" pitchFamily="18" charset="0"/>
            </a:endParaRPr>
          </a:p>
        </c:rich>
      </c:tx>
      <c:layout>
        <c:manualLayout>
          <c:xMode val="edge"/>
          <c:yMode val="edge"/>
          <c:x val="3.8823238968820055E-2"/>
          <c:y val="0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7.3002400046831464E-2"/>
          <c:y val="1.7069175440270696E-3"/>
          <c:w val="0.66971512487624352"/>
          <c:h val="0.99263182974133146"/>
        </c:manualLayout>
      </c:layout>
      <c:pie3DChart>
        <c:varyColors val="1"/>
        <c:ser>
          <c:idx val="1"/>
          <c:order val="1"/>
          <c:tx>
            <c:strRef>
              <c:f>Лист1!$B$1</c:f>
              <c:strCache>
                <c:ptCount val="1"/>
                <c:pt idx="0">
                  <c:v>11 учащихся</c:v>
                </c:pt>
              </c:strCache>
            </c:strRef>
          </c:tx>
          <c:dLbls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улучшение</c:v>
                </c:pt>
                <c:pt idx="1">
                  <c:v>стабильное</c:v>
                </c:pt>
                <c:pt idx="2">
                  <c:v>ухудшение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</c:v>
                </c:pt>
                <c:pt idx="1">
                  <c:v>7</c:v>
                </c:pt>
                <c:pt idx="2">
                  <c:v>0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11 учащихся</c:v>
                </c:pt>
              </c:strCache>
            </c:strRef>
          </c:tx>
          <c:dLbls>
            <c:dLbl>
              <c:idx val="0"/>
              <c:layout>
                <c:manualLayout>
                  <c:x val="-1.4328508636860103E-2"/>
                  <c:y val="-1.2843161845493585E-2"/>
                </c:manualLayout>
              </c:layout>
              <c:showVal val="1"/>
            </c:dLbl>
            <c:dLbl>
              <c:idx val="1"/>
              <c:layout>
                <c:manualLayout>
                  <c:x val="-0.10060115701091184"/>
                  <c:y val="-3.4978811368328006E-2"/>
                </c:manualLayout>
              </c:layout>
              <c:showVal val="1"/>
            </c:dLbl>
            <c:dLbl>
              <c:idx val="2"/>
              <c:layout>
                <c:manualLayout>
                  <c:x val="0.12039950726504102"/>
                  <c:y val="-1.7443411755362827E-3"/>
                </c:manualLayout>
              </c:layout>
              <c:showVal val="1"/>
            </c:dLbl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улучшение</c:v>
                </c:pt>
                <c:pt idx="1">
                  <c:v>стабильное</c:v>
                </c:pt>
                <c:pt idx="2">
                  <c:v>ухудшение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</c:v>
                </c:pt>
                <c:pt idx="1">
                  <c:v>7</c:v>
                </c:pt>
                <c:pt idx="2">
                  <c:v>0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5410489451756793"/>
          <c:y val="0.13315433539243623"/>
          <c:w val="0.32973360243720556"/>
          <c:h val="0.19870171255041441"/>
        </c:manualLayout>
      </c:layout>
      <c:txPr>
        <a:bodyPr/>
        <a:lstStyle/>
        <a:p>
          <a:pPr>
            <a:defRPr sz="1600" baseline="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>
                <a:solidFill>
                  <a:srgbClr val="000099"/>
                </a:solidFill>
                <a:latin typeface="Bookman Old Style" pitchFamily="18" charset="0"/>
              </a:rPr>
              <a:t>1 триместр</a:t>
            </a:r>
            <a:endParaRPr lang="ru-RU" dirty="0">
              <a:solidFill>
                <a:srgbClr val="000099"/>
              </a:solidFill>
              <a:latin typeface="Bookman Old Style" pitchFamily="18" charset="0"/>
            </a:endParaRPr>
          </a:p>
        </c:rich>
      </c:tx>
      <c:layout>
        <c:manualLayout>
          <c:xMode val="edge"/>
          <c:yMode val="edge"/>
          <c:x val="5.5243326062777855E-2"/>
          <c:y val="3.9909017723946602E-2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7.3002400046831492E-2"/>
          <c:y val="1.7069175440270683E-3"/>
          <c:w val="0.66971512487624352"/>
          <c:h val="0.99263182974133146"/>
        </c:manualLayout>
      </c:layout>
      <c:pie3DChart>
        <c:varyColors val="1"/>
        <c:ser>
          <c:idx val="1"/>
          <c:order val="1"/>
          <c:tx>
            <c:strRef>
              <c:f>Лист1!$B$1</c:f>
              <c:strCache>
                <c:ptCount val="1"/>
                <c:pt idx="0">
                  <c:v>11учащихся</c:v>
                </c:pt>
              </c:strCache>
            </c:strRef>
          </c:tx>
          <c:dLbls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улучшение</c:v>
                </c:pt>
                <c:pt idx="1">
                  <c:v>стабильное</c:v>
                </c:pt>
                <c:pt idx="2">
                  <c:v>ухудшение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</c:v>
                </c:pt>
                <c:pt idx="1">
                  <c:v>7</c:v>
                </c:pt>
                <c:pt idx="2">
                  <c:v>0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11учащихся</c:v>
                </c:pt>
              </c:strCache>
            </c:strRef>
          </c:tx>
          <c:dLbls>
            <c:dLbl>
              <c:idx val="0"/>
              <c:layout>
                <c:manualLayout>
                  <c:x val="-1.4328508636859943E-2"/>
                  <c:y val="-1.2843161845493545E-2"/>
                </c:manualLayout>
              </c:layout>
              <c:showVal val="1"/>
            </c:dLbl>
            <c:dLbl>
              <c:idx val="1"/>
              <c:layout>
                <c:manualLayout>
                  <c:x val="-0.10060115701091189"/>
                  <c:y val="-3.497881136832795E-2"/>
                </c:manualLayout>
              </c:layout>
              <c:showVal val="1"/>
            </c:dLbl>
            <c:dLbl>
              <c:idx val="2"/>
              <c:layout>
                <c:manualLayout>
                  <c:x val="0.12039950726504102"/>
                  <c:y val="-1.7443411755362823E-3"/>
                </c:manualLayout>
              </c:layout>
              <c:showVal val="1"/>
            </c:dLbl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улучшение</c:v>
                </c:pt>
                <c:pt idx="1">
                  <c:v>стабильное</c:v>
                </c:pt>
                <c:pt idx="2">
                  <c:v>ухудшение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</c:v>
                </c:pt>
                <c:pt idx="1">
                  <c:v>7</c:v>
                </c:pt>
                <c:pt idx="2">
                  <c:v>0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5410489451756815"/>
          <c:y val="0.13315433539243629"/>
          <c:w val="0.32973360243720556"/>
          <c:h val="0.19870171255041394"/>
        </c:manualLayout>
      </c:layout>
      <c:txPr>
        <a:bodyPr/>
        <a:lstStyle/>
        <a:p>
          <a:pPr>
            <a:defRPr sz="1600" baseline="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0.83655</cdr:y>
    </cdr:from>
    <cdr:to>
      <cdr:x>1</cdr:x>
      <cdr:y>1</cdr:y>
    </cdr:to>
    <cdr:sp macro="" textlink="">
      <cdr:nvSpPr>
        <cdr:cNvPr id="2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0" y="3786213"/>
          <a:ext cx="8229600" cy="7397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 anchor="ctr">
          <a:normAutofit/>
        </a:bodyPr>
        <a:lstStyle xmlns:a="http://schemas.openxmlformats.org/drawingml/2006/main">
          <a:lvl1pPr algn="ctr" defTabSz="914400" rtl="0" eaLnBrk="1" latinLnBrk="0" hangingPunct="1">
            <a:spcBef>
              <a:spcPct val="0"/>
            </a:spcBef>
            <a:buNone/>
            <a:defRPr sz="4400" kern="1200">
              <a:solidFill>
                <a:sysClr val="windowText" lastClr="000000"/>
              </a:solidFill>
              <a:latin typeface="Calibri"/>
            </a:defRPr>
          </a:lvl1pPr>
        </a:lstStyle>
        <a:p xmlns:a="http://schemas.openxmlformats.org/drawingml/2006/main">
          <a:pPr marL="484632" indent="0" algn="ctr" eaLnBrk="1" fontAlgn="auto" hangingPunct="1">
            <a:spcAft>
              <a:spcPts val="0"/>
            </a:spcAft>
            <a:defRPr/>
          </a:pPr>
          <a:r>
            <a:rPr lang="ru-RU" sz="1600" b="1" dirty="0" smtClean="0">
              <a:solidFill>
                <a:srgbClr val="002060"/>
              </a:solidFill>
            </a:rPr>
            <a:t>отличников – 3 (май) /  3 </a:t>
          </a:r>
        </a:p>
        <a:p xmlns:a="http://schemas.openxmlformats.org/drawingml/2006/main">
          <a:pPr marL="484632" indent="0" algn="ctr" eaLnBrk="1" fontAlgn="auto" hangingPunct="1">
            <a:spcAft>
              <a:spcPts val="0"/>
            </a:spcAft>
            <a:defRPr/>
          </a:pPr>
          <a:r>
            <a:rPr lang="ru-RU" sz="1600" b="1" dirty="0" smtClean="0">
              <a:solidFill>
                <a:srgbClr val="002060"/>
              </a:solidFill>
            </a:rPr>
            <a:t>хорошистов – 4 (май) /  4</a:t>
          </a:r>
          <a:endParaRPr lang="ru-RU" sz="1600" b="1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</cdr:x>
      <cdr:y>0.83655</cdr:y>
    </cdr:from>
    <cdr:to>
      <cdr:x>1</cdr:x>
      <cdr:y>1</cdr:y>
    </cdr:to>
    <cdr:sp macro="" textlink="">
      <cdr:nvSpPr>
        <cdr:cNvPr id="3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0" y="3786213"/>
          <a:ext cx="8229600" cy="7397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 anchor="ctr">
          <a:normAutofit/>
        </a:bodyPr>
        <a:lstStyle xmlns:a="http://schemas.openxmlformats.org/drawingml/2006/main">
          <a:lvl1pPr algn="ctr" defTabSz="914400" rtl="0" eaLnBrk="1" latinLnBrk="0" hangingPunct="1">
            <a:spcBef>
              <a:spcPct val="0"/>
            </a:spcBef>
            <a:buNone/>
            <a:defRPr sz="4400" kern="1200">
              <a:solidFill>
                <a:sysClr val="windowText" lastClr="000000"/>
              </a:solidFill>
              <a:latin typeface="Calibri"/>
            </a:defRPr>
          </a:lvl1pPr>
        </a:lstStyle>
        <a:p xmlns:a="http://schemas.openxmlformats.org/drawingml/2006/main">
          <a:pPr marL="484632" indent="0" algn="ctr" eaLnBrk="1" fontAlgn="auto" hangingPunct="1">
            <a:spcAft>
              <a:spcPts val="0"/>
            </a:spcAft>
            <a:defRPr/>
          </a:pPr>
          <a:endParaRPr lang="ru-RU" sz="1600" b="1" dirty="0">
            <a:solidFill>
              <a:srgbClr val="000099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0.83655</cdr:y>
    </cdr:from>
    <cdr:to>
      <cdr:x>1</cdr:x>
      <cdr:y>1</cdr:y>
    </cdr:to>
    <cdr:sp macro="" textlink="">
      <cdr:nvSpPr>
        <cdr:cNvPr id="2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0" y="3786213"/>
          <a:ext cx="8229600" cy="7397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 anchor="ctr">
          <a:normAutofit/>
        </a:bodyPr>
        <a:lstStyle xmlns:a="http://schemas.openxmlformats.org/drawingml/2006/main">
          <a:lvl1pPr algn="ctr" defTabSz="914400" rtl="0" eaLnBrk="1" latinLnBrk="0" hangingPunct="1">
            <a:spcBef>
              <a:spcPct val="0"/>
            </a:spcBef>
            <a:buNone/>
            <a:defRPr sz="4400" kern="1200">
              <a:solidFill>
                <a:sysClr val="windowText" lastClr="000000"/>
              </a:solidFill>
              <a:latin typeface="Calibri"/>
            </a:defRPr>
          </a:lvl1pPr>
        </a:lstStyle>
        <a:p xmlns:a="http://schemas.openxmlformats.org/drawingml/2006/main">
          <a:pPr marL="484632" indent="0" algn="ctr" eaLnBrk="1" fontAlgn="auto" hangingPunct="1">
            <a:spcAft>
              <a:spcPts val="0"/>
            </a:spcAft>
            <a:defRPr/>
          </a:pPr>
          <a:r>
            <a:rPr lang="ru-RU" sz="1600" b="1" dirty="0" smtClean="0">
              <a:solidFill>
                <a:srgbClr val="002060"/>
              </a:solidFill>
            </a:rPr>
            <a:t>отличников – 3 (май) / 3</a:t>
          </a:r>
        </a:p>
        <a:p xmlns:a="http://schemas.openxmlformats.org/drawingml/2006/main">
          <a:pPr marL="484632" indent="0" algn="ctr" eaLnBrk="1" fontAlgn="auto" hangingPunct="1">
            <a:spcAft>
              <a:spcPts val="0"/>
            </a:spcAft>
            <a:defRPr/>
          </a:pPr>
          <a:r>
            <a:rPr lang="ru-RU" sz="1600" b="1" dirty="0" smtClean="0">
              <a:solidFill>
                <a:srgbClr val="002060"/>
              </a:solidFill>
            </a:rPr>
            <a:t>хорошистов – 4 (май) / 4</a:t>
          </a:r>
          <a:endParaRPr lang="ru-RU" sz="1600" b="1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</cdr:x>
      <cdr:y>0.83655</cdr:y>
    </cdr:from>
    <cdr:to>
      <cdr:x>1</cdr:x>
      <cdr:y>1</cdr:y>
    </cdr:to>
    <cdr:sp macro="" textlink="">
      <cdr:nvSpPr>
        <cdr:cNvPr id="3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0" y="2928311"/>
          <a:ext cx="3929090" cy="57215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 anchor="ctr">
          <a:normAutofit/>
        </a:bodyPr>
        <a:lstStyle xmlns:a="http://schemas.openxmlformats.org/drawingml/2006/main">
          <a:lvl1pPr algn="ctr" defTabSz="914400" rtl="0" eaLnBrk="1" latinLnBrk="0" hangingPunct="1">
            <a:spcBef>
              <a:spcPct val="0"/>
            </a:spcBef>
            <a:buNone/>
            <a:defRPr sz="4400" kern="1200">
              <a:solidFill>
                <a:sysClr val="windowText" lastClr="000000"/>
              </a:solidFill>
              <a:latin typeface="Calibri"/>
            </a:defRPr>
          </a:lvl1pPr>
        </a:lstStyle>
        <a:p xmlns:a="http://schemas.openxmlformats.org/drawingml/2006/main">
          <a:pPr marL="484632" indent="0" algn="ctr" eaLnBrk="1" fontAlgn="auto" hangingPunct="1">
            <a:spcAft>
              <a:spcPts val="0"/>
            </a:spcAft>
            <a:defRPr/>
          </a:pPr>
          <a:endParaRPr lang="ru-RU" sz="1600" b="1" dirty="0">
            <a:solidFill>
              <a:srgbClr val="000099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112" cy="48752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3714" y="0"/>
            <a:ext cx="2971112" cy="48752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5D939A-1F36-462A-97FA-749D12A17221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31838"/>
            <a:ext cx="4872037" cy="36560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642" y="4631452"/>
            <a:ext cx="5485130" cy="43876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261212"/>
            <a:ext cx="2971112" cy="48752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3714" y="9261212"/>
            <a:ext cx="2971112" cy="48752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582E6A-949D-4CD7-AF90-3D118341728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82E6A-949D-4CD7-AF90-3D118341728F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82E6A-949D-4CD7-AF90-3D118341728F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82E6A-949D-4CD7-AF90-3D118341728F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82E6A-949D-4CD7-AF90-3D118341728F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512064" indent="-457200" eaLnBrk="1" fontAlgn="auto" hangingPunct="1">
              <a:spcAft>
                <a:spcPts val="0"/>
              </a:spcAft>
              <a:buFont typeface="Wingdings 2"/>
              <a:buAutoNum type="arabicPeriod"/>
              <a:defRPr/>
            </a:pP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82E6A-949D-4CD7-AF90-3D118341728F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Это лишь изображение шаблона. Нажмите кнопку &quot;Загрузить&quot;, чтобы загрузить шаблон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9" y="0"/>
            <a:ext cx="928690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000108"/>
            <a:ext cx="8286808" cy="3714776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Педагогический совет </a:t>
            </a:r>
            <a:br>
              <a:rPr lang="ru-RU" sz="5400" b="1" dirty="0" smtClean="0">
                <a:solidFill>
                  <a:srgbClr val="002060"/>
                </a:solidFill>
              </a:rPr>
            </a:br>
            <a:r>
              <a:rPr lang="ru-RU" sz="5400" b="1" dirty="0" smtClean="0">
                <a:solidFill>
                  <a:srgbClr val="002060"/>
                </a:solidFill>
              </a:rPr>
              <a:t/>
            </a:r>
            <a:br>
              <a:rPr lang="ru-RU" sz="5400" b="1" dirty="0" smtClean="0">
                <a:solidFill>
                  <a:srgbClr val="002060"/>
                </a:solidFill>
              </a:rPr>
            </a:br>
            <a:r>
              <a:rPr lang="ru-RU" sz="5400" b="1" i="1" dirty="0" smtClean="0">
                <a:solidFill>
                  <a:srgbClr val="002060"/>
                </a:solidFill>
              </a:rPr>
              <a:t>«Школьные трудности периода адаптации»</a:t>
            </a:r>
            <a:endParaRPr lang="ru-RU" sz="5400" b="1" i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71736" y="5072074"/>
            <a:ext cx="6400800" cy="1071570"/>
          </a:xfrm>
        </p:spPr>
        <p:txBody>
          <a:bodyPr>
            <a:normAutofit/>
          </a:bodyPr>
          <a:lstStyle/>
          <a:p>
            <a:pPr algn="r"/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</a:rPr>
              <a:t>18 ноября 2015 года</a:t>
            </a:r>
            <a:endParaRPr lang="ru-RU" sz="36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42844" y="400565"/>
          <a:ext cx="8715436" cy="646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20"/>
                <a:gridCol w="2500330"/>
                <a:gridCol w="1857388"/>
                <a:gridCol w="1500198"/>
              </a:tblGrid>
              <a:tr h="551716">
                <a:tc>
                  <a:txBody>
                    <a:bodyPr/>
                    <a:lstStyle/>
                    <a:p>
                      <a:pPr algn="ctr"/>
                      <a:r>
                        <a:rPr lang="ru-RU" sz="1600" i="1" dirty="0" smtClean="0">
                          <a:latin typeface="Bookman Old Style" pitchFamily="18" charset="0"/>
                        </a:rPr>
                        <a:t>Предметы</a:t>
                      </a:r>
                      <a:endParaRPr lang="ru-RU" sz="1600" i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 smtClean="0">
                          <a:solidFill>
                            <a:srgbClr val="FF0000"/>
                          </a:solidFill>
                          <a:latin typeface="Bookman Old Style" pitchFamily="18" charset="0"/>
                        </a:rPr>
                        <a:t>нравится </a:t>
                      </a:r>
                      <a:endParaRPr lang="ru-RU" sz="1800" i="1" dirty="0">
                        <a:solidFill>
                          <a:srgbClr val="FF000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 smtClean="0">
                          <a:solidFill>
                            <a:srgbClr val="0000FF"/>
                          </a:solidFill>
                          <a:latin typeface="Bookman Old Style" pitchFamily="18" charset="0"/>
                        </a:rPr>
                        <a:t>так себе</a:t>
                      </a:r>
                      <a:endParaRPr lang="ru-RU" sz="1800" i="1" dirty="0">
                        <a:solidFill>
                          <a:srgbClr val="0000FF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не нравится</a:t>
                      </a:r>
                      <a:endParaRPr lang="ru-RU" sz="1800" i="1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191099">
                <a:tc>
                  <a:txBody>
                    <a:bodyPr/>
                    <a:lstStyle/>
                    <a:p>
                      <a:pPr algn="ctr"/>
                      <a:endParaRPr lang="ru-RU" sz="4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r>
                        <a:rPr lang="ru-RU" sz="40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istral" pitchFamily="66" charset="0"/>
                        </a:rPr>
                        <a:t>История </a:t>
                      </a:r>
                      <a:endParaRPr lang="ru-RU" sz="40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56%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8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узнаю много интересного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8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нравится на уроке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22%</a:t>
                      </a:r>
                      <a:endParaRPr lang="ru-RU" sz="18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endParaRPr lang="ru-RU" sz="12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22%</a:t>
                      </a:r>
                    </a:p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2294451">
                <a:tc>
                  <a:txBody>
                    <a:bodyPr/>
                    <a:lstStyle/>
                    <a:p>
                      <a:pPr algn="ctr"/>
                      <a:endParaRPr lang="ru-RU" sz="4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r>
                        <a:rPr lang="ru-RU" sz="40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istral" pitchFamily="66" charset="0"/>
                        </a:rPr>
                        <a:t>Музыка</a:t>
                      </a:r>
                      <a:endParaRPr lang="ru-RU" sz="40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45%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8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я люблю музыку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8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получаю</a:t>
                      </a:r>
                      <a:r>
                        <a:rPr lang="ru-RU" sz="1800" b="1" baseline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знания</a:t>
                      </a:r>
                      <a:endParaRPr lang="ru-RU" sz="18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0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44%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8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иногда   сложно           </a:t>
                      </a:r>
                      <a:r>
                        <a:rPr lang="ru-RU" sz="1800" b="1" baseline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</a:t>
                      </a:r>
                      <a:endParaRPr lang="ru-RU" sz="18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12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11%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0"/>
            <a:ext cx="9001156" cy="8572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  <a:defRPr/>
            </a:pPr>
            <a:r>
              <a:rPr kumimoji="0" lang="ru-RU" sz="2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Times New Roman" pitchFamily="18" charset="0"/>
              </a:rPr>
              <a:t>Отношение учащихся к </a:t>
            </a:r>
            <a:r>
              <a:rPr kumimoji="0" lang="ru-RU" sz="2100" b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Times New Roman" pitchFamily="18" charset="0"/>
              </a:rPr>
              <a:t>обучению:</a:t>
            </a:r>
            <a:r>
              <a:rPr lang="ru-RU" sz="2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sz="25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гуманитарный цикл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30629" y="3071810"/>
          <a:ext cx="8680862" cy="1737360"/>
        </p:xfrm>
        <a:graphic>
          <a:graphicData uri="http://schemas.openxmlformats.org/drawingml/2006/table">
            <a:tbl>
              <a:tblPr/>
              <a:tblGrid>
                <a:gridCol w="8680862"/>
              </a:tblGrid>
              <a:tr h="144081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dirty="0" smtClean="0">
                          <a:solidFill>
                            <a:schemeClr val="tx2"/>
                          </a:solidFill>
                          <a:latin typeface="Mistral" pitchFamily="66" charset="0"/>
                        </a:rPr>
                        <a:t>Обществознание         </a:t>
                      </a:r>
                      <a:r>
                        <a:rPr lang="ru-RU" sz="36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67%       </a:t>
                      </a:r>
                      <a:r>
                        <a:rPr lang="ru-RU" sz="36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22%    </a:t>
                      </a:r>
                      <a:r>
                        <a:rPr lang="ru-RU" sz="36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11%</a:t>
                      </a:r>
                      <a:r>
                        <a:rPr lang="ru-RU" sz="36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</a:t>
                      </a:r>
                      <a:endParaRPr lang="ru-RU" sz="18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</a:t>
                      </a:r>
                    </a:p>
                    <a:p>
                      <a:endParaRPr lang="ru-RU" sz="3600" b="1" dirty="0">
                        <a:solidFill>
                          <a:schemeClr val="tx2"/>
                        </a:solidFill>
                        <a:latin typeface="Mistral" pitchFamily="66" charset="0"/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0" y="4000504"/>
          <a:ext cx="8752114" cy="1737360"/>
        </p:xfrm>
        <a:graphic>
          <a:graphicData uri="http://schemas.openxmlformats.org/drawingml/2006/table">
            <a:tbl>
              <a:tblPr/>
              <a:tblGrid>
                <a:gridCol w="8752114"/>
              </a:tblGrid>
              <a:tr h="9504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dirty="0" smtClean="0">
                          <a:solidFill>
                            <a:schemeClr val="tx2"/>
                          </a:solidFill>
                          <a:latin typeface="Mistral" pitchFamily="66" charset="0"/>
                        </a:rPr>
                        <a:t>Светская</a:t>
                      </a:r>
                      <a:r>
                        <a:rPr lang="ru-RU" sz="3600" b="1" baseline="0" dirty="0" smtClean="0">
                          <a:solidFill>
                            <a:schemeClr val="tx2"/>
                          </a:solidFill>
                          <a:latin typeface="Mistral" pitchFamily="66" charset="0"/>
                        </a:rPr>
                        <a:t> этика</a:t>
                      </a:r>
                      <a:r>
                        <a:rPr lang="ru-RU" sz="3600" b="1" dirty="0" smtClean="0">
                          <a:solidFill>
                            <a:schemeClr val="tx2"/>
                          </a:solidFill>
                          <a:latin typeface="Mistral" pitchFamily="66" charset="0"/>
                        </a:rPr>
                        <a:t>          </a:t>
                      </a:r>
                      <a:r>
                        <a:rPr lang="ru-RU" sz="36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78%       </a:t>
                      </a:r>
                      <a:r>
                        <a:rPr lang="ru-RU" sz="36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11%    </a:t>
                      </a:r>
                      <a:r>
                        <a:rPr lang="ru-RU" sz="36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11%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ru-RU" sz="36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                                               </a:t>
                      </a:r>
                      <a:r>
                        <a:rPr lang="ru-RU" sz="11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скучно</a:t>
                      </a:r>
                      <a:r>
                        <a:rPr lang="ru-RU" sz="36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                                               </a:t>
                      </a:r>
                      <a:r>
                        <a:rPr lang="ru-RU" sz="36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</a:t>
                      </a:r>
                    </a:p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42844" y="317715"/>
          <a:ext cx="8858311" cy="6431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48283"/>
                <a:gridCol w="2033055"/>
                <a:gridCol w="1524791"/>
                <a:gridCol w="1452182"/>
              </a:tblGrid>
              <a:tr h="534796">
                <a:tc>
                  <a:txBody>
                    <a:bodyPr/>
                    <a:lstStyle/>
                    <a:p>
                      <a:pPr algn="ctr"/>
                      <a:r>
                        <a:rPr lang="ru-RU" sz="1600" i="1" dirty="0" smtClean="0">
                          <a:latin typeface="Bookman Old Style" pitchFamily="18" charset="0"/>
                        </a:rPr>
                        <a:t>Предметы</a:t>
                      </a:r>
                      <a:endParaRPr lang="ru-RU" sz="1600" i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 smtClean="0">
                          <a:solidFill>
                            <a:srgbClr val="FF0000"/>
                          </a:solidFill>
                          <a:latin typeface="Bookman Old Style" pitchFamily="18" charset="0"/>
                        </a:rPr>
                        <a:t>нравится</a:t>
                      </a:r>
                      <a:r>
                        <a:rPr lang="ru-RU" sz="1800" i="1" dirty="0" smtClean="0">
                          <a:latin typeface="Bookman Old Style" pitchFamily="18" charset="0"/>
                        </a:rPr>
                        <a:t> </a:t>
                      </a:r>
                      <a:endParaRPr lang="ru-RU" sz="1800" i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 smtClean="0">
                          <a:solidFill>
                            <a:srgbClr val="000099"/>
                          </a:solidFill>
                          <a:latin typeface="Bookman Old Style" pitchFamily="18" charset="0"/>
                        </a:rPr>
                        <a:t>так себе</a:t>
                      </a:r>
                      <a:endParaRPr lang="ru-RU" sz="1800" i="1" dirty="0">
                        <a:solidFill>
                          <a:srgbClr val="000099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i="1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не нравится</a:t>
                      </a:r>
                      <a:endParaRPr lang="ru-RU" sz="1800" i="1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2755032">
                <a:tc>
                  <a:txBody>
                    <a:bodyPr/>
                    <a:lstStyle/>
                    <a:p>
                      <a:pPr algn="ctr"/>
                      <a:endParaRPr lang="ru-RU" sz="4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r>
                        <a:rPr lang="ru-RU" sz="40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istral" pitchFamily="66" charset="0"/>
                        </a:rPr>
                        <a:t>Английский  язык</a:t>
                      </a:r>
                      <a:endParaRPr lang="ru-RU" sz="40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56%</a:t>
                      </a:r>
                    </a:p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интересно</a:t>
                      </a:r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у меня получается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узнаю многое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ru-RU" sz="1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endParaRPr lang="ru-RU" sz="1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endParaRPr lang="ru-RU" sz="1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endParaRPr lang="ru-RU" sz="1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endParaRPr lang="ru-RU" sz="1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endParaRPr lang="ru-RU" sz="1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ru-RU" sz="1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endParaRPr lang="ru-RU" sz="10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33%</a:t>
                      </a:r>
                    </a:p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иногда не понимаю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бывают трудности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11%</a:t>
                      </a:r>
                    </a:p>
                  </a:txBody>
                  <a:tcPr/>
                </a:tc>
              </a:tr>
              <a:tr h="2536069">
                <a:tc>
                  <a:txBody>
                    <a:bodyPr/>
                    <a:lstStyle/>
                    <a:p>
                      <a:pPr algn="ctr"/>
                      <a:endParaRPr lang="ru-RU" sz="4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r>
                        <a:rPr lang="ru-RU" sz="40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istral" pitchFamily="66" charset="0"/>
                        </a:rPr>
                        <a:t>Немецкий  язык</a:t>
                      </a:r>
                      <a:endParaRPr lang="ru-RU" sz="40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67%</a:t>
                      </a:r>
                    </a:p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интересно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изучаю новый язык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33%</a:t>
                      </a:r>
                    </a:p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не очень понимаю</a:t>
                      </a:r>
                      <a:endParaRPr lang="ru-RU" sz="12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нет</a:t>
                      </a:r>
                      <a:endParaRPr lang="ru-RU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0"/>
            <a:ext cx="9001156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  <a:defRPr/>
            </a:pPr>
            <a:r>
              <a:rPr kumimoji="0" lang="ru-RU" sz="2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Times New Roman" pitchFamily="18" charset="0"/>
              </a:rPr>
              <a:t>Отношение учащихся к </a:t>
            </a:r>
            <a:r>
              <a:rPr kumimoji="0" lang="ru-RU" sz="2100" b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Times New Roman" pitchFamily="18" charset="0"/>
              </a:rPr>
              <a:t>обучению:</a:t>
            </a:r>
            <a:r>
              <a:rPr lang="ru-RU" sz="2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sz="25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гуманитарный цикл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-214338"/>
            <a:ext cx="900115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5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естественно-математический  цикл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282" y="137160"/>
          <a:ext cx="8715436" cy="66693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958"/>
                <a:gridCol w="2286016"/>
                <a:gridCol w="2143140"/>
                <a:gridCol w="1357322"/>
              </a:tblGrid>
              <a:tr h="566811">
                <a:tc>
                  <a:txBody>
                    <a:bodyPr/>
                    <a:lstStyle/>
                    <a:p>
                      <a:pPr algn="ctr"/>
                      <a:r>
                        <a:rPr lang="ru-RU" sz="1600" i="1" dirty="0" smtClean="0">
                          <a:latin typeface="Bookman Old Style" pitchFamily="18" charset="0"/>
                        </a:rPr>
                        <a:t>Предметы</a:t>
                      </a:r>
                      <a:endParaRPr lang="ru-RU" sz="1600" i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i="1" dirty="0" smtClean="0">
                          <a:solidFill>
                            <a:srgbClr val="FF0000"/>
                          </a:solidFill>
                          <a:latin typeface="Bookman Old Style" pitchFamily="18" charset="0"/>
                        </a:rPr>
                        <a:t>нравится </a:t>
                      </a:r>
                      <a:endParaRPr lang="ru-RU" sz="1600" i="1" dirty="0">
                        <a:solidFill>
                          <a:srgbClr val="FF000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i="1" dirty="0" smtClean="0">
                          <a:solidFill>
                            <a:srgbClr val="0000FF"/>
                          </a:solidFill>
                          <a:latin typeface="Bookman Old Style" pitchFamily="18" charset="0"/>
                        </a:rPr>
                        <a:t>так себе</a:t>
                      </a:r>
                      <a:endParaRPr lang="ru-RU" sz="1600" i="1" dirty="0">
                        <a:solidFill>
                          <a:srgbClr val="0000FF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i="1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не нравится</a:t>
                      </a:r>
                      <a:endParaRPr lang="ru-RU" sz="1600" i="1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2371656">
                <a:tc>
                  <a:txBody>
                    <a:bodyPr/>
                    <a:lstStyle/>
                    <a:p>
                      <a:pPr algn="ctr"/>
                      <a:endParaRPr lang="ru-RU" sz="4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r>
                        <a:rPr lang="ru-RU" sz="40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istral" pitchFamily="66" charset="0"/>
                        </a:rPr>
                        <a:t>Математика</a:t>
                      </a:r>
                      <a:endParaRPr lang="ru-RU" sz="40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67%</a:t>
                      </a:r>
                    </a:p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интересно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увлекательно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12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33%</a:t>
                      </a: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нет</a:t>
                      </a:r>
                      <a:endParaRPr lang="ru-RU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2718452">
                <a:tc>
                  <a:txBody>
                    <a:bodyPr/>
                    <a:lstStyle/>
                    <a:p>
                      <a:pPr algn="ctr"/>
                      <a:endParaRPr lang="ru-RU" sz="4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r>
                        <a:rPr lang="ru-RU" sz="40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istral" pitchFamily="66" charset="0"/>
                        </a:rPr>
                        <a:t>География</a:t>
                      </a:r>
                      <a:endParaRPr lang="ru-RU" sz="40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78%</a:t>
                      </a:r>
                    </a:p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интересно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люблю природу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нравится смотреть фильмы о природе</a:t>
                      </a:r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>
                        <a:buFont typeface="Arial" pitchFamily="34" charset="0"/>
                        <a:buNone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>
                        <a:buFont typeface="Arial" pitchFamily="34" charset="0"/>
                        <a:buNone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>
                        <a:buFont typeface="Arial" pitchFamily="34" charset="0"/>
                        <a:buNone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>
                        <a:buFont typeface="Arial" pitchFamily="34" charset="0"/>
                        <a:buNone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>
                        <a:buFont typeface="Arial" pitchFamily="34" charset="0"/>
                        <a:buNone/>
                      </a:pPr>
                      <a:endParaRPr lang="ru-RU" sz="12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22%</a:t>
                      </a:r>
                    </a:p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нет</a:t>
                      </a:r>
                      <a:endParaRPr lang="ru-RU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686139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istral" pitchFamily="66" charset="0"/>
                        </a:rPr>
                        <a:t>Биология</a:t>
                      </a:r>
                      <a:endParaRPr lang="ru-RU" sz="40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ru-RU" sz="36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78%</a:t>
                      </a:r>
                      <a:endParaRPr lang="ru-RU" sz="36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ru-RU" sz="36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22%</a:t>
                      </a:r>
                      <a:endParaRPr lang="ru-RU" sz="36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нет</a:t>
                      </a:r>
                      <a:endParaRPr lang="ru-RU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-214338"/>
            <a:ext cx="900115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5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естественно-математический  цикл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282" y="223690"/>
          <a:ext cx="8715436" cy="8578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7586"/>
                <a:gridCol w="2571768"/>
                <a:gridCol w="1428760"/>
                <a:gridCol w="1357322"/>
              </a:tblGrid>
              <a:tr h="531928">
                <a:tc>
                  <a:txBody>
                    <a:bodyPr/>
                    <a:lstStyle/>
                    <a:p>
                      <a:pPr algn="ctr"/>
                      <a:r>
                        <a:rPr lang="ru-RU" sz="1600" i="1" dirty="0" smtClean="0">
                          <a:latin typeface="Bookman Old Style" pitchFamily="18" charset="0"/>
                        </a:rPr>
                        <a:t>Предметы</a:t>
                      </a:r>
                      <a:endParaRPr lang="ru-RU" sz="1600" i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solidFill>
                            <a:srgbClr val="FF0000"/>
                          </a:solidFill>
                          <a:latin typeface="Bookman Old Style" pitchFamily="18" charset="0"/>
                        </a:rPr>
                        <a:t>нравится </a:t>
                      </a:r>
                      <a:endParaRPr lang="ru-RU" sz="1400" i="1" dirty="0">
                        <a:solidFill>
                          <a:srgbClr val="FF000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solidFill>
                            <a:srgbClr val="000099"/>
                          </a:solidFill>
                          <a:latin typeface="Bookman Old Style" pitchFamily="18" charset="0"/>
                        </a:rPr>
                        <a:t>так себе</a:t>
                      </a:r>
                      <a:endParaRPr lang="ru-RU" sz="1400" i="1" dirty="0">
                        <a:solidFill>
                          <a:srgbClr val="000099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не нравится</a:t>
                      </a:r>
                      <a:endParaRPr lang="ru-RU" sz="1400" i="1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2781878">
                <a:tc>
                  <a:txBody>
                    <a:bodyPr/>
                    <a:lstStyle/>
                    <a:p>
                      <a:pPr algn="ctr"/>
                      <a:endParaRPr lang="ru-RU" sz="4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r>
                        <a:rPr lang="ru-RU" sz="40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istral" pitchFamily="66" charset="0"/>
                        </a:rPr>
                        <a:t>ИЗО/ Технология</a:t>
                      </a:r>
                    </a:p>
                    <a:p>
                      <a:pPr algn="ctr"/>
                      <a:endParaRPr lang="ru-RU" sz="4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16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16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16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78/100%</a:t>
                      </a:r>
                    </a:p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нравится рисовать, готовить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интересно</a:t>
                      </a: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12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22%</a:t>
                      </a:r>
                    </a:p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нет</a:t>
                      </a:r>
                      <a:endParaRPr lang="ru-RU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034776">
                <a:tc>
                  <a:txBody>
                    <a:bodyPr/>
                    <a:lstStyle/>
                    <a:p>
                      <a:pPr algn="just"/>
                      <a:r>
                        <a:rPr lang="ru-RU" sz="36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istral" pitchFamily="66" charset="0"/>
                        </a:rPr>
                        <a:t>Физическая  культура</a:t>
                      </a:r>
                    </a:p>
                    <a:p>
                      <a:pPr algn="ctr"/>
                      <a:endParaRPr lang="ru-RU" sz="4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14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14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14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14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14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14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14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67%</a:t>
                      </a:r>
                    </a:p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нравится играть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обожаю</a:t>
                      </a:r>
                      <a:r>
                        <a:rPr lang="ru-RU" sz="1200" b="1" baseline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спорт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baseline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лёгкий предмет</a:t>
                      </a: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22%</a:t>
                      </a:r>
                    </a:p>
                    <a:p>
                      <a:pPr algn="ctr"/>
                      <a:endParaRPr lang="ru-RU" sz="36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36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36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36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36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36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36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11%</a:t>
                      </a:r>
                    </a:p>
                    <a:p>
                      <a:pPr algn="ctr"/>
                      <a:endParaRPr lang="ru-RU" sz="36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0"/>
            <a:ext cx="9001156" cy="4286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5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естественно-математический  цикл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282" y="357166"/>
          <a:ext cx="8715436" cy="59593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7652"/>
                <a:gridCol w="2714644"/>
                <a:gridCol w="928694"/>
                <a:gridCol w="1214446"/>
              </a:tblGrid>
              <a:tr h="564342">
                <a:tc>
                  <a:txBody>
                    <a:bodyPr/>
                    <a:lstStyle/>
                    <a:p>
                      <a:pPr algn="ctr"/>
                      <a:r>
                        <a:rPr lang="ru-RU" sz="1600" i="1" dirty="0" smtClean="0">
                          <a:latin typeface="Bookman Old Style" pitchFamily="18" charset="0"/>
                        </a:rPr>
                        <a:t>Предметы</a:t>
                      </a:r>
                      <a:endParaRPr lang="ru-RU" sz="1600" i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solidFill>
                            <a:srgbClr val="FF0000"/>
                          </a:solidFill>
                          <a:latin typeface="Bookman Old Style" pitchFamily="18" charset="0"/>
                        </a:rPr>
                        <a:t>нравится </a:t>
                      </a:r>
                      <a:endParaRPr lang="ru-RU" sz="1400" i="1" dirty="0">
                        <a:solidFill>
                          <a:srgbClr val="FF000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solidFill>
                            <a:srgbClr val="0000FF"/>
                          </a:solidFill>
                          <a:latin typeface="Bookman Old Style" pitchFamily="18" charset="0"/>
                        </a:rPr>
                        <a:t>так себе</a:t>
                      </a:r>
                      <a:endParaRPr lang="ru-RU" sz="1400" i="1" dirty="0">
                        <a:solidFill>
                          <a:srgbClr val="0000FF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i="1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не нравится</a:t>
                      </a:r>
                      <a:endParaRPr lang="ru-RU" sz="1400" i="1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1793112">
                <a:tc>
                  <a:txBody>
                    <a:bodyPr/>
                    <a:lstStyle/>
                    <a:p>
                      <a:pPr algn="ctr"/>
                      <a:endParaRPr lang="ru-RU" sz="4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r>
                        <a:rPr lang="ru-RU" sz="40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istral" pitchFamily="66" charset="0"/>
                        </a:rPr>
                        <a:t>Информатика</a:t>
                      </a:r>
                    </a:p>
                    <a:p>
                      <a:pPr algn="ctr"/>
                      <a:endParaRPr lang="ru-RU" sz="4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16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16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16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100%</a:t>
                      </a:r>
                    </a:p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узнаю</a:t>
                      </a:r>
                      <a:r>
                        <a:rPr lang="ru-RU" sz="1200" b="1" baseline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новое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baseline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интересно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baseline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узнаю о компьютерах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12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нет</a:t>
                      </a: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18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8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8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8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8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8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8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нет</a:t>
                      </a:r>
                      <a:endParaRPr lang="ru-RU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522222">
                <a:tc>
                  <a:txBody>
                    <a:bodyPr/>
                    <a:lstStyle/>
                    <a:p>
                      <a:pPr algn="just"/>
                      <a:endParaRPr lang="ru-RU" sz="36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4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14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14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14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14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14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14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14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endParaRPr lang="ru-RU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85720" y="2357430"/>
            <a:ext cx="8643998" cy="29289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Результаты анкетирования учащихся 5 класса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«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Выявление и предотвращение перегрузки учащихся домашними заданиями</a:t>
            </a:r>
            <a:r>
              <a:rPr kumimoji="0" lang="ru-RU" sz="5400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0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о</a:t>
            </a:r>
            <a:r>
              <a:rPr lang="ru-RU" sz="4000" b="1" i="1" baseline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ктябрь 2015 года</a:t>
            </a:r>
            <a:endParaRPr kumimoji="0" lang="ru-RU" sz="4000" b="1" i="1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85720" y="2357430"/>
            <a:ext cx="8643998" cy="29289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Результаты анкетирования учащихся 5 класса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«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Выявление и предотвращение перегрузки учащихся домашними заданиями</a:t>
            </a:r>
            <a:r>
              <a:rPr kumimoji="0" lang="ru-RU" sz="5400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0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о</a:t>
            </a:r>
            <a:r>
              <a:rPr lang="ru-RU" sz="4000" b="1" i="1" baseline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ктябрь 2015 года</a:t>
            </a:r>
            <a:endParaRPr kumimoji="0" lang="ru-RU" sz="4000" b="1" i="1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</a:rPr>
              <a:t>С каким настроением приступаете к выполнению домашнего задания</a:t>
            </a:r>
            <a:endParaRPr lang="ru-RU" sz="2800" b="1" dirty="0">
              <a:solidFill>
                <a:srgbClr val="0000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6600"/>
                </a:solidFill>
              </a:rPr>
              <a:t>с  желанием и интересом                         </a:t>
            </a:r>
            <a:r>
              <a:rPr lang="ru-RU" b="1" dirty="0" smtClean="0">
                <a:solidFill>
                  <a:srgbClr val="006600"/>
                </a:solidFill>
              </a:rPr>
              <a:t>54%</a:t>
            </a:r>
          </a:p>
          <a:p>
            <a:endParaRPr lang="ru-RU" dirty="0" smtClean="0"/>
          </a:p>
          <a:p>
            <a:r>
              <a:rPr lang="ru-RU" dirty="0" smtClean="0">
                <a:solidFill>
                  <a:srgbClr val="0070C0"/>
                </a:solidFill>
              </a:rPr>
              <a:t>без желания, но с чувством долга          </a:t>
            </a:r>
            <a:r>
              <a:rPr lang="ru-RU" b="1" dirty="0" smtClean="0">
                <a:solidFill>
                  <a:srgbClr val="0070C0"/>
                </a:solidFill>
              </a:rPr>
              <a:t>46%</a:t>
            </a:r>
          </a:p>
          <a:p>
            <a:endParaRPr lang="ru-RU" dirty="0" smtClean="0"/>
          </a:p>
          <a:p>
            <a:r>
              <a:rPr lang="ru-RU" dirty="0" smtClean="0"/>
              <a:t>без интереса и желания                            -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</a:rPr>
              <a:t>Д</a:t>
            </a:r>
            <a:r>
              <a:rPr lang="ru-RU" sz="2800" b="1" dirty="0" smtClean="0">
                <a:solidFill>
                  <a:srgbClr val="0000FF"/>
                </a:solidFill>
              </a:rPr>
              <a:t>омашние задания выполняю:</a:t>
            </a:r>
            <a:endParaRPr lang="ru-RU" sz="3600" b="1" dirty="0">
              <a:solidFill>
                <a:srgbClr val="0000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B611B"/>
                </a:solidFill>
              </a:rPr>
              <a:t> самостоятельно                             </a:t>
            </a:r>
            <a:r>
              <a:rPr lang="ru-RU" b="1" dirty="0" smtClean="0">
                <a:solidFill>
                  <a:srgbClr val="0B611B"/>
                </a:solidFill>
              </a:rPr>
              <a:t>44%</a:t>
            </a:r>
          </a:p>
          <a:p>
            <a:endParaRPr lang="ru-RU" dirty="0" smtClean="0">
              <a:solidFill>
                <a:srgbClr val="0070C0"/>
              </a:solidFill>
            </a:endParaRPr>
          </a:p>
          <a:p>
            <a:r>
              <a:rPr lang="ru-RU" dirty="0" smtClean="0">
                <a:solidFill>
                  <a:srgbClr val="0070C0"/>
                </a:solidFill>
              </a:rPr>
              <a:t> с помощью</a:t>
            </a:r>
            <a:r>
              <a:rPr lang="ru-RU" b="1" dirty="0" smtClean="0">
                <a:solidFill>
                  <a:srgbClr val="0070C0"/>
                </a:solidFill>
              </a:rPr>
              <a:t>…                                   56%</a:t>
            </a:r>
          </a:p>
          <a:p>
            <a:endParaRPr lang="ru-RU" dirty="0" smtClean="0">
              <a:solidFill>
                <a:srgbClr val="0070C0"/>
              </a:solidFill>
            </a:endParaRPr>
          </a:p>
          <a:p>
            <a:r>
              <a:rPr lang="ru-RU" dirty="0" smtClean="0"/>
              <a:t>не выполняю                                     </a:t>
            </a:r>
            <a:r>
              <a:rPr lang="ru-RU" b="1" dirty="0" smtClean="0"/>
              <a:t>-</a:t>
            </a:r>
            <a:endParaRPr lang="ru-RU" b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</a:rPr>
              <a:t>Устаёте ли от выполнения домашних заданий</a:t>
            </a:r>
            <a:endParaRPr lang="ru-RU" sz="2800" b="1" dirty="0">
              <a:solidFill>
                <a:srgbClr val="0000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да                                           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11%</a:t>
            </a:r>
          </a:p>
          <a:p>
            <a:endParaRPr lang="ru-RU" dirty="0" smtClean="0">
              <a:solidFill>
                <a:srgbClr val="0070C0"/>
              </a:solidFill>
            </a:endParaRPr>
          </a:p>
          <a:p>
            <a:r>
              <a:rPr lang="ru-RU" dirty="0" smtClean="0">
                <a:solidFill>
                  <a:srgbClr val="0070C0"/>
                </a:solidFill>
              </a:rPr>
              <a:t>когда как                                </a:t>
            </a:r>
            <a:r>
              <a:rPr lang="ru-RU" b="1" dirty="0" smtClean="0">
                <a:solidFill>
                  <a:srgbClr val="0070C0"/>
                </a:solidFill>
              </a:rPr>
              <a:t>89%</a:t>
            </a:r>
          </a:p>
          <a:p>
            <a:endParaRPr lang="ru-RU" dirty="0" smtClean="0">
              <a:solidFill>
                <a:srgbClr val="0070C0"/>
              </a:solidFill>
            </a:endParaRPr>
          </a:p>
          <a:p>
            <a:r>
              <a:rPr lang="ru-RU" dirty="0" smtClean="0">
                <a:solidFill>
                  <a:srgbClr val="0070C0"/>
                </a:solidFill>
              </a:rPr>
              <a:t>нет                                           </a:t>
            </a:r>
            <a:r>
              <a:rPr lang="ru-RU" b="1" dirty="0" smtClean="0">
                <a:solidFill>
                  <a:srgbClr val="0070C0"/>
                </a:solidFill>
              </a:rPr>
              <a:t>-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 txBox="1">
            <a:spLocks/>
          </p:cNvSpPr>
          <p:nvPr/>
        </p:nvSpPr>
        <p:spPr>
          <a:xfrm>
            <a:off x="428596" y="4357694"/>
            <a:ext cx="8286808" cy="17859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Blip>
                <a:blip r:embed="rId3"/>
              </a:buBlip>
              <a:tabLst/>
              <a:defRPr/>
            </a:pPr>
            <a:r>
              <a:rPr kumimoji="0" lang="ru-RU" sz="2000" b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uLnTx/>
                <a:uFillTx/>
                <a:latin typeface="Bookman Old Style" pitchFamily="18" charset="0"/>
                <a:ea typeface="+mn-ea"/>
                <a:cs typeface="+mn-cs"/>
              </a:rPr>
              <a:t>помочь ученику найти в учении личностный смысл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Blip>
                <a:blip r:embed="rId3"/>
              </a:buBlip>
              <a:tabLst/>
              <a:defRPr/>
            </a:pPr>
            <a:r>
              <a:rPr kumimoji="0" lang="ru-RU" sz="2000" b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uLnTx/>
                <a:uFillTx/>
                <a:latin typeface="Bookman Old Style" pitchFamily="18" charset="0"/>
                <a:ea typeface="+mn-ea"/>
                <a:cs typeface="+mn-cs"/>
              </a:rPr>
              <a:t>сделать процесс познания увлекательным и интересным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Blip>
                <a:blip r:embed="rId3"/>
              </a:buBlip>
              <a:tabLst/>
              <a:defRPr/>
            </a:pPr>
            <a:r>
              <a:rPr lang="ru-RU" sz="2000" b="1" dirty="0" smtClean="0">
                <a:solidFill>
                  <a:srgbClr val="7030A0"/>
                </a:solidFill>
                <a:latin typeface="Bookman Old Style" pitchFamily="18" charset="0"/>
              </a:rPr>
              <a:t>придать развитию </a:t>
            </a:r>
            <a:r>
              <a:rPr lang="ru-RU" sz="2000" b="1" dirty="0" err="1" smtClean="0">
                <a:solidFill>
                  <a:srgbClr val="7030A0"/>
                </a:solidFill>
                <a:latin typeface="Bookman Old Style" pitchFamily="18" charset="0"/>
              </a:rPr>
              <a:t>общеучебных</a:t>
            </a:r>
            <a:r>
              <a:rPr lang="ru-RU" sz="2000" b="1" dirty="0" smtClean="0">
                <a:solidFill>
                  <a:srgbClr val="7030A0"/>
                </a:solidFill>
                <a:latin typeface="Bookman Old Style" pitchFamily="18" charset="0"/>
              </a:rPr>
              <a:t> умений первостепенную значимость</a:t>
            </a:r>
            <a:endParaRPr kumimoji="0" lang="ru-RU" sz="2000" b="1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5" name="Rectangle 2"/>
          <p:cNvSpPr txBox="1">
            <a:spLocks/>
          </p:cNvSpPr>
          <p:nvPr/>
        </p:nvSpPr>
        <p:spPr>
          <a:xfrm>
            <a:off x="1928794" y="0"/>
            <a:ext cx="4714908" cy="8572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5 класс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6" name="Rectangle 3"/>
          <p:cNvSpPr txBox="1">
            <a:spLocks/>
          </p:cNvSpPr>
          <p:nvPr/>
        </p:nvSpPr>
        <p:spPr>
          <a:xfrm>
            <a:off x="4786314" y="500042"/>
            <a:ext cx="4357686" cy="328614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742950" marR="0" lvl="0" indent="-74295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uLnTx/>
                <a:uFillTx/>
                <a:latin typeface="Bookman Old Style" pitchFamily="18" charset="0"/>
                <a:ea typeface="+mn-ea"/>
                <a:cs typeface="+mn-cs"/>
              </a:rPr>
              <a:t>усложнение содержания образовательного процесса</a:t>
            </a:r>
          </a:p>
          <a:p>
            <a:pPr marL="742950" marR="0" lvl="0" indent="-74295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solidFill>
                <a:srgbClr val="003366"/>
              </a:solidFill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742950" marR="0" lvl="0" indent="-74295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uLnTx/>
                <a:uFillTx/>
                <a:latin typeface="Bookman Old Style" pitchFamily="18" charset="0"/>
                <a:ea typeface="+mn-ea"/>
                <a:cs typeface="+mn-cs"/>
              </a:rPr>
              <a:t>усложнение требований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pic>
        <p:nvPicPr>
          <p:cNvPr id="1028" name="Picture 4" descr="http://berlinschool.edusite.ru/foto/uchen15_16/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928670"/>
            <a:ext cx="4929222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0099"/>
                </a:solidFill>
              </a:rPr>
              <a:t>Сколько времени в среднем затрачиваете на выполнение домашнего задания</a:t>
            </a:r>
            <a:endParaRPr lang="ru-RU" sz="2800" b="1" dirty="0">
              <a:solidFill>
                <a:srgbClr val="000099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 менее 1 часа                    </a:t>
            </a:r>
            <a:r>
              <a:rPr lang="ru-RU" b="1" dirty="0" smtClean="0"/>
              <a:t>-</a:t>
            </a:r>
          </a:p>
          <a:p>
            <a:r>
              <a:rPr lang="ru-RU" dirty="0" smtClean="0"/>
              <a:t> </a:t>
            </a:r>
            <a:r>
              <a:rPr lang="ru-RU" dirty="0" smtClean="0">
                <a:solidFill>
                  <a:srgbClr val="0B611B"/>
                </a:solidFill>
              </a:rPr>
              <a:t>1 – 2 часа                        </a:t>
            </a:r>
            <a:r>
              <a:rPr lang="ru-RU" b="1" dirty="0" smtClean="0">
                <a:solidFill>
                  <a:srgbClr val="0B611B"/>
                </a:solidFill>
              </a:rPr>
              <a:t>56%</a:t>
            </a:r>
          </a:p>
          <a:p>
            <a:r>
              <a:rPr lang="ru-RU" dirty="0" smtClean="0">
                <a:solidFill>
                  <a:schemeClr val="accent6"/>
                </a:solidFill>
              </a:rPr>
              <a:t>2 – 2,5 часа                      </a:t>
            </a:r>
            <a:r>
              <a:rPr lang="ru-RU" b="1" dirty="0" smtClean="0">
                <a:solidFill>
                  <a:schemeClr val="accent6"/>
                </a:solidFill>
              </a:rPr>
              <a:t>22%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2,5 – 3 часа                      </a:t>
            </a:r>
            <a:r>
              <a:rPr lang="ru-RU" b="1" dirty="0" smtClean="0">
                <a:solidFill>
                  <a:srgbClr val="FF0000"/>
                </a:solidFill>
              </a:rPr>
              <a:t>22%</a:t>
            </a:r>
          </a:p>
          <a:p>
            <a:r>
              <a:rPr lang="ru-RU" dirty="0" smtClean="0"/>
              <a:t>более 3 часов                    </a:t>
            </a:r>
            <a:r>
              <a:rPr lang="ru-RU" b="1" dirty="0" smtClean="0"/>
              <a:t>-</a:t>
            </a:r>
          </a:p>
          <a:p>
            <a:pPr>
              <a:buNone/>
            </a:pPr>
            <a:r>
              <a:rPr lang="ru-RU" sz="2400" b="1" dirty="0" smtClean="0"/>
              <a:t>     Объём домашних заданий (по всем предметам ) должен быть таким, чтобы затраты времени на его выполнение не превышали ( в астрономических часах) в 5 классе</a:t>
            </a:r>
          </a:p>
          <a:p>
            <a:pPr>
              <a:buNone/>
            </a:pPr>
            <a:r>
              <a:rPr lang="ru-RU" b="1" dirty="0" smtClean="0"/>
              <a:t>                                    </a:t>
            </a:r>
            <a:r>
              <a:rPr lang="ru-RU" b="1" dirty="0" smtClean="0">
                <a:solidFill>
                  <a:srgbClr val="0B611B"/>
                </a:solidFill>
              </a:rPr>
              <a:t>2</a:t>
            </a:r>
            <a:r>
              <a:rPr lang="ru-RU" sz="2400" b="1" dirty="0" smtClean="0">
                <a:solidFill>
                  <a:srgbClr val="0B611B"/>
                </a:solidFill>
              </a:rPr>
              <a:t>  </a:t>
            </a:r>
            <a:r>
              <a:rPr lang="ru-RU" sz="2400" b="1" dirty="0" smtClean="0"/>
              <a:t> часов.</a:t>
            </a:r>
            <a:endParaRPr lang="ru-RU" sz="2400" b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</a:rPr>
              <a:t>Мне нравится выполнять домашние задания по следующим предметам</a:t>
            </a:r>
            <a:endParaRPr lang="ru-RU" sz="2800" b="1" dirty="0">
              <a:solidFill>
                <a:srgbClr val="0000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400568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русский язык                    </a:t>
            </a:r>
            <a:r>
              <a:rPr lang="ru-RU" b="1" dirty="0" smtClean="0"/>
              <a:t>89 %</a:t>
            </a:r>
          </a:p>
          <a:p>
            <a:r>
              <a:rPr lang="ru-RU" dirty="0" smtClean="0"/>
              <a:t>литература                        </a:t>
            </a:r>
            <a:r>
              <a:rPr lang="ru-RU" b="1" dirty="0" smtClean="0"/>
              <a:t>44 %</a:t>
            </a:r>
          </a:p>
          <a:p>
            <a:r>
              <a:rPr lang="ru-RU" dirty="0" smtClean="0"/>
              <a:t>математика                       </a:t>
            </a:r>
            <a:r>
              <a:rPr lang="ru-RU" b="1" dirty="0" smtClean="0"/>
              <a:t>89 %</a:t>
            </a:r>
          </a:p>
          <a:p>
            <a:r>
              <a:rPr lang="ru-RU" dirty="0" smtClean="0"/>
              <a:t>история                              </a:t>
            </a:r>
            <a:r>
              <a:rPr lang="ru-RU" b="1" dirty="0" smtClean="0"/>
              <a:t>44 %</a:t>
            </a:r>
          </a:p>
          <a:p>
            <a:r>
              <a:rPr lang="ru-RU" dirty="0" smtClean="0"/>
              <a:t>английский язык              </a:t>
            </a:r>
            <a:r>
              <a:rPr lang="ru-RU" b="1" dirty="0" smtClean="0"/>
              <a:t>44 %</a:t>
            </a:r>
          </a:p>
          <a:p>
            <a:r>
              <a:rPr lang="ru-RU" dirty="0" smtClean="0"/>
              <a:t>немецкий язык                 </a:t>
            </a:r>
            <a:r>
              <a:rPr lang="ru-RU" b="1" dirty="0" smtClean="0"/>
              <a:t>56 %</a:t>
            </a:r>
          </a:p>
          <a:p>
            <a:r>
              <a:rPr lang="ru-RU" dirty="0" smtClean="0"/>
              <a:t>география                           </a:t>
            </a:r>
            <a:r>
              <a:rPr lang="ru-RU" b="1" dirty="0" smtClean="0"/>
              <a:t>22 %      </a:t>
            </a:r>
          </a:p>
          <a:p>
            <a:r>
              <a:rPr lang="ru-RU" dirty="0" smtClean="0"/>
              <a:t>информатика                     </a:t>
            </a:r>
            <a:r>
              <a:rPr lang="ru-RU" b="1" dirty="0" smtClean="0"/>
              <a:t>22 %</a:t>
            </a:r>
          </a:p>
          <a:p>
            <a:r>
              <a:rPr lang="ru-RU" dirty="0" smtClean="0"/>
              <a:t>биология                             </a:t>
            </a:r>
            <a:r>
              <a:rPr lang="ru-RU" b="1" dirty="0" smtClean="0"/>
              <a:t>56 %</a:t>
            </a:r>
          </a:p>
          <a:p>
            <a:r>
              <a:rPr lang="ru-RU" dirty="0" smtClean="0"/>
              <a:t>обществознание               </a:t>
            </a:r>
            <a:r>
              <a:rPr lang="ru-RU" b="1" dirty="0" smtClean="0"/>
              <a:t>11 %</a:t>
            </a:r>
            <a:r>
              <a:rPr lang="ru-RU" dirty="0" smtClean="0"/>
              <a:t>    </a:t>
            </a: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85720" y="-142899"/>
            <a:ext cx="8643998" cy="5715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Внеурочная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и внеклассная работа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00034" y="-515555"/>
          <a:ext cx="8215371" cy="777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9024"/>
                <a:gridCol w="4572032"/>
                <a:gridCol w="214315"/>
              </a:tblGrid>
              <a:tr h="78072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Bookman Old Style" pitchFamily="18" charset="0"/>
                        </a:rPr>
                        <a:t>факультативы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Bookman Old Style" pitchFamily="18" charset="0"/>
                        </a:rPr>
                        <a:t>кружки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dirty="0" smtClean="0">
                        <a:latin typeface="Bookman Old Style" pitchFamily="18" charset="0"/>
                      </a:endParaRPr>
                    </a:p>
                    <a:p>
                      <a:pPr algn="ctr"/>
                      <a:endParaRPr lang="ru-RU" sz="2400" dirty="0"/>
                    </a:p>
                  </a:txBody>
                  <a:tcPr/>
                </a:tc>
              </a:tr>
              <a:tr h="164820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«Информатика и ИКТ»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Соцков</a:t>
                      </a:r>
                      <a:r>
                        <a:rPr kumimoji="0" lang="ru-RU" sz="18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А.А.     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(все учащиеся)    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«Занимательная математика»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Астафьева Т.С.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( все учащиеся)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baseline="0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«Что за прелесть эти сказки»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                              </a:t>
                      </a:r>
                      <a:r>
                        <a:rPr lang="ru-RU" b="1" dirty="0" err="1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Чумутина</a:t>
                      </a:r>
                      <a:r>
                        <a:rPr lang="ru-RU" b="1" baseline="0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Т.В.</a:t>
                      </a:r>
                      <a:endParaRPr lang="ru-RU" b="1" dirty="0" smtClean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 учащихся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1" dirty="0" smtClean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209665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0099"/>
                          </a:solidFill>
                        </a:rPr>
                        <a:t>         «Говорим по </a:t>
                      </a:r>
                      <a:r>
                        <a:rPr lang="ru-RU" b="1" dirty="0" err="1" smtClean="0">
                          <a:solidFill>
                            <a:srgbClr val="000099"/>
                          </a:solidFill>
                        </a:rPr>
                        <a:t>немецки</a:t>
                      </a:r>
                      <a:r>
                        <a:rPr lang="ru-RU" b="1" dirty="0" smtClean="0">
                          <a:solidFill>
                            <a:srgbClr val="000099"/>
                          </a:solidFill>
                        </a:rPr>
                        <a:t>»</a:t>
                      </a:r>
                    </a:p>
                    <a:p>
                      <a:r>
                        <a:rPr lang="ru-RU" b="1" dirty="0" smtClean="0">
                          <a:solidFill>
                            <a:srgbClr val="000099"/>
                          </a:solidFill>
                        </a:rPr>
                        <a:t>                   Малина Е.А.</a:t>
                      </a:r>
                    </a:p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                  (все учащиеся)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«Движение</a:t>
                      </a:r>
                      <a:r>
                        <a:rPr lang="ru-RU" b="1" baseline="0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без опасности</a:t>
                      </a:r>
                      <a:r>
                        <a:rPr lang="ru-RU" b="1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Ушакова</a:t>
                      </a:r>
                      <a:r>
                        <a:rPr lang="ru-RU" b="1" baseline="0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Н.В.</a:t>
                      </a:r>
                      <a:endParaRPr lang="ru-RU" b="1" dirty="0" smtClean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 учащихся</a:t>
                      </a:r>
                      <a:endParaRPr lang="ru-RU" b="1" baseline="0" dirty="0" smtClean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baseline="0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               «Секреты фразеологии»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                              </a:t>
                      </a:r>
                      <a:r>
                        <a:rPr lang="ru-RU" b="1" dirty="0" err="1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Чумутина</a:t>
                      </a:r>
                      <a:r>
                        <a:rPr lang="ru-RU" b="1" baseline="0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Т.В.</a:t>
                      </a:r>
                      <a:endParaRPr lang="ru-RU" b="1" dirty="0" smtClean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 учащихся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baseline="0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               «Краски»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baseline="0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                         </a:t>
                      </a:r>
                      <a:r>
                        <a:rPr lang="ru-RU" b="1" baseline="0" dirty="0" err="1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Багай</a:t>
                      </a:r>
                      <a:r>
                        <a:rPr lang="ru-RU" b="1" baseline="0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М.В.   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                              1 учащийся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Спортивный клуб   </a:t>
                      </a:r>
                      <a:r>
                        <a:rPr lang="ru-RU" b="1" baseline="0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«Олимп»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baseline="0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                         Ушаков А.А.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baseline="0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2 учащихся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12772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baseline="0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«Юный Дизайнер»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baseline="0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Королева И.А.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baseline="0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 учащийся</a:t>
                      </a:r>
                      <a:endParaRPr lang="ru-RU" b="1" dirty="0" smtClean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0723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1" dirty="0" smtClean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Динамика показателей формирования УУД в 5 классе по сравнению с предыдущими годами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571612"/>
            <a:ext cx="8329642" cy="4554551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857224" y="1928802"/>
          <a:ext cx="7643866" cy="4000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785786" y="1714488"/>
            <a:ext cx="7643866" cy="4214842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3857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back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4346" y="0"/>
            <a:ext cx="9358346" cy="1071546"/>
          </a:xfrm>
        </p:spPr>
        <p:txBody>
          <a:bodyPr>
            <a:normAutofit/>
          </a:bodyPr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Bookman Old Style" pitchFamily="18" charset="0"/>
              </a:rPr>
              <a:t>ВЛИЯНИЕ АДАПТАЦИОННОГО ПЕРИОДА НА УСПЕВАЕМОСТЬ В  5 КЛАССЕ</a:t>
            </a:r>
            <a:endParaRPr lang="ru-RU" sz="24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28596" y="1357298"/>
          <a:ext cx="3929090" cy="3786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Содержимое 4"/>
          <p:cNvGraphicFramePr>
            <a:graphicFrameLocks/>
          </p:cNvGraphicFramePr>
          <p:nvPr/>
        </p:nvGraphicFramePr>
        <p:xfrm>
          <a:off x="4857752" y="2500306"/>
          <a:ext cx="3929090" cy="3500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-214338"/>
            <a:ext cx="8858280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Комментарии учителей-предметников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0" y="714356"/>
            <a:ext cx="8858280" cy="37147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500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500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Малина Е.А.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- </a:t>
            </a:r>
            <a:r>
              <a:rPr lang="ru-RU" sz="2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английского и немецкого языка</a:t>
            </a:r>
          </a:p>
          <a:p>
            <a:pPr lvl="0" algn="ctr">
              <a:spcBef>
                <a:spcPct val="0"/>
              </a:spcBef>
              <a:defRPr/>
            </a:pPr>
            <a:endParaRPr lang="ru-RU" sz="2500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ru-RU" sz="2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Астафьева Т.С. – учитель математики</a:t>
            </a:r>
          </a:p>
          <a:p>
            <a:pPr lvl="0" algn="ctr">
              <a:spcBef>
                <a:spcPct val="0"/>
              </a:spcBef>
              <a:defRPr/>
            </a:pPr>
            <a:endParaRPr lang="ru-RU" sz="2500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0"/>
              </a:spcBef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Крюкова Л.В. – </a:t>
            </a:r>
            <a:r>
              <a:rPr kumimoji="0" lang="ru-RU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учитель </a:t>
            </a:r>
            <a:r>
              <a:rPr lang="ru-RU" sz="2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географии и биологии</a:t>
            </a:r>
            <a:endParaRPr kumimoji="0" lang="ru-RU" sz="2500" b="1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 algn="ctr">
              <a:spcBef>
                <a:spcPct val="0"/>
              </a:spcBef>
              <a:defRPr/>
            </a:pPr>
            <a:endParaRPr kumimoji="0" lang="ru-RU" sz="2500" b="1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142976" y="5286388"/>
            <a:ext cx="7715304" cy="8429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Классный  руководитель 5 класса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Чумутина</a:t>
            </a:r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Т.В.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9700" name="Picture 4" descr="http://i014.radikal.ru/0912/dd/880d8d64336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52212">
            <a:off x="274820" y="137596"/>
            <a:ext cx="8368511" cy="6007204"/>
          </a:xfrm>
          <a:prstGeom prst="rect">
            <a:avLst/>
          </a:prstGeom>
          <a:noFill/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14282" y="1785926"/>
            <a:ext cx="8643998" cy="8429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Социально-психологическая адаптация учащихся глазами классного руководителя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back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0016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000" b="1" dirty="0" smtClean="0">
                <a:solidFill>
                  <a:srgbClr val="C00000"/>
                </a:solidFill>
                <a:latin typeface="Bookman Old Style" pitchFamily="18" charset="0"/>
              </a:rPr>
              <a:t>Индикаторы готовности к обучению в 5 классе</a:t>
            </a:r>
            <a:r>
              <a:rPr lang="ru-RU" sz="4000" b="1" dirty="0" smtClean="0">
                <a:solidFill>
                  <a:srgbClr val="FF0000"/>
                </a:solidFill>
                <a:latin typeface="Bookman Old Style" pitchFamily="18" charset="0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latin typeface="Bookman Old Style" pitchFamily="18" charset="0"/>
              </a:rPr>
            </a:br>
            <a:endParaRPr lang="ru-RU" b="1" dirty="0" smtClean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85720" y="2000240"/>
            <a:ext cx="8572560" cy="3543312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sz="2800" b="1" dirty="0" smtClean="0">
                <a:solidFill>
                  <a:srgbClr val="003366"/>
                </a:solidFill>
                <a:latin typeface="Bookman Old Style" pitchFamily="18" charset="0"/>
              </a:rPr>
              <a:t>уровень подготовленности учащихся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dirty="0" smtClean="0">
                <a:solidFill>
                  <a:srgbClr val="003366"/>
                </a:solidFill>
                <a:latin typeface="Bookman Old Style" pitchFamily="18" charset="0"/>
              </a:rPr>
              <a:t>личностные  особенности, индивидуальные возможности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dirty="0" smtClean="0">
                <a:solidFill>
                  <a:srgbClr val="003366"/>
                </a:solidFill>
                <a:latin typeface="Bookman Old Style" pitchFamily="18" charset="0"/>
              </a:rPr>
              <a:t> способность к учебному труду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dirty="0" smtClean="0">
                <a:solidFill>
                  <a:srgbClr val="003366"/>
                </a:solidFill>
                <a:latin typeface="Bookman Old Style" pitchFamily="18" charset="0"/>
              </a:rPr>
              <a:t> единство педагогических требований к оценке учебного труда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dirty="0" smtClean="0">
                <a:solidFill>
                  <a:srgbClr val="003366"/>
                </a:solidFill>
                <a:latin typeface="Bookman Old Style" pitchFamily="18" charset="0"/>
              </a:rPr>
              <a:t>психологическая поддержка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</a:rPr>
              <a:t>Группы здоровья</a:t>
            </a:r>
            <a:endParaRPr lang="ru-RU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58" y="1071546"/>
          <a:ext cx="8072493" cy="58717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9198"/>
                <a:gridCol w="2224939"/>
                <a:gridCol w="2310513"/>
                <a:gridCol w="2167843"/>
              </a:tblGrid>
              <a:tr h="92497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группы</a:t>
                      </a:r>
                    </a:p>
                    <a:p>
                      <a:pPr algn="ctr"/>
                      <a:r>
                        <a:rPr lang="ru-RU" dirty="0" smtClean="0"/>
                        <a:t>Здоровья </a:t>
                      </a:r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400" dirty="0" smtClean="0"/>
                        <a:t>5 класс</a:t>
                      </a:r>
                      <a:endParaRPr lang="ru-RU" sz="5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dirty="0"/>
                    </a:p>
                  </a:txBody>
                  <a:tcPr/>
                </a:tc>
              </a:tr>
              <a:tr h="80224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2013 – 14</a:t>
                      </a:r>
                    </a:p>
                  </a:txBody>
                  <a:tcPr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2014 – 15</a:t>
                      </a:r>
                    </a:p>
                  </a:txBody>
                  <a:tcPr>
                    <a:gradFill>
                      <a:gsLst>
                        <a:gs pos="18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2015 – 16</a:t>
                      </a:r>
                    </a:p>
                    <a:p>
                      <a:pPr algn="ctr"/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915987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I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группа</a:t>
                      </a:r>
                      <a:endParaRPr lang="ru-RU" sz="1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нет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gradFill>
                      <a:gsLst>
                        <a:gs pos="18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нет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07157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II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группа</a:t>
                      </a:r>
                      <a:endParaRPr lang="ru-RU" sz="1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66"/>
                          </a:solidFill>
                        </a:rPr>
                        <a:t>9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003366"/>
                          </a:solidFill>
                        </a:rPr>
                        <a:t>60%</a:t>
                      </a:r>
                      <a:endParaRPr lang="ru-RU" sz="2400" b="1" dirty="0">
                        <a:solidFill>
                          <a:srgbClr val="003366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66"/>
                          </a:solidFill>
                        </a:rPr>
                        <a:t>7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003366"/>
                          </a:solidFill>
                        </a:rPr>
                        <a:t>54%</a:t>
                      </a:r>
                    </a:p>
                  </a:txBody>
                  <a:tcPr>
                    <a:gradFill>
                      <a:gsLst>
                        <a:gs pos="18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3366"/>
                          </a:solidFill>
                        </a:rPr>
                        <a:t>7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003366"/>
                          </a:solidFill>
                        </a:rPr>
                        <a:t>78%</a:t>
                      </a:r>
                    </a:p>
                  </a:txBody>
                  <a:tcPr/>
                </a:tc>
              </a:tr>
              <a:tr h="107157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III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группа</a:t>
                      </a:r>
                      <a:endParaRPr lang="ru-RU" sz="1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6600"/>
                          </a:solidFill>
                        </a:rPr>
                        <a:t>6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006600"/>
                          </a:solidFill>
                        </a:rPr>
                        <a:t>40%</a:t>
                      </a:r>
                      <a:endParaRPr lang="ru-RU" sz="2400" b="1" dirty="0">
                        <a:solidFill>
                          <a:srgbClr val="00660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6600"/>
                          </a:solidFill>
                        </a:rPr>
                        <a:t>5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006600"/>
                          </a:solidFill>
                        </a:rPr>
                        <a:t>38%</a:t>
                      </a:r>
                    </a:p>
                  </a:txBody>
                  <a:tcPr>
                    <a:gradFill>
                      <a:gsLst>
                        <a:gs pos="18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6600"/>
                          </a:solidFill>
                        </a:rPr>
                        <a:t>1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006600"/>
                          </a:solidFill>
                        </a:rPr>
                        <a:t>11%</a:t>
                      </a:r>
                    </a:p>
                  </a:txBody>
                  <a:tcPr/>
                </a:tc>
              </a:tr>
              <a:tr h="1085389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IV</a:t>
                      </a:r>
                      <a:endParaRPr lang="ru-RU" sz="18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группа</a:t>
                      </a:r>
                      <a:endParaRPr lang="ru-RU" sz="1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660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006600"/>
                        </a:solidFill>
                      </a:endParaRPr>
                    </a:p>
                  </a:txBody>
                  <a:tcPr>
                    <a:gradFill>
                      <a:gsLst>
                        <a:gs pos="18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6600"/>
                          </a:solidFill>
                        </a:rPr>
                        <a:t>1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006600"/>
                          </a:solidFill>
                        </a:rPr>
                        <a:t>11%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28596" y="0"/>
            <a:ext cx="8501122" cy="8429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Готовность  учащихся 5 класса к началу обучения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на 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II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ступени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57158" y="857232"/>
            <a:ext cx="850112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1. входящий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контроль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0033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6" y="1571611"/>
          <a:ext cx="8215370" cy="2987040"/>
        </p:xfrm>
        <a:graphic>
          <a:graphicData uri="http://schemas.openxmlformats.org/drawingml/2006/table">
            <a:tbl>
              <a:tblPr/>
              <a:tblGrid>
                <a:gridCol w="2631160"/>
                <a:gridCol w="1797996"/>
                <a:gridCol w="3786214"/>
              </a:tblGrid>
              <a:tr h="1266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Математика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Русский язык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7000"/>
                      </a:schemeClr>
                    </a:solidFill>
                  </a:tcPr>
                </a:tc>
              </a:tr>
              <a:tr h="338707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в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классе 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8707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выполняли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работу 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5317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успеваемость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20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обучаемость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88%</a:t>
                      </a: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100%/ 100%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       </a:t>
                      </a:r>
                      <a:r>
                        <a:rPr lang="ru-RU" sz="1200" b="1" i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</a:t>
                      </a:r>
                      <a:endParaRPr lang="ru-RU" sz="12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8707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качество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20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обученность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75%</a:t>
                      </a:r>
                      <a:endParaRPr lang="ru-RU" sz="2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86%/ 86%</a:t>
                      </a:r>
                      <a:endParaRPr lang="ru-RU" sz="2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58" y="4786322"/>
          <a:ext cx="8286808" cy="1645920"/>
        </p:xfrm>
        <a:graphic>
          <a:graphicData uri="http://schemas.openxmlformats.org/drawingml/2006/table">
            <a:tbl>
              <a:tblPr/>
              <a:tblGrid>
                <a:gridCol w="1571636"/>
                <a:gridCol w="928694"/>
                <a:gridCol w="1050416"/>
                <a:gridCol w="1183582"/>
                <a:gridCol w="1183582"/>
                <a:gridCol w="1184449"/>
                <a:gridCol w="1184449"/>
              </a:tblGrid>
              <a:tr h="2500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Класс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29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Успеваемость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29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Качество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29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00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май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сентябрь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утрата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май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сентябрь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2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утрата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29000"/>
                      </a:schemeClr>
                    </a:solidFill>
                  </a:tcPr>
                </a:tc>
              </a:tr>
              <a:tr h="3333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математика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2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88%</a:t>
                      </a:r>
                      <a:endParaRPr lang="ru-RU" sz="2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12%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77%</a:t>
                      </a:r>
                      <a:endParaRPr lang="ru-RU" sz="2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75%</a:t>
                      </a:r>
                      <a:endParaRPr lang="ru-RU" sz="2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2%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67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русский язык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2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2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нет</a:t>
                      </a:r>
                      <a:endParaRPr lang="ru-RU" sz="2400" b="1" dirty="0" smtClean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55%</a:t>
                      </a:r>
                      <a:endParaRPr lang="ru-RU" sz="2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86%</a:t>
                      </a:r>
                      <a:endParaRPr lang="ru-RU" sz="2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нет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28596" y="0"/>
            <a:ext cx="8501122" cy="8429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Готовность  учащихся 5 класса к началу обучения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на 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II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ступени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57158" y="857232"/>
            <a:ext cx="850112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2. </a:t>
            </a:r>
            <a:r>
              <a:rPr kumimoji="0" lang="ru-RU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срезовые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работы по предметам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28596" y="3929066"/>
          <a:ext cx="8501122" cy="2042160"/>
        </p:xfrm>
        <a:graphic>
          <a:graphicData uri="http://schemas.openxmlformats.org/drawingml/2006/table">
            <a:tbl>
              <a:tblPr/>
              <a:tblGrid>
                <a:gridCol w="2786082"/>
                <a:gridCol w="2071702"/>
                <a:gridCol w="3643338"/>
              </a:tblGrid>
              <a:tr h="7858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Математика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«вычислительные навыки»</a:t>
                      </a:r>
                      <a:endParaRPr lang="ru-RU" sz="1800" dirty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май 2015 года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сентябрь 2015 года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353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успеваемость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2000" b="1" i="1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обучаемость</a:t>
                      </a:r>
                      <a:r>
                        <a:rPr lang="ru-RU" sz="20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endParaRPr lang="ru-RU" sz="2000" i="1" dirty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87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качество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2000" b="1" i="1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обученность</a:t>
                      </a:r>
                      <a:r>
                        <a:rPr lang="ru-RU" sz="20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endParaRPr lang="ru-RU" sz="2000" i="1" dirty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63%</a:t>
                      </a:r>
                      <a:endParaRPr lang="ru-RU" sz="2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78%</a:t>
                      </a:r>
                      <a:endParaRPr lang="ru-RU" sz="2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57158" y="1928802"/>
          <a:ext cx="8501122" cy="1767840"/>
        </p:xfrm>
        <a:graphic>
          <a:graphicData uri="http://schemas.openxmlformats.org/drawingml/2006/table">
            <a:tbl>
              <a:tblPr/>
              <a:tblGrid>
                <a:gridCol w="2786082"/>
                <a:gridCol w="2071702"/>
                <a:gridCol w="3643338"/>
              </a:tblGrid>
              <a:tr h="1266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Русский язык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«словарь»</a:t>
                      </a:r>
                      <a:endParaRPr lang="ru-RU" sz="1800" dirty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май 2015 года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сентябрь 2015 года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353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успеваемость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2000" b="1" i="1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обучаемость</a:t>
                      </a:r>
                      <a:r>
                        <a:rPr lang="ru-RU" sz="20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endParaRPr lang="ru-RU" sz="2000" i="1" dirty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89%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87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качество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2000" b="1" i="1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обученность</a:t>
                      </a:r>
                      <a:r>
                        <a:rPr lang="ru-RU" sz="20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  <a:endParaRPr lang="ru-RU" sz="2000" i="1" dirty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67%</a:t>
                      </a:r>
                      <a:endParaRPr lang="ru-RU" sz="2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86%</a:t>
                      </a:r>
                      <a:endParaRPr lang="ru-RU" sz="2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14282" y="99313"/>
          <a:ext cx="8643999" cy="4839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1333"/>
                <a:gridCol w="2881333"/>
                <a:gridCol w="2881333"/>
              </a:tblGrid>
              <a:tr h="1521501">
                <a:tc gridSpan="3">
                  <a:txBody>
                    <a:bodyPr/>
                    <a:lstStyle/>
                    <a:p>
                      <a:pPr algn="ctr"/>
                      <a:endParaRPr lang="ru-RU" sz="2400" dirty="0" smtClean="0"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3200" dirty="0" smtClean="0">
                          <a:latin typeface="Bookman Old Style" pitchFamily="18" charset="0"/>
                        </a:rPr>
                        <a:t>Требуют повышенного внимания </a:t>
                      </a:r>
                    </a:p>
                    <a:p>
                      <a:pPr algn="ctr"/>
                      <a:r>
                        <a:rPr lang="ru-RU" sz="3200" dirty="0" smtClean="0">
                          <a:latin typeface="Bookman Old Style" pitchFamily="18" charset="0"/>
                        </a:rPr>
                        <a:t>со стороны  учителей-предметников</a:t>
                      </a:r>
                      <a:endParaRPr lang="ru-RU" sz="2400" dirty="0">
                        <a:latin typeface="Bookman Old Style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9175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Bookman Old Style" pitchFamily="18" charset="0"/>
                        </a:rPr>
                        <a:t>по русскому языку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Bookman Old Style" pitchFamily="18" charset="0"/>
                          <a:ea typeface="Times New Roman"/>
                          <a:cs typeface="Times New Roman"/>
                        </a:rPr>
                        <a:t>по математике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Bookman Old Style" pitchFamily="18" charset="0"/>
                          <a:ea typeface="Times New Roman"/>
                          <a:cs typeface="Times New Roman"/>
                        </a:rPr>
                        <a:t>по русскому языку и математике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616631"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Bookman Old Style" pitchFamily="18" charset="0"/>
                        </a:rPr>
                        <a:t>-</a:t>
                      </a:r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  <a:p>
                      <a:pPr algn="ctr"/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  <a:p>
                      <a:pPr algn="ctr"/>
                      <a:endParaRPr lang="ru-RU" sz="2400" b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642910" y="571480"/>
          <a:ext cx="7786742" cy="5500726"/>
        </p:xfrm>
        <a:graphic>
          <a:graphicData uri="http://schemas.openxmlformats.org/presentationml/2006/ole">
            <p:oleObj spid="_x0000_s2049" name="Документ" r:id="rId3" imgW="9882256" imgH="71439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0"/>
            <a:ext cx="9001156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  <a:defRPr/>
            </a:pPr>
            <a:r>
              <a:rPr kumimoji="0" lang="ru-RU" sz="2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Times New Roman" pitchFamily="18" charset="0"/>
              </a:rPr>
              <a:t>Отношение учащихся к </a:t>
            </a:r>
            <a:r>
              <a:rPr kumimoji="0" lang="ru-RU" sz="2100" b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Times New Roman" pitchFamily="18" charset="0"/>
              </a:rPr>
              <a:t>обучению:</a:t>
            </a:r>
            <a:r>
              <a:rPr lang="ru-RU" sz="2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sz="25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гуманитарный цикл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282" y="642918"/>
          <a:ext cx="8715436" cy="5912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958"/>
                <a:gridCol w="2000264"/>
                <a:gridCol w="2143140"/>
                <a:gridCol w="1643074"/>
              </a:tblGrid>
              <a:tr h="524046">
                <a:tc>
                  <a:txBody>
                    <a:bodyPr/>
                    <a:lstStyle/>
                    <a:p>
                      <a:pPr algn="ctr"/>
                      <a:r>
                        <a:rPr lang="ru-RU" sz="1600" i="1" dirty="0" smtClean="0">
                          <a:latin typeface="Bookman Old Style" pitchFamily="18" charset="0"/>
                        </a:rPr>
                        <a:t>Предметы</a:t>
                      </a:r>
                      <a:endParaRPr lang="ru-RU" sz="1600" i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i="1" dirty="0" smtClean="0">
                          <a:solidFill>
                            <a:srgbClr val="FF0000"/>
                          </a:solidFill>
                          <a:latin typeface="Bookman Old Style" pitchFamily="18" charset="0"/>
                        </a:rPr>
                        <a:t>нравится </a:t>
                      </a:r>
                      <a:endParaRPr lang="ru-RU" sz="2000" i="1" dirty="0">
                        <a:solidFill>
                          <a:srgbClr val="FF000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i="1" dirty="0" smtClean="0">
                          <a:solidFill>
                            <a:srgbClr val="000099"/>
                          </a:solidFill>
                          <a:latin typeface="Bookman Old Style" pitchFamily="18" charset="0"/>
                        </a:rPr>
                        <a:t>так себе</a:t>
                      </a:r>
                      <a:endParaRPr lang="ru-RU" sz="2000" i="1" dirty="0">
                        <a:solidFill>
                          <a:srgbClr val="000099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i="1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не нравится</a:t>
                      </a:r>
                      <a:endParaRPr lang="ru-RU" sz="2000" i="1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2674690"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28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24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78%</a:t>
                      </a:r>
                    </a:p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интересно  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узнаю много нового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хочу грамотно писать</a:t>
                      </a: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12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9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>
                        <a:buFont typeface="Arial" pitchFamily="34" charset="0"/>
                        <a:buNone/>
                      </a:pPr>
                      <a:r>
                        <a:rPr lang="ru-RU" sz="36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22%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100" b="1" baseline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 </a:t>
                      </a:r>
                      <a:r>
                        <a:rPr lang="ru-RU" sz="1200" b="1" baseline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с</a:t>
                      </a: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ложный</a:t>
                      </a:r>
                      <a:r>
                        <a:rPr lang="ru-RU" sz="1200" b="1" baseline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предмет</a:t>
                      </a:r>
                      <a:endParaRPr lang="ru-RU" sz="12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нет</a:t>
                      </a:r>
                      <a:endParaRPr lang="ru-RU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2536550">
                <a:tc>
                  <a:txBody>
                    <a:bodyPr/>
                    <a:lstStyle/>
                    <a:p>
                      <a:pPr algn="ctr"/>
                      <a:endParaRPr lang="ru-RU" sz="4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r>
                        <a:rPr lang="ru-RU" sz="40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istral" pitchFamily="66" charset="0"/>
                        </a:rPr>
                        <a:t>Литература</a:t>
                      </a:r>
                    </a:p>
                    <a:p>
                      <a:pPr algn="ctr"/>
                      <a:endParaRPr lang="ru-RU" sz="4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  <a:p>
                      <a:pPr algn="ctr"/>
                      <a:endParaRPr lang="ru-RU" sz="40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istral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33%</a:t>
                      </a:r>
                    </a:p>
                    <a:p>
                      <a:pPr algn="ctr"/>
                      <a:endParaRPr lang="ru-RU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очень люблю читать</a:t>
                      </a:r>
                    </a:p>
                    <a:p>
                      <a:pPr lvl="0" algn="l">
                        <a:buFont typeface="Arial" pitchFamily="34" charset="0"/>
                        <a:buNone/>
                      </a:pP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узнаю  новых</a:t>
                      </a:r>
                      <a:r>
                        <a:rPr lang="ru-RU" sz="1200" b="1" baseline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поэтов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ru-RU" sz="1200" b="1" baseline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хороших</a:t>
                      </a: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>
                        <a:buFont typeface="Arial" pitchFamily="34" charset="0"/>
                        <a:buNone/>
                      </a:pPr>
                      <a:endParaRPr lang="ru-RU" sz="12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56%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1" baseline="0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не очень люблю читать</a:t>
                      </a:r>
                      <a:endParaRPr lang="ru-RU" sz="12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3600" b="1" dirty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36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11%</a:t>
                      </a:r>
                      <a:endParaRPr lang="ru-RU" sz="36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85720" y="1643050"/>
            <a:ext cx="278608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Русский язык</a:t>
            </a:r>
            <a:endParaRPr lang="ru-RU" sz="4000" b="1" dirty="0">
              <a:solidFill>
                <a:srgbClr val="0033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4168</TotalTime>
  <Words>936</Words>
  <PresentationFormat>Экран (4:3)</PresentationFormat>
  <Paragraphs>498</Paragraphs>
  <Slides>26</Slides>
  <Notes>6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Тема Office</vt:lpstr>
      <vt:lpstr>Документ</vt:lpstr>
      <vt:lpstr>Педагогический совет   «Школьные трудности периода адаптации»</vt:lpstr>
      <vt:lpstr>Слайд 2</vt:lpstr>
      <vt:lpstr>  Индикаторы готовности к обучению в 5 классе </vt:lpstr>
      <vt:lpstr>Группы здоровья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 каким настроением приступаете к выполнению домашнего задания</vt:lpstr>
      <vt:lpstr>Домашние задания выполняю:</vt:lpstr>
      <vt:lpstr>Устаёте ли от выполнения домашних заданий</vt:lpstr>
      <vt:lpstr>Сколько времени в среднем затрачиваете на выполнение домашнего задания</vt:lpstr>
      <vt:lpstr>Мне нравится выполнять домашние задания по следующим предметам</vt:lpstr>
      <vt:lpstr>Слайд 22</vt:lpstr>
      <vt:lpstr>Динамика показателей формирования УУД в 5 классе по сравнению с предыдущими годами</vt:lpstr>
      <vt:lpstr>ВЛИЯНИЕ АДАПТАЦИОННОГО ПЕРИОДА НА УСПЕВАЕМОСТЬ В  5 КЛАССЕ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Диагностика готовности   к обучению в начальной и основной школе на основе адаптационного подхода  </dc:title>
  <cp:lastModifiedBy>Orlova</cp:lastModifiedBy>
  <cp:revision>500</cp:revision>
  <dcterms:modified xsi:type="dcterms:W3CDTF">2015-11-24T12:06:14Z</dcterms:modified>
</cp:coreProperties>
</file>