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71" r:id="rId12"/>
    <p:sldId id="286" r:id="rId13"/>
    <p:sldId id="287" r:id="rId14"/>
    <p:sldId id="288" r:id="rId15"/>
    <p:sldId id="272" r:id="rId16"/>
    <p:sldId id="273" r:id="rId17"/>
    <p:sldId id="274" r:id="rId18"/>
    <p:sldId id="275" r:id="rId19"/>
    <p:sldId id="284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989" autoAdjust="0"/>
  </p:normalViewPr>
  <p:slideViewPr>
    <p:cSldViewPr>
      <p:cViewPr>
        <p:scale>
          <a:sx n="64" d="100"/>
          <a:sy n="64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4/10/2015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4/10/2015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iorao.ru/" TargetMode="External"/><Relationship Id="rId2" Type="http://schemas.openxmlformats.org/officeDocument/2006/relationships/hyperlink" Target="http://www.standrt.edu.r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6876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cap="all" dirty="0" smtClean="0">
                <a:ln/>
                <a:solidFill>
                  <a:schemeClr val="tx2">
                    <a:lumMod val="1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Подготовка общеобразовательного учреждения к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cap="all" dirty="0" smtClean="0">
                <a:ln/>
                <a:solidFill>
                  <a:schemeClr val="tx2">
                    <a:lumMod val="1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введению ФГОС ООО</a:t>
            </a:r>
            <a:endParaRPr lang="ru-RU" sz="3600" b="1" cap="all" dirty="0" smtClean="0">
              <a:ln/>
              <a:solidFill>
                <a:schemeClr val="tx2">
                  <a:lumMod val="1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Система оценки достижения планируемых результатов освоения основной образовательной программы основного общего образования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79512" y="1124744"/>
            <a:ext cx="820891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725" algn="l"/>
              </a:tabLst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Представлены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7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Ключевые особенности системы оценки, соответствующие ФГОС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Особенности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оценки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3397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личностных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результатов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3397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метапредметных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результатов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3397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предметных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результатов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3397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выполнения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индивидуального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итогового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проекта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3397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Формирование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портфеля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достижений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обучающихся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Оценка результатов деятельности образовательного учреждения основного образования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397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Учебная деятельность -деятельность по саморазвитию и</a:t>
            </a:r>
            <a:r>
              <a:rPr lang="en-US" sz="2400" b="1" dirty="0" smtClean="0">
                <a:solidFill>
                  <a:srgbClr val="CC33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самообразованию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547664" y="980728"/>
            <a:ext cx="61093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Примерные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программы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учебных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предметов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51520" y="1484784"/>
            <a:ext cx="8639944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Отражено не только содержание знаний, но и содержание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7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видов деятельности, которое включает конкретные УУД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Примерные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программы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учебных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предметов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725" algn="l"/>
              </a:tabLst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включают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: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1)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пояснительную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записку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2)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общую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характеристику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учебного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предмета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курса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3) описание места учебного предмета, курса в учебном плане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4)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личностные,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метапредметные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и предметные результаты освоения конкретного учебного предмета, курса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5)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содержание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учебного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предмета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</a:t>
            </a:r>
            <a:r>
              <a:rPr kumimoji="0" lang="en-US" sz="19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курса</a:t>
            </a:r>
            <a:r>
              <a:rPr kumimoji="0" lang="en-US" sz="19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6) тематическое планирование с определением основных видов учебной деятельности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7)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описание учебно-методического и материально-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72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технического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обеспечения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образовательного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процесса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725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260648"/>
            <a:ext cx="9144000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Базисный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учебный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план</a:t>
            </a:r>
            <a:endParaRPr kumimoji="0" lang="en-US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79512" y="1700808"/>
            <a:ext cx="8496944" cy="42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27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БУП - основа для разработки учебного плана образовательного учреждения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2700" b="1" i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Предусмотрена часть, формируемая участниками образовательного процесса </a:t>
            </a:r>
            <a:r>
              <a:rPr kumimoji="0" lang="ru-RU" sz="2700" b="0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</a:t>
            </a:r>
            <a:r>
              <a:rPr kumimoji="0" lang="ru-RU" sz="2700" b="1" i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в том числе внеурочная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9725" algn="l"/>
              </a:tabLst>
            </a:pPr>
            <a:r>
              <a:rPr kumimoji="0" lang="en-US" sz="2700" b="1" i="1" u="none" strike="noStrike" cap="none" normalizeH="0" baseline="0" dirty="0" err="1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деятельность</a:t>
            </a:r>
            <a:r>
              <a:rPr kumimoji="0" lang="en-US" sz="2700" b="1" i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700" b="1" i="1" u="none" strike="noStrike" cap="none" normalizeH="0" baseline="0" dirty="0" err="1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</a:t>
            </a:r>
            <a:r>
              <a:rPr kumimoji="0" lang="en-US" sz="2700" b="1" i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700" b="1" i="1" u="none" strike="noStrike" cap="none" normalizeH="0" baseline="0" dirty="0" err="1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направлениям</a:t>
            </a:r>
            <a:r>
              <a:rPr kumimoji="0" lang="en-US" sz="2700" b="1" i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700" b="1" i="1" u="none" strike="noStrike" cap="none" normalizeH="0" baseline="0" dirty="0" err="1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развития</a:t>
            </a:r>
            <a:r>
              <a:rPr kumimoji="0" lang="en-US" sz="2700" b="1" i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en-US" sz="2700" b="1" i="1" u="none" strike="noStrike" cap="none" normalizeH="0" baseline="0" dirty="0" err="1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личности</a:t>
            </a:r>
            <a:r>
              <a:rPr kumimoji="0" lang="en-US" sz="2700" b="1" i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972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Предоставлена возможность формирования индивидуальных учебных планов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4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3" y="3175"/>
            <a:ext cx="9139767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174"/>
            <a:ext cx="9139767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174"/>
            <a:ext cx="9139767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1115616" y="4293096"/>
            <a:ext cx="6912768" cy="72008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259632" y="1340768"/>
            <a:ext cx="6912768" cy="93610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77592" tIns="119025" rIns="761760" bIns="176157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116632"/>
            <a:ext cx="9144000" cy="112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Системно-деятельностный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подход: реализация в  ООП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НОО  и ООО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733256"/>
            <a:ext cx="9144000" cy="9233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700" b="1" dirty="0" smtClean="0">
                <a:solidFill>
                  <a:srgbClr val="000066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Способность к решению учебно-познавательных и учебно-практических задач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4437112"/>
            <a:ext cx="21811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Оценивается</a:t>
            </a:r>
            <a:endParaRPr lang="ru-RU" sz="1200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996952"/>
            <a:ext cx="7992888" cy="5078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700" b="1" dirty="0" smtClean="0">
                <a:solidFill>
                  <a:srgbClr val="000066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Овладение системой учебных действий</a:t>
            </a:r>
            <a:endParaRPr lang="ru-RU" sz="7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1556792"/>
            <a:ext cx="55975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образовательном процессе реализуется</a:t>
            </a:r>
            <a:endParaRPr lang="ru-RU" sz="7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139952" y="2348880"/>
            <a:ext cx="936104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211960" y="3573016"/>
            <a:ext cx="93610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283968" y="5085184"/>
            <a:ext cx="93610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Качественный человеческий 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потенциал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– единственное устойчивое конкурентное преимущество любой страны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79512" y="1052736"/>
            <a:ext cx="8640960" cy="378565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6400" algn="l"/>
              </a:tabLst>
            </a:pP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Компетенции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XXI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века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64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установка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инициативу в приобретении компетенций 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формировании высокой компетентности;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64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готовность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способность к технологическим, организационным,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социальным инновациям;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64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ысокая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социальная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активность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64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требовательность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исполнению обязательств, ориентация 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сотрудничество и взаимную ответственность;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64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способность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быстро адаптироваться к новым вызовам;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64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компетентность 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осуществлении социальных взаимодействий,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64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способствующих быстрому распространению опыта и созданию эффектов коллективного действия.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907704" y="5229200"/>
            <a:ext cx="5760640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ФГОС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Портреты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выпускников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660232" y="5733256"/>
            <a:ext cx="1968039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Старшая школа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6309320"/>
            <a:ext cx="220592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Начальная школа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6021288"/>
            <a:ext cx="2096279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Основная школа</a:t>
            </a:r>
            <a:endParaRPr lang="ru-RU" sz="7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Прямая со стрелкой 10"/>
          <p:cNvCxnSpPr>
            <a:stCxn id="8" idx="3"/>
            <a:endCxn id="9" idx="1"/>
          </p:cNvCxnSpPr>
          <p:nvPr/>
        </p:nvCxnSpPr>
        <p:spPr>
          <a:xfrm flipV="1">
            <a:off x="2745477" y="6205954"/>
            <a:ext cx="962427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  <a:endCxn id="14342" idx="1"/>
          </p:cNvCxnSpPr>
          <p:nvPr/>
        </p:nvCxnSpPr>
        <p:spPr>
          <a:xfrm flipV="1">
            <a:off x="5804183" y="5917922"/>
            <a:ext cx="856049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Штриховая стрелка вправо 13"/>
          <p:cNvSpPr/>
          <p:nvPr/>
        </p:nvSpPr>
        <p:spPr>
          <a:xfrm rot="5400000">
            <a:off x="4355976" y="4725144"/>
            <a:ext cx="432048" cy="576064"/>
          </a:xfrm>
          <a:prstGeom prst="striped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0"/>
            <a:ext cx="8715437" cy="6700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3886"/>
            <a:ext cx="8925484" cy="6694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3886"/>
            <a:ext cx="9144000" cy="6697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3886"/>
            <a:ext cx="9144000" cy="6694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4399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8872" tIns="493557" rIns="418968" bIns="16980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1520" y="260648"/>
            <a:ext cx="8712968" cy="59400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048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548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МИНИСТЕРСТВО ОБРАЗОВАНИЯ И НАУКИ РОССИЙСКОЙ ФЕДЕРАЦИИ </a:t>
            </a:r>
          </a:p>
          <a:p>
            <a:pPr marL="0" marR="0" lvl="0" indent="4048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548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П Р И К А З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48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548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«17»_декабря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_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2010 г.№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1897__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48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548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Об утверждении федерального государственного образовательного стандарта основного общего образования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48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548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В соответствии с пунктом 5.2.7. Положения о Министерстве образования и науки Российской Федерации, утвержденного постановлением Правительства Российской Федерации от 15 мая 2010 г. № 337(Собрание законодательства Российской Федерации, 2010, №21, ст. 3350), пунктом 7 Правил разработки и утверждения федеральных государственных образовательных стандартов, утвержденных постановлением Правительства Российской Федерации от 24 февраля 2009 г. № 142 (Собрание законодательства Российской Федерации, 2009, № 9, ст. 1110), приказываю: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48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548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Gabriola" pitchFamily="82" charset="0"/>
            </a:endParaRPr>
          </a:p>
          <a:p>
            <a:pPr marL="0" marR="0" lvl="0" indent="4048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548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Утвердить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прилагаемый федеральный государственный образовательный стандарт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основного общего образования и ввести его в действие со дня вступления в силу настоящего приказа.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48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548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Calibri" pitchFamily="34" charset="0"/>
              <a:ea typeface="Times New Roman" pitchFamily="18" charset="0"/>
              <a:cs typeface="Gabriola" pitchFamily="82" charset="0"/>
            </a:endParaRPr>
          </a:p>
          <a:p>
            <a:pPr marL="0" marR="0" lvl="0" indent="4048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548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Министр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А.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Фурсенко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6237312"/>
            <a:ext cx="8784976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hlinkClick r:id="rId2"/>
              </a:rPr>
              <a:t>Http://www.standrt.edu.ru</a:t>
            </a:r>
            <a:r>
              <a:rPr lang="en-US" sz="2400" b="1" dirty="0" smtClean="0">
                <a:solidFill>
                  <a:srgbClr val="002060"/>
                </a:solidFill>
              </a:rPr>
              <a:t>;</a:t>
            </a:r>
            <a:r>
              <a:rPr lang="ru-RU" sz="2400" b="1" dirty="0" smtClean="0">
                <a:solidFill>
                  <a:srgbClr val="002060"/>
                </a:solidFill>
              </a:rPr>
              <a:t>             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hlinkClick r:id="rId3"/>
              </a:rPr>
              <a:t>http://www.isiorao.ru</a:t>
            </a:r>
            <a:r>
              <a:rPr lang="ru-RU" sz="2400" b="1" dirty="0" smtClean="0">
                <a:solidFill>
                  <a:srgbClr val="002060"/>
                </a:solidFill>
              </a:rPr>
              <a:t>   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Введение федерального государственного образовательного стандарта</a:t>
            </a:r>
          </a:p>
          <a:p>
            <a:pPr algn="ctr"/>
            <a:r>
              <a:rPr lang="ru-RU" b="1" dirty="0" smtClean="0"/>
              <a:t>общего образования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64704"/>
            <a:ext cx="1944216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обязательное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введение ФГОС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764704"/>
            <a:ext cx="2358008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введение ФГОС по</a:t>
            </a:r>
          </a:p>
          <a:p>
            <a:r>
              <a:rPr lang="ru-RU" b="1" dirty="0" smtClean="0"/>
              <a:t>мере готовности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764704"/>
            <a:ext cx="3726160" cy="92333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- Продолжение обучения по ФГОС,  введенного по мере</a:t>
            </a:r>
          </a:p>
          <a:p>
            <a:r>
              <a:rPr lang="ru-RU" b="1" dirty="0" smtClean="0"/>
              <a:t>готовности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556792"/>
            <a:ext cx="2267744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400" b="1" dirty="0" smtClean="0"/>
              <a:t>2010-11 </a:t>
            </a:r>
            <a:r>
              <a:rPr lang="ru-RU" sz="2400" b="1" dirty="0" err="1" smtClean="0"/>
              <a:t>уч.год</a:t>
            </a:r>
            <a:endParaRPr lang="ru-RU" sz="2400" b="1" dirty="0" smtClean="0"/>
          </a:p>
          <a:p>
            <a:pPr>
              <a:spcBef>
                <a:spcPts val="600"/>
              </a:spcBef>
            </a:pPr>
            <a:r>
              <a:rPr lang="ru-RU" sz="2400" b="1" dirty="0" smtClean="0"/>
              <a:t>2011-12 </a:t>
            </a:r>
            <a:r>
              <a:rPr lang="ru-RU" sz="2400" b="1" dirty="0" err="1" smtClean="0"/>
              <a:t>уч.год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267744" y="1556792"/>
            <a:ext cx="432048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267744" y="2060848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2060848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2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492896"/>
            <a:ext cx="2120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2012-13 </a:t>
            </a:r>
            <a:r>
              <a:rPr lang="ru-RU" sz="2400" b="1" dirty="0" err="1" smtClean="0"/>
              <a:t>уч.год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267744" y="2564904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1800" y="2564904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2564904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3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2" y="2564904"/>
            <a:ext cx="432048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5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501008"/>
            <a:ext cx="21346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2014-15 </a:t>
            </a:r>
            <a:r>
              <a:rPr lang="ru-RU" sz="2400" b="1" dirty="0" err="1" smtClean="0"/>
              <a:t>уч.год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67744" y="306896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1800" y="306896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5856" y="306896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79912" y="3068960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4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83968" y="3068960"/>
            <a:ext cx="432048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5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4788024" y="3068960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6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92080" y="3068960"/>
            <a:ext cx="576064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10</a:t>
            </a:r>
            <a:endParaRPr lang="ru-RU" sz="2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0" y="2996952"/>
            <a:ext cx="2133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2013-14 </a:t>
            </a:r>
            <a:r>
              <a:rPr lang="ru-RU" sz="2400" b="1" dirty="0" err="1" smtClean="0"/>
              <a:t>уч.год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2267744" y="357301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71800" y="357301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75856" y="357301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79912" y="357301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4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83968" y="3573016"/>
            <a:ext cx="432048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5</a:t>
            </a:r>
            <a:endParaRPr lang="ru-RU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4788024" y="3573016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6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92080" y="3573016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7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96136" y="3573016"/>
            <a:ext cx="576064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10</a:t>
            </a:r>
            <a:endParaRPr lang="ru-RU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6444208" y="3573016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11</a:t>
            </a:r>
            <a:endParaRPr lang="ru-RU" sz="20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0" y="4005064"/>
            <a:ext cx="21410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2015-16 </a:t>
            </a:r>
            <a:r>
              <a:rPr lang="ru-RU" sz="2400" b="1" dirty="0" err="1" smtClean="0"/>
              <a:t>уч.год</a:t>
            </a:r>
            <a:endParaRPr lang="ru-RU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2267744" y="4077072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71800" y="4077072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75856" y="4077072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79912" y="4077072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4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83968" y="4077072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smtClean="0">
                <a:solidFill>
                  <a:schemeClr val="tx1"/>
                </a:solidFill>
              </a:rPr>
              <a:t> 5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88024" y="4077072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6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92080" y="4077072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7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96136" y="4077072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8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00192" y="4077072"/>
            <a:ext cx="576064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6948264" y="4077072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11</a:t>
            </a:r>
            <a:endParaRPr lang="ru-RU" sz="20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0" y="4581128"/>
            <a:ext cx="2142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2016-17 </a:t>
            </a:r>
            <a:r>
              <a:rPr lang="ru-RU" sz="2400" b="1" dirty="0" err="1" smtClean="0"/>
              <a:t>уч.год</a:t>
            </a:r>
            <a:endParaRPr lang="ru-RU" sz="2400" dirty="0"/>
          </a:p>
        </p:txBody>
      </p:sp>
      <p:sp>
        <p:nvSpPr>
          <p:cNvPr id="45" name="TextBox 44"/>
          <p:cNvSpPr txBox="1"/>
          <p:nvPr/>
        </p:nvSpPr>
        <p:spPr>
          <a:xfrm>
            <a:off x="2267744" y="4581128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71800" y="4581128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75856" y="4581128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779912" y="4581128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4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83968" y="4581128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smtClean="0">
                <a:solidFill>
                  <a:schemeClr val="tx1"/>
                </a:solidFill>
              </a:rPr>
              <a:t> 5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8024" y="4581128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6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292080" y="4581128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7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96136" y="5085184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8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00192" y="5085184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9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04248" y="5085184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10</a:t>
            </a:r>
            <a:endParaRPr lang="ru-RU" sz="2000" dirty="0"/>
          </a:p>
        </p:txBody>
      </p:sp>
      <p:sp>
        <p:nvSpPr>
          <p:cNvPr id="55" name="TextBox 54"/>
          <p:cNvSpPr txBox="1"/>
          <p:nvPr/>
        </p:nvSpPr>
        <p:spPr>
          <a:xfrm>
            <a:off x="7452320" y="5085184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11</a:t>
            </a:r>
            <a:endParaRPr lang="ru-RU" sz="20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0" y="5085184"/>
            <a:ext cx="2139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2017-18 </a:t>
            </a:r>
            <a:r>
              <a:rPr lang="ru-RU" sz="2400" b="1" dirty="0" err="1" smtClean="0"/>
              <a:t>уч.год</a:t>
            </a:r>
            <a:endParaRPr lang="ru-RU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2267744" y="5085184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71800" y="5085184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75856" y="5085184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779912" y="5085184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4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83968" y="5085184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smtClean="0">
                <a:solidFill>
                  <a:schemeClr val="tx1"/>
                </a:solidFill>
              </a:rPr>
              <a:t> 5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788024" y="5085184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6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292080" y="5085184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7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96136" y="4581128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8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00192" y="4581128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9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804248" y="4581128"/>
            <a:ext cx="576064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10</a:t>
            </a:r>
            <a:endParaRPr lang="ru-RU" sz="2000" dirty="0"/>
          </a:p>
        </p:txBody>
      </p:sp>
      <p:sp>
        <p:nvSpPr>
          <p:cNvPr id="67" name="TextBox 66"/>
          <p:cNvSpPr txBox="1"/>
          <p:nvPr/>
        </p:nvSpPr>
        <p:spPr>
          <a:xfrm>
            <a:off x="7452320" y="4581128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11</a:t>
            </a:r>
            <a:endParaRPr lang="ru-RU" sz="20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0" y="5589240"/>
            <a:ext cx="2165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2018-19 </a:t>
            </a:r>
            <a:r>
              <a:rPr lang="ru-RU" sz="2400" b="1" dirty="0" err="1" smtClean="0"/>
              <a:t>уч.год</a:t>
            </a:r>
            <a:endParaRPr lang="ru-RU" sz="2400" dirty="0"/>
          </a:p>
        </p:txBody>
      </p:sp>
      <p:sp>
        <p:nvSpPr>
          <p:cNvPr id="69" name="TextBox 68"/>
          <p:cNvSpPr txBox="1"/>
          <p:nvPr/>
        </p:nvSpPr>
        <p:spPr>
          <a:xfrm>
            <a:off x="5796136" y="558924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8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300192" y="5589240"/>
            <a:ext cx="432048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9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804248" y="5589240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10</a:t>
            </a:r>
            <a:endParaRPr lang="ru-RU" sz="2000" dirty="0"/>
          </a:p>
        </p:txBody>
      </p:sp>
      <p:sp>
        <p:nvSpPr>
          <p:cNvPr id="72" name="TextBox 71"/>
          <p:cNvSpPr txBox="1"/>
          <p:nvPr/>
        </p:nvSpPr>
        <p:spPr>
          <a:xfrm>
            <a:off x="7452320" y="5589240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11</a:t>
            </a:r>
            <a:endParaRPr lang="ru-RU" sz="2000" dirty="0"/>
          </a:p>
        </p:txBody>
      </p:sp>
      <p:sp>
        <p:nvSpPr>
          <p:cNvPr id="73" name="TextBox 72"/>
          <p:cNvSpPr txBox="1"/>
          <p:nvPr/>
        </p:nvSpPr>
        <p:spPr>
          <a:xfrm>
            <a:off x="2267744" y="558924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771800" y="558924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275856" y="558924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779912" y="558924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4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283968" y="558924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smtClean="0">
                <a:solidFill>
                  <a:schemeClr val="tx1"/>
                </a:solidFill>
              </a:rPr>
              <a:t> 5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88024" y="558924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6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292080" y="558924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7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0" y="6093296"/>
            <a:ext cx="2214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2019-20 </a:t>
            </a:r>
            <a:r>
              <a:rPr lang="ru-RU" sz="2400" b="1" dirty="0" err="1" smtClean="0"/>
              <a:t>уч.год</a:t>
            </a:r>
            <a:endParaRPr lang="ru-RU" sz="2400" dirty="0"/>
          </a:p>
        </p:txBody>
      </p:sp>
      <p:sp>
        <p:nvSpPr>
          <p:cNvPr id="81" name="TextBox 80"/>
          <p:cNvSpPr txBox="1"/>
          <p:nvPr/>
        </p:nvSpPr>
        <p:spPr>
          <a:xfrm>
            <a:off x="5796136" y="609329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8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300192" y="609329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 9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804248" y="6093296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10</a:t>
            </a:r>
            <a:endParaRPr lang="ru-RU" sz="2000" dirty="0"/>
          </a:p>
        </p:txBody>
      </p:sp>
      <p:sp>
        <p:nvSpPr>
          <p:cNvPr id="84" name="TextBox 83"/>
          <p:cNvSpPr txBox="1"/>
          <p:nvPr/>
        </p:nvSpPr>
        <p:spPr>
          <a:xfrm>
            <a:off x="7452320" y="6093296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11</a:t>
            </a:r>
            <a:endParaRPr lang="ru-RU" sz="2000" dirty="0"/>
          </a:p>
        </p:txBody>
      </p:sp>
      <p:sp>
        <p:nvSpPr>
          <p:cNvPr id="85" name="TextBox 84"/>
          <p:cNvSpPr txBox="1"/>
          <p:nvPr/>
        </p:nvSpPr>
        <p:spPr>
          <a:xfrm>
            <a:off x="2267744" y="609329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771800" y="609329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275856" y="609329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779912" y="609329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4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283968" y="609329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smtClean="0">
                <a:solidFill>
                  <a:schemeClr val="tx1"/>
                </a:solidFill>
              </a:rPr>
              <a:t> 5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788024" y="609329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6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292080" y="6093296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7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0" y="6488668"/>
            <a:ext cx="2195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2020-21 </a:t>
            </a:r>
            <a:r>
              <a:rPr lang="ru-RU" sz="2400" b="1" dirty="0" err="1" smtClean="0"/>
              <a:t>уч.год</a:t>
            </a:r>
            <a:endParaRPr lang="ru-RU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5796136" y="645789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8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300192" y="645789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 9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804248" y="6457890"/>
            <a:ext cx="576064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10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452320" y="6457890"/>
            <a:ext cx="57606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11</a:t>
            </a:r>
            <a:endParaRPr lang="ru-RU" sz="2000" dirty="0"/>
          </a:p>
        </p:txBody>
      </p:sp>
      <p:sp>
        <p:nvSpPr>
          <p:cNvPr id="97" name="TextBox 96"/>
          <p:cNvSpPr txBox="1"/>
          <p:nvPr/>
        </p:nvSpPr>
        <p:spPr>
          <a:xfrm>
            <a:off x="2267744" y="645789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771800" y="645789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275856" y="645789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779912" y="645789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4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283968" y="645789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smtClean="0">
                <a:solidFill>
                  <a:schemeClr val="tx1"/>
                </a:solidFill>
              </a:rPr>
              <a:t> 5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786314" y="645789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6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92080" y="6457890"/>
            <a:ext cx="432048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7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8460432" y="1810464"/>
            <a:ext cx="36004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М</a:t>
            </a:r>
          </a:p>
          <a:p>
            <a:r>
              <a:rPr lang="ru-RU" sz="1400" b="1" dirty="0" smtClean="0"/>
              <a:t>О</a:t>
            </a:r>
          </a:p>
          <a:p>
            <a:r>
              <a:rPr lang="ru-RU" sz="1400" b="1" dirty="0" smtClean="0"/>
              <a:t>Н</a:t>
            </a:r>
          </a:p>
          <a:p>
            <a:r>
              <a:rPr lang="ru-RU" sz="1400" b="1" dirty="0" smtClean="0"/>
              <a:t>И</a:t>
            </a:r>
          </a:p>
          <a:p>
            <a:r>
              <a:rPr lang="ru-RU" sz="1400" b="1" dirty="0" smtClean="0"/>
              <a:t>Т</a:t>
            </a:r>
          </a:p>
          <a:p>
            <a:r>
              <a:rPr lang="ru-RU" sz="1400" b="1" dirty="0" smtClean="0"/>
              <a:t>О</a:t>
            </a:r>
          </a:p>
          <a:p>
            <a:r>
              <a:rPr lang="ru-RU" sz="1400" b="1" dirty="0" smtClean="0"/>
              <a:t>Р</a:t>
            </a:r>
          </a:p>
          <a:p>
            <a:r>
              <a:rPr lang="ru-RU" sz="1400" b="1" dirty="0" smtClean="0"/>
              <a:t>И</a:t>
            </a:r>
          </a:p>
          <a:p>
            <a:r>
              <a:rPr lang="ru-RU" sz="1400" b="1" dirty="0" smtClean="0"/>
              <a:t>Н</a:t>
            </a:r>
          </a:p>
          <a:p>
            <a:r>
              <a:rPr lang="ru-RU" sz="1400" b="1" dirty="0" smtClean="0"/>
              <a:t>Г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И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О</a:t>
            </a:r>
          </a:p>
          <a:p>
            <a:r>
              <a:rPr lang="ru-RU" sz="1400" b="1" dirty="0" smtClean="0"/>
              <a:t>Т</a:t>
            </a:r>
          </a:p>
          <a:p>
            <a:r>
              <a:rPr lang="ru-RU" sz="1400" b="1" dirty="0" smtClean="0"/>
              <a:t>Ч</a:t>
            </a:r>
          </a:p>
          <a:p>
            <a:r>
              <a:rPr lang="ru-RU" sz="1400" b="1" dirty="0" smtClean="0"/>
              <a:t>Е</a:t>
            </a:r>
          </a:p>
          <a:p>
            <a:r>
              <a:rPr lang="ru-RU" sz="1400" b="1" dirty="0" smtClean="0"/>
              <a:t>Т</a:t>
            </a:r>
          </a:p>
          <a:p>
            <a:r>
              <a:rPr lang="ru-RU" sz="1400" b="1" dirty="0" smtClean="0"/>
              <a:t>Н</a:t>
            </a:r>
          </a:p>
          <a:p>
            <a:r>
              <a:rPr lang="ru-RU" sz="1400" b="1" dirty="0" smtClean="0"/>
              <a:t>О</a:t>
            </a:r>
          </a:p>
          <a:p>
            <a:r>
              <a:rPr lang="ru-RU" sz="1400" b="1" dirty="0" smtClean="0"/>
              <a:t>С</a:t>
            </a:r>
          </a:p>
          <a:p>
            <a:r>
              <a:rPr lang="ru-RU" sz="1400" b="1" dirty="0" smtClean="0"/>
              <a:t>Т</a:t>
            </a:r>
          </a:p>
          <a:p>
            <a:r>
              <a:rPr lang="ru-RU" sz="1400" b="1" dirty="0" smtClean="0"/>
              <a:t>Ь</a:t>
            </a: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Нормативное обеспечение введения ФГОС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3" y="619149"/>
          <a:ext cx="8577529" cy="6156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85176"/>
                <a:gridCol w="208280"/>
                <a:gridCol w="5184073"/>
              </a:tblGrid>
              <a:tr h="503730">
                <a:tc>
                  <a:txBody>
                    <a:bodyPr/>
                    <a:lstStyle/>
                    <a:p>
                      <a:r>
                        <a:rPr kumimoji="0"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уровень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образовательного</a:t>
                      </a:r>
                    </a:p>
                    <a:p>
                      <a:r>
                        <a:rPr kumimoji="0"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учреждения</a:t>
                      </a:r>
                      <a:endParaRPr lang="ru-RU" sz="2000" dirty="0" smtClean="0"/>
                    </a:p>
                  </a:txBody>
                  <a:tcPr/>
                </a:tc>
              </a:tr>
              <a:tr h="5160828">
                <a:tc>
                  <a:txBody>
                    <a:bodyPr/>
                    <a:lstStyle/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•План-график введения ФГОС</a:t>
                      </a:r>
                    </a:p>
                    <a:p>
                      <a:endParaRPr kumimoji="0"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•Примерные основные</a:t>
                      </a: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образовательные программы</a:t>
                      </a: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начального и основного общего</a:t>
                      </a: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образования</a:t>
                      </a:r>
                    </a:p>
                    <a:p>
                      <a:endParaRPr kumimoji="0"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•Инструктивно-методическое письмо</a:t>
                      </a:r>
                    </a:p>
                    <a:p>
                      <a:endParaRPr kumimoji="0"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•Порядок проведения экспертизы</a:t>
                      </a: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учебников</a:t>
                      </a:r>
                    </a:p>
                    <a:p>
                      <a:endParaRPr kumimoji="0"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•Федеральный перечень </a:t>
                      </a: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учебников</a:t>
                      </a:r>
                    </a:p>
                    <a:p>
                      <a:endParaRPr kumimoji="0"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•Федеральные требования к</a:t>
                      </a: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оснащению образовательного</a:t>
                      </a: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процесса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Разработка на основе примерной  основной образовательной  программы  </a:t>
                      </a:r>
                      <a:r>
                        <a:rPr kumimoji="0" lang="ru-RU" sz="1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программу общего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образования образовательного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учреждения и утверждение данной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программы.</a:t>
                      </a:r>
                    </a:p>
                    <a:p>
                      <a:pPr algn="l"/>
                      <a:endParaRPr kumimoji="0"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•Обеспечение соответствия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нормативной базы школы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требованиям ФГОС.</a:t>
                      </a:r>
                    </a:p>
                    <a:p>
                      <a:pPr algn="l"/>
                      <a:endParaRPr kumimoji="0"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•Разработка и утверждение плана-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графика (сетевого графика,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дорожной карты) введения ФГОС.</a:t>
                      </a:r>
                    </a:p>
                    <a:p>
                      <a:pPr algn="l"/>
                      <a:endParaRPr kumimoji="0" lang="ru-RU" sz="16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•Определение списка учебников и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учебных пособий, используемых в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образовательном процессе в</a:t>
                      </a:r>
                    </a:p>
                    <a:p>
                      <a:pPr algn="l"/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соответствии с ФГОС.</a:t>
                      </a:r>
                      <a:endParaRPr lang="ru-RU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трелка вниз 15"/>
          <p:cNvSpPr/>
          <p:nvPr/>
        </p:nvSpPr>
        <p:spPr>
          <a:xfrm>
            <a:off x="5148064" y="2924944"/>
            <a:ext cx="288032" cy="20882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908720"/>
            <a:ext cx="648072" cy="288032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0"/>
            <a:ext cx="9144000" cy="7386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ea typeface="Times New Roman" pitchFamily="18" charset="0"/>
                <a:cs typeface="Gabriola" pitchFamily="82" charset="0"/>
              </a:rPr>
              <a:t>От ФГОС к основной образовательной программе образовательного учреждения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771800" y="980728"/>
            <a:ext cx="4536504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Arial" pitchFamily="34" charset="0"/>
              </a:rPr>
              <a:t>ФГОС ООО</a:t>
            </a:r>
            <a:endParaRPr kumimoji="0" lang="en-US" sz="1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204864"/>
            <a:ext cx="648072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Примерная основная образовательная</a:t>
            </a:r>
          </a:p>
          <a:p>
            <a:r>
              <a:rPr lang="ru-RU" sz="2000" b="1" dirty="0" smtClean="0"/>
              <a:t>программа  основного  общего  образования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781741" y="2085998"/>
            <a:ext cx="2723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Федеральный уровень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2276872"/>
            <a:ext cx="1205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3573016"/>
            <a:ext cx="6552728" cy="646331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Основная образовательная программа ОУ разрабатывается</a:t>
            </a:r>
          </a:p>
          <a:p>
            <a:r>
              <a:rPr lang="ru-RU" dirty="0" smtClean="0"/>
              <a:t>самостоятельно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5013176"/>
            <a:ext cx="5328592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Основная образовательная программа</a:t>
            </a:r>
          </a:p>
          <a:p>
            <a:r>
              <a:rPr lang="ru-RU" sz="2000" b="1" dirty="0" smtClean="0"/>
              <a:t>образовательного учреждения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013176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Уровень</a:t>
            </a:r>
          </a:p>
          <a:p>
            <a:pPr algn="ctr"/>
            <a:r>
              <a:rPr lang="ru-RU" b="1" dirty="0" smtClean="0"/>
              <a:t>образовательного</a:t>
            </a:r>
          </a:p>
          <a:p>
            <a:pPr algn="ctr"/>
            <a:r>
              <a:rPr lang="ru-RU" b="1" smtClean="0"/>
              <a:t>учреждения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2987824" y="1484784"/>
            <a:ext cx="21602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804248" y="1484784"/>
            <a:ext cx="216024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999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Принципы разработки </a:t>
            </a:r>
            <a:r>
              <a:rPr lang="ru-RU" sz="2400" b="1" dirty="0" smtClean="0"/>
              <a:t>примерной </a:t>
            </a:r>
            <a:r>
              <a:rPr lang="ru-RU" sz="2400" b="1" dirty="0" smtClean="0"/>
              <a:t>основной</a:t>
            </a:r>
          </a:p>
          <a:p>
            <a:pPr algn="ctr"/>
            <a:r>
              <a:rPr lang="ru-RU" sz="2400" b="1" dirty="0" smtClean="0"/>
              <a:t>образовательной программы основного общего</a:t>
            </a:r>
          </a:p>
          <a:p>
            <a:pPr algn="ctr"/>
            <a:r>
              <a:rPr lang="ru-RU" sz="2400" b="1" dirty="0" smtClean="0"/>
              <a:t>о</a:t>
            </a:r>
            <a:r>
              <a:rPr lang="ru-RU" sz="2400" b="1" dirty="0" smtClean="0"/>
              <a:t>бразования   ОУ:</a:t>
            </a:r>
            <a:endParaRPr lang="ru-RU" sz="2400" b="1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556792"/>
            <a:ext cx="864096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Соответствие ФЗ «Об образовании в Российской Федерации»</a:t>
            </a:r>
          </a:p>
          <a:p>
            <a:r>
              <a:rPr lang="ru-RU" sz="2000" b="1" dirty="0" smtClean="0"/>
              <a:t>Примерная основная образовательная программа основного</a:t>
            </a:r>
          </a:p>
          <a:p>
            <a:r>
              <a:rPr lang="ru-RU" sz="2000" b="1" dirty="0" smtClean="0"/>
              <a:t>общего образования является основой для разработки</a:t>
            </a:r>
          </a:p>
          <a:p>
            <a:r>
              <a:rPr lang="ru-RU" sz="2000" b="1" dirty="0" smtClean="0"/>
              <a:t>основной образовательной программы образовательного</a:t>
            </a:r>
          </a:p>
          <a:p>
            <a:r>
              <a:rPr lang="ru-RU" sz="2000" b="1" dirty="0" smtClean="0"/>
              <a:t>учреждения</a:t>
            </a:r>
            <a:endParaRPr lang="ru-RU" sz="2000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Соответствие требованиям ФГОС </a:t>
            </a:r>
            <a:r>
              <a:rPr lang="ru-RU" sz="2000" b="1" dirty="0" smtClean="0"/>
              <a:t>основного общего</a:t>
            </a:r>
          </a:p>
          <a:p>
            <a:r>
              <a:rPr lang="ru-RU" sz="2000" b="1" dirty="0" smtClean="0"/>
              <a:t>образования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Преемственность</a:t>
            </a:r>
            <a:r>
              <a:rPr lang="ru-RU" sz="2000" b="1" dirty="0" smtClean="0"/>
              <a:t> с Примерной основной</a:t>
            </a:r>
          </a:p>
          <a:p>
            <a:r>
              <a:rPr lang="ru-RU" sz="2000" b="1" dirty="0" smtClean="0"/>
              <a:t>образовательной программой начального общего</a:t>
            </a:r>
          </a:p>
          <a:p>
            <a:r>
              <a:rPr lang="ru-RU" sz="2000" b="1" dirty="0" smtClean="0"/>
              <a:t>образования и развитие в соответствии с возрастными</a:t>
            </a:r>
          </a:p>
          <a:p>
            <a:r>
              <a:rPr lang="ru-RU" sz="2000" b="1" dirty="0" smtClean="0"/>
              <a:t>особенностями обучающихся и целями основной</a:t>
            </a:r>
          </a:p>
          <a:p>
            <a:r>
              <a:rPr lang="ru-RU" sz="2000" b="1" dirty="0" smtClean="0"/>
              <a:t>ступени общего образования</a:t>
            </a:r>
          </a:p>
          <a:p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Реализация </a:t>
            </a:r>
            <a:r>
              <a:rPr lang="ru-RU" sz="2000" b="1" dirty="0" err="1" smtClean="0">
                <a:solidFill>
                  <a:srgbClr val="FF0000"/>
                </a:solidFill>
              </a:rPr>
              <a:t>системно-деятельностного</a:t>
            </a:r>
            <a:r>
              <a:rPr lang="ru-RU" sz="2000" b="1" dirty="0" smtClean="0">
                <a:solidFill>
                  <a:srgbClr val="FF0000"/>
                </a:solidFill>
              </a:rPr>
              <a:t> подхода  </a:t>
            </a:r>
            <a:r>
              <a:rPr lang="ru-RU" sz="2000" b="1" dirty="0" smtClean="0"/>
              <a:t>как</a:t>
            </a:r>
          </a:p>
          <a:p>
            <a:r>
              <a:rPr lang="ru-RU" sz="2000" b="1" dirty="0" smtClean="0"/>
              <a:t>методологической основы ФГОС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Преемственность требований к структуре основных</a:t>
            </a:r>
          </a:p>
          <a:p>
            <a:pPr algn="ctr"/>
            <a:r>
              <a:rPr lang="ru-RU" b="1" dirty="0" smtClean="0"/>
              <a:t>образовательных программ начального и основного</a:t>
            </a:r>
            <a:r>
              <a:rPr lang="en-US" b="1" dirty="0" smtClean="0"/>
              <a:t> </a:t>
            </a:r>
            <a:r>
              <a:rPr lang="ru-RU" b="1" dirty="0" smtClean="0"/>
              <a:t>общего образования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692696"/>
          <a:ext cx="8784976" cy="5669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6244"/>
                <a:gridCol w="1764196"/>
                <a:gridCol w="2628292"/>
                <a:gridCol w="2196244"/>
              </a:tblGrid>
              <a:tr h="586864">
                <a:tc>
                  <a:txBody>
                    <a:bodyPr/>
                    <a:lstStyle/>
                    <a:p>
                      <a:r>
                        <a:rPr kumimoji="0" lang="ru-RU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Компоненты ООП НОО</a:t>
                      </a:r>
                      <a:endParaRPr lang="ru-RU" b="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Компоненты разделов ООП ООО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3150">
                <a:tc rowSpan="2">
                  <a:txBody>
                    <a:bodyPr/>
                    <a:lstStyle/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Пояснительная записка;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Планируемые результаты;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учебный план;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 формирования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универсальных учебных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действий у обучающихся;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программы отдельных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учебных предметов,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курсов;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 духовно-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нравственного развития,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воспитания обучающихся;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формирования культуры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здорового и безопасного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образа жизни;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коррекционной работы;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система оценки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достижения планируемых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результатов освоения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образовательной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программы .</a:t>
                      </a:r>
                      <a:endParaRPr lang="ru-RU" sz="1200" dirty="0" smtClean="0"/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целевого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содержательного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организационного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2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Пояснительная записка;</a:t>
                      </a:r>
                    </a:p>
                    <a:p>
                      <a:endParaRPr kumimoji="0" lang="ru-RU" sz="12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планируемые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результаты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освоения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обучающимися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образовательной программы;</a:t>
                      </a:r>
                    </a:p>
                    <a:p>
                      <a:endParaRPr kumimoji="0" lang="ru-RU" sz="12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система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оценки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достижения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планируемых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результатов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освоения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образовательной программы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 развития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универсальных учебных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действий, направленная на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формирование компетенций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обучающихся в области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использования </a:t>
                      </a:r>
                      <a:r>
                        <a:rPr kumimoji="0" lang="ru-RU" sz="1200" b="1" kern="1200" baseline="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ИК-технологий</a:t>
                      </a:r>
                      <a:r>
                        <a:rPr kumimoji="0" lang="ru-RU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учебно-исследовательской и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проектной деятельности;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 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 отдельных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учебных предметов, курсов;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 воспитания и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социализации, включающая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такие направления, как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духовно-нравственное развитие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воспитание обучающихся, их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социализация и</a:t>
                      </a:r>
                      <a:endParaRPr kumimoji="0" lang="en-US" sz="12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профессиональная ориентация,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формирование экологической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культуры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культуры здорового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безопасного образа жизни;</a:t>
                      </a:r>
                    </a:p>
                    <a:p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 коррекционной</a:t>
                      </a:r>
                    </a:p>
                    <a:p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работы.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Учебный план;</a:t>
                      </a:r>
                    </a:p>
                    <a:p>
                      <a:r>
                        <a:rPr kumimoji="0"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система условий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реализации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образовательной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программы в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соответствии с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требованиями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стандарта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72008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Пояснительная записка</a:t>
            </a:r>
            <a:r>
              <a:rPr lang="en-US" sz="2800" b="1" dirty="0" smtClean="0"/>
              <a:t> </a:t>
            </a:r>
            <a:r>
              <a:rPr lang="ru-RU" sz="2800" b="1" dirty="0" smtClean="0"/>
              <a:t>содержит:</a:t>
            </a:r>
            <a:endParaRPr lang="ru-RU" sz="2800" b="1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23528" y="909882"/>
            <a:ext cx="828092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60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Цели и задачи реализации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основной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образовательной программы основного общего образования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6075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60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Ключевые особенности реализации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системно-деятельностного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подхода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основной ступени общего образования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6075" algn="l"/>
              </a:tabLst>
            </a:pPr>
            <a:endParaRPr lang="en-US" sz="28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60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психолого-педагогические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особенности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развития детей 11-15 лет в соответствии с этапами подросткового развития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348</TotalTime>
  <Words>1119</Words>
  <Application>Microsoft Office PowerPoint</Application>
  <PresentationFormat>Экран (4:3)</PresentationFormat>
  <Paragraphs>351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Flow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555</dc:creator>
  <cp:lastModifiedBy>User</cp:lastModifiedBy>
  <cp:revision>55</cp:revision>
  <dcterms:created xsi:type="dcterms:W3CDTF">2015-04-02T03:26:58Z</dcterms:created>
  <dcterms:modified xsi:type="dcterms:W3CDTF">2015-04-09T22:48:51Z</dcterms:modified>
</cp:coreProperties>
</file>