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7" r:id="rId6"/>
    <p:sldId id="266" r:id="rId7"/>
    <p:sldId id="265" r:id="rId8"/>
    <p:sldId id="264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-1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017E1-CAE2-4087-B643-79200A6C26BC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B295C-581E-483C-8CAB-591683692C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B295C-581E-483C-8CAB-591683692C0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C5144A64-D460-4F6A-9D7C-B9FF205F653B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2734AB8E-4DF9-40F4-936B-A3345B730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BF8C4CCD-7F37-4BD1-BFB2-D0D82EA2023A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4C610238-3E7E-49D2-909E-7D741D853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2E96AB3C-2CF9-434D-B1A9-B1B747848AF5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424DADC3-28B0-4304-BA4F-3382FBB20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B9ECB51D-56F4-4EDF-BB0B-7E334E92355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8D70ED35-B261-4B0D-A00A-7C059E262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885AF702-6081-461F-B61D-F66E1E4B3461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DB6ACFDA-8DBC-4523-B2EF-E7F0620C7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D702820C-E1E6-48C8-B643-65B514D0B35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5DB37DA9-AF53-4198-8635-CB1E7C55D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5C140EC8-C2BD-4ECD-9AF5-2A6E5B586E5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CDA50469-8C07-48CF-A047-D6F737CA4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EDC3925D-8525-4F97-A838-D3E48913A38E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52F1868B-E2E7-46BF-8C28-E1F36E492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A37C1300-406F-4BDD-9125-0065FA47C82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51A8E8C1-0833-4D25-9B6A-EFAC7109A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A5B8BD01-50D3-49CC-8E7A-9277E4A89F55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E0A36526-E072-4B11-844D-E7FC0B0DF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39E59889-0EDE-49BE-B716-8976188EE223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Times New Roman" pitchFamily="18" charset="0"/>
              </a:defRPr>
            </a:lvl1pPr>
          </a:lstStyle>
          <a:p>
            <a:pPr>
              <a:defRPr/>
            </a:pPr>
            <a:fld id="{71804C40-8B8C-4684-A951-EDA4E646E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A2D74D-A465-4083-B511-1196D14E5787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E2B922-7AA1-419F-96B8-DB3E4BABD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ctrTitle"/>
          </p:nvPr>
        </p:nvSpPr>
        <p:spPr>
          <a:xfrm>
            <a:off x="1785938" y="2130425"/>
            <a:ext cx="6215062" cy="1470025"/>
          </a:xfrm>
        </p:spPr>
        <p:txBody>
          <a:bodyPr/>
          <a:lstStyle/>
          <a:p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b="1" dirty="0" smtClean="0"/>
              <a:t>Итоги </a:t>
            </a:r>
            <a:r>
              <a:rPr lang="ru-RU" b="1" dirty="0" smtClean="0"/>
              <a:t>экспертной оценки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социально-психологической адаптации </a:t>
            </a:r>
            <a:r>
              <a:rPr lang="ru-RU" b="1" dirty="0" smtClean="0"/>
              <a:t>учащихся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5 класса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Критерий 1. Эффективность учебной деятельности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Шкала 1. Учебная активность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8229600" cy="5362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900270"/>
                <a:gridCol w="3586130"/>
              </a:tblGrid>
              <a:tr h="593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Учебная активность отсутствует (ребёнок не включается в учебный процесс)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Пассивен на уроке, даёт отрицательные ответы или не отвечает </a:t>
                      </a: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 совсем</a:t>
                      </a: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, часто переписывает готовое с доски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Учебная активность на уроке носит кратковременный характер, часто отвлекается, не слышит вопроса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2  ученика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Редко поднимает руку, но отвечает правильно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2 ученика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На уроке работает, положительные и отрицательные ответы чередуются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3 ученика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Активно работает на уроке, часто поднимает руку и отвечает правильно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ученика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28710"/>
          </a:xfrm>
        </p:spPr>
        <p:txBody>
          <a:bodyPr/>
          <a:lstStyle/>
          <a:p>
            <a:r>
              <a:rPr lang="ru-RU" sz="2800" b="1" dirty="0" smtClean="0"/>
              <a:t>Шкала 2. Усвоение знаний (успеваемость)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714356"/>
          <a:ext cx="8229600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/>
                <a:gridCol w="1714512"/>
                <a:gridCol w="2800312"/>
              </a:tblGrid>
              <a:tr h="1068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Плохое усвоение программного материала по всем предметам - грубые ошибки, большое их количество (низкая успеваемость по всем предметам, средний балл ниже 3,3)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Calibri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94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Частые ошибки, неаккуратное выполнение заданий, много исправлений, зачёркиваний (непостоянство оценок, средний балл </a:t>
                      </a:r>
                      <a:r>
                        <a:rPr lang="ru-RU" sz="1300" b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3,5 и ниже)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2 ученика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4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Плохое усвоение материала по одному из основных предметов, обилие ошибок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(средний балл по этому предмету 3,5 и </a:t>
                      </a:r>
                      <a:r>
                        <a:rPr lang="ru-RU" sz="1300" b="1" dirty="0" smtClean="0">
                          <a:latin typeface="Calibri"/>
                          <a:ea typeface="Calibri"/>
                          <a:cs typeface="Times New Roman"/>
                        </a:rPr>
                        <a:t>ниже)</a:t>
                      </a:r>
                      <a:endParaRPr lang="ru-RU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5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Редкие ошибки, связанные с  пропуском букв и их заменой (средний балл 3,9-3,6)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3 ученика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5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Небольшие помарки, единичные </a:t>
                      </a:r>
                      <a:r>
                        <a:rPr lang="ru-RU" sz="1300" b="1" dirty="0" smtClean="0">
                          <a:latin typeface="Calibri"/>
                          <a:ea typeface="Calibri"/>
                          <a:cs typeface="Times New Roman"/>
                        </a:rPr>
                        <a:t>ошибки</a:t>
                      </a:r>
                      <a:r>
                        <a:rPr lang="ru-RU" sz="13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300" b="1" dirty="0" smtClean="0">
                          <a:latin typeface="Calibri"/>
                          <a:ea typeface="Calibri"/>
                          <a:cs typeface="Times New Roman"/>
                        </a:rPr>
                        <a:t>(средний </a:t>
                      </a: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балл 4,5-4)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ученика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75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Правильное безошибочное выполнение школьных заданий (средний балл 5-4,6)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ea typeface="Calibri"/>
                          <a:cs typeface="Times New Roman"/>
                        </a:rPr>
                        <a:t>2 ученика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Критерий 2. Усвоение школьных норм поведения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Шкала 3. Поведение на уроке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8229600" cy="5500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1643074"/>
                <a:gridCol w="3086064"/>
              </a:tblGrid>
              <a:tr h="825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выполняет требования учителя: большую часть урока занимается посторонними делами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75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Выполняет требования учителя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частично,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отвлекается 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посторонние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занятия, вертится или 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постоянно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разговаривает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ученик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Часто наблюдается скованность в движениях, позе, напряжённость в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ответах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25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Изредка поворачивается, обменивается короткими репликами с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товарищами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ученика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25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Выполняет требования учителя, но иногда, на короткое время, отвлекается от урока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ученика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0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Сидит спокойно, добросовестно выполняет все требования учителя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ученика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Шкала 4. Поведение на перемене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857232"/>
          <a:ext cx="8229600" cy="5786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1428760"/>
                <a:gridCol w="3157502"/>
              </a:tblGrid>
              <a:tr h="1361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Часто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нарушает нормы поведения: мешает другим детям играть, нападает на них, кричит, бегает, не меняет своего поведения, когда делают замечания (не владеет собой)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Пассивный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движения скованные, избегает других детей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Не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может найти себе занятие, переходит от одной группы детей к другой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61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Активность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ребёнка ограничивается занятиями, связанными с подготовкой к следующему уроку (готовит учебники, тетради, моет доску, убирает класс)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21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Активность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выражена в малой степени - предпочитает занятия в классе с кем-нибудь из ребят, чтение книг, спокойные игры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ученика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0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Высокая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игровая активность, охотно участвует в подвижных, коллективных играх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 учеников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Критерий 3. Успешность социальных контактов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Шкала 5. Взаимоотношения с одноклассниками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71547"/>
          <a:ext cx="8229600" cy="5500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900270"/>
                <a:gridCol w="3586130"/>
              </a:tblGrid>
              <a:tr h="1158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Проявляет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негативизм по отношению к детям,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постоянно ссорится и обижает их (другие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 его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любят)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58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Замкнут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изолирован от других детей,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предпочитает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находиться один (другие дети равнодушны к нему)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8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Предпочитает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находиться рядом с детьми, но не вступает с ними в контакт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8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Сфера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общения ограничена: контактирует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только  с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некоторыми ребятами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8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Малоинициативный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но легко вступает в контакт, когда к нему обращаются дети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ученика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9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Общительный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легко контактирует с детьми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 учеников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57272"/>
          </a:xfrm>
        </p:spPr>
        <p:txBody>
          <a:bodyPr/>
          <a:lstStyle/>
          <a:p>
            <a:r>
              <a:rPr lang="ru-RU" sz="2800" b="1" dirty="0" smtClean="0"/>
              <a:t>Шкала 6. Отношение к учителю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785794"/>
          <a:ext cx="8229600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48"/>
                <a:gridCol w="1357322"/>
                <a:gridCol w="3586130"/>
              </a:tblGrid>
              <a:tr h="9012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Общение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учителем приводит к отрицательным эмоциям, обижается, плачет при малейшем замечании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012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Избегает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контакта с учителем, при общении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 ним  легко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смущается, теряется, говорит тихо, запинается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012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Выполняет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требования учителя формально, не заинтересован в общении с ним, старается быть незаметным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ученик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012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Старательно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выполняет требования учителя, но за помощью обращается чаще к одноклассникам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ученик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26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Дорожит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хорошим мнением учителя о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себе,</a:t>
                      </a:r>
                      <a:r>
                        <a:rPr lang="ru-RU" sz="13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стремится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выполнять все его требования, в случае необходимости сам обращается к нему за помощью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учеников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26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Проявляет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дружелюбие по отношению к учителю, стремится понравится ему, после урока часто подходит к учителю, общается с ним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ученика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sz="2800" b="1" dirty="0" smtClean="0"/>
              <a:t>Критерий 4. Эмоциональное благополучие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Шкала 7. Эмоции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8229600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48"/>
                <a:gridCol w="1357322"/>
                <a:gridCol w="3586130"/>
              </a:tblGrid>
              <a:tr h="1400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Преобладание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депрессивного настроения. </a:t>
                      </a:r>
                      <a:r>
                        <a:rPr lang="ru-RU" sz="13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Агрессия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(вспышки гнева, злости)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проявляются</a:t>
                      </a:r>
                      <a:r>
                        <a:rPr lang="ru-RU" sz="13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отношениях с детьми (может ударить, что-то сломать, затеять драку) </a:t>
                      </a: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</a:t>
                      </a:r>
                      <a:r>
                        <a:rPr lang="ru-RU" sz="13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отношениях с учителем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50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Отдельные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депрессивные проявления, плач без всяких на то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причин.</a:t>
                      </a:r>
                      <a:r>
                        <a:rPr lang="ru-RU" sz="13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Агрессивные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реакции: часто ссорится с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детьми, повышает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голос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13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Отрицательные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эмоции: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тревожность, огорчение, иногда страх;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обидчивость, вспыльчивость, раздражительность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25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Эпизодически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проявление сниженного настроения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ученик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52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Спокойное  эмоциональное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состояние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ученика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25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Хорошее  настроение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часто </a:t>
                      </a: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улыбается,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смеётся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учеников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Обработка результатов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142983"/>
          <a:ext cx="8286808" cy="5154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2269"/>
                <a:gridCol w="3072322"/>
                <a:gridCol w="2452217"/>
              </a:tblGrid>
              <a:tr h="64829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адаптация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сумма баллов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число учащихся </a:t>
                      </a:r>
                      <a:endParaRPr lang="ru-RU" sz="2800" dirty="0"/>
                    </a:p>
                  </a:txBody>
                  <a:tcPr/>
                </a:tc>
              </a:tr>
              <a:tr h="165182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нормальная адаптация 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 – 35 баллов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 (91%)</a:t>
                      </a:r>
                      <a:endParaRPr lang="ru-RU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65182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неполная адаптация 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 – 21 балл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(9%)</a:t>
                      </a:r>
                    </a:p>
                    <a:p>
                      <a:pPr algn="ctr"/>
                      <a:endParaRPr lang="ru-RU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0583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дезадаптация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 – 14 баллов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</a:t>
                      </a:r>
                      <a:endParaRPr lang="ru-RU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794</Words>
  <Application>Microsoft Office PowerPoint</Application>
  <PresentationFormat>Экран (4:3)</PresentationFormat>
  <Paragraphs>133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5_Тема Office</vt:lpstr>
      <vt:lpstr>   Итоги экспертной оценки социально-психологической адаптации учащихся 5 класса</vt:lpstr>
      <vt:lpstr>Критерий 1. Эффективность учебной деятельности Шкала 1. Учебная активность</vt:lpstr>
      <vt:lpstr>Шкала 2. Усвоение знаний (успеваемость)</vt:lpstr>
      <vt:lpstr>Критерий 2. Усвоение школьных норм поведения Шкала 3. Поведение на уроке</vt:lpstr>
      <vt:lpstr>Шкала 4. Поведение на перемене</vt:lpstr>
      <vt:lpstr>Критерий 3. Успешность социальных контактов Шкала 5. Взаимоотношения с одноклассниками</vt:lpstr>
      <vt:lpstr>Шкала 6. Отношение к учителю</vt:lpstr>
      <vt:lpstr>Критерий 4. Эмоциональное благополучие Шкала 7. Эмоции</vt:lpstr>
      <vt:lpstr>Обработка результатов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экспертной оценки социально-психологической адаптации детей к школе в 5 классе</dc:title>
  <dc:creator>User</dc:creator>
  <cp:lastModifiedBy>user</cp:lastModifiedBy>
  <cp:revision>33</cp:revision>
  <dcterms:created xsi:type="dcterms:W3CDTF">2013-11-12T08:22:42Z</dcterms:created>
  <dcterms:modified xsi:type="dcterms:W3CDTF">2014-11-12T14:30:02Z</dcterms:modified>
</cp:coreProperties>
</file>