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2" r:id="rId4"/>
    <p:sldId id="263" r:id="rId5"/>
    <p:sldId id="264" r:id="rId6"/>
    <p:sldId id="266" r:id="rId7"/>
    <p:sldId id="265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F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E0706-EA58-4D0C-A60F-022ADBC708CF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20572-05A7-44D1-94B0-5C7B6ADB2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786058"/>
            <a:ext cx="8208912" cy="230832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404F21"/>
                </a:solidFill>
              </a:rPr>
              <a:t>- интегрированный естественнонаучный курс, который сочетает в себе элементы биологии, географии, физики, </a:t>
            </a:r>
          </a:p>
          <a:p>
            <a:r>
              <a:rPr lang="ru-RU" sz="3600" dirty="0" smtClean="0">
                <a:solidFill>
                  <a:srgbClr val="404F21"/>
                </a:solidFill>
              </a:rPr>
              <a:t>астрономии</a:t>
            </a:r>
            <a:r>
              <a:rPr lang="ru-RU" sz="3600" dirty="0">
                <a:solidFill>
                  <a:srgbClr val="404F21"/>
                </a:solidFill>
              </a:rPr>
              <a:t>, химии и экологии.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71612"/>
            <a:ext cx="557216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ea typeface="Batang" pitchFamily="18" charset="-127"/>
              </a:rPr>
              <a:t>«Природоведение</a:t>
            </a:r>
            <a:r>
              <a:rPr lang="ru-RU" sz="3600" b="1" dirty="0" smtClean="0">
                <a:ln w="11430"/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ea typeface="Batang" pitchFamily="18" charset="-127"/>
              </a:rPr>
              <a:t>»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b="1" dirty="0" smtClean="0">
                <a:ln w="11430"/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ea typeface="Batang" pitchFamily="18" charset="-127"/>
              </a:rPr>
              <a:t> </a:t>
            </a:r>
            <a:endParaRPr lang="ru-RU" sz="3600" b="1" dirty="0">
              <a:ln w="11430"/>
              <a:solidFill>
                <a:schemeClr val="accent2">
                  <a:lumMod val="50000"/>
                </a:schemeClr>
              </a:solidFill>
              <a:latin typeface="Arial Black" pitchFamily="34" charset="0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51520" y="2348880"/>
            <a:ext cx="2160240" cy="1944216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обучения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1268760"/>
            <a:ext cx="5688632" cy="1200329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освоение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знаний о многообразии объектов и явлений природы, о связи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мира живой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и неживой природы, об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изменениях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природной среды под воздействием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человека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85592" y="2708920"/>
            <a:ext cx="5706888" cy="646331"/>
          </a:xfrm>
          <a:prstGeom prst="rect">
            <a:avLst/>
          </a:prstGeom>
          <a:solidFill>
            <a:schemeClr val="bg1">
              <a:lumMod val="95000"/>
              <a:alpha val="91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овладение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начальными естественнонаучными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умениями</a:t>
            </a:r>
            <a:endParaRPr lang="ru-RU" sz="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573016"/>
            <a:ext cx="5616624" cy="923330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развитие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интереса к изучению природы, интеллектуальных и творческих способностей в процессе решения познавательных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задач</a:t>
            </a:r>
            <a:endParaRPr lang="ru-RU" sz="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4653136"/>
            <a:ext cx="5616624" cy="1477328"/>
          </a:xfrm>
          <a:prstGeom prst="rect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воспитание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положительного эмоционально-ценностного отношения к природе, стремления действовать в окружающей среде в соответствии с экологическими нормами поведения, соблюдать здоровый образ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жизни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979712" y="1772816"/>
            <a:ext cx="115212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763688" y="4365104"/>
            <a:ext cx="1368152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483768" y="2924944"/>
            <a:ext cx="648072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411760" y="3717032"/>
            <a:ext cx="79208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786182" y="4357694"/>
            <a:ext cx="4896544" cy="12041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88296" y="1349152"/>
            <a:ext cx="4896544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86182" y="2857496"/>
            <a:ext cx="4896544" cy="10801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14546" y="1000108"/>
            <a:ext cx="1512168" cy="15121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484784"/>
            <a:ext cx="4501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рассказ</a:t>
            </a:r>
            <a:r>
              <a:rPr lang="ru-RU" sz="2000" dirty="0"/>
              <a:t>, </a:t>
            </a:r>
            <a:r>
              <a:rPr lang="ru-RU" sz="2000" dirty="0" smtClean="0"/>
              <a:t>беседа, инструктаж</a:t>
            </a:r>
            <a:r>
              <a:rPr lang="ru-RU" sz="2000" dirty="0"/>
              <a:t>, </a:t>
            </a:r>
            <a:endParaRPr lang="ru-RU" sz="2000" dirty="0" smtClean="0"/>
          </a:p>
          <a:p>
            <a:r>
              <a:rPr lang="ru-RU" sz="2000" dirty="0" smtClean="0"/>
              <a:t>работа </a:t>
            </a:r>
            <a:r>
              <a:rPr lang="ru-RU" sz="2000" dirty="0"/>
              <a:t>с книгой 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929058" y="3071810"/>
            <a:ext cx="35283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dirty="0" smtClean="0"/>
              <a:t>Метод иллюстраций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000" dirty="0"/>
              <a:t>метод демонстраций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4500570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наблюдения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опыты,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эксперименты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моделирование, творческие проекты, игры.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1500174"/>
            <a:ext cx="1162498" cy="338554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Словесные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2214546" y="2571744"/>
            <a:ext cx="1512168" cy="15121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Наглядные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endParaRPr lang="ru-RU" sz="1200" dirty="0"/>
          </a:p>
        </p:txBody>
      </p:sp>
      <p:sp>
        <p:nvSpPr>
          <p:cNvPr id="14" name="Овал 13"/>
          <p:cNvSpPr/>
          <p:nvPr/>
        </p:nvSpPr>
        <p:spPr>
          <a:xfrm>
            <a:off x="2285984" y="4143380"/>
            <a:ext cx="1512168" cy="15121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-220948" y="3078413"/>
            <a:ext cx="2651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Методы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5805264"/>
            <a:ext cx="2714644" cy="646331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Проблемно-поисковые </a:t>
            </a:r>
          </a:p>
          <a:p>
            <a:r>
              <a:rPr lang="ru-RU" i="1" dirty="0" smtClean="0">
                <a:solidFill>
                  <a:schemeClr val="bg1"/>
                </a:solidFill>
              </a:rPr>
              <a:t>методы обучения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11760" y="4725144"/>
            <a:ext cx="1296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Практические</a:t>
            </a:r>
            <a:endParaRPr lang="ru-RU" sz="12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786182" y="4214818"/>
            <a:ext cx="5178306" cy="2499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2" name="Picture 2" descr="http://www.igraza.ru/images/stories/8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214422"/>
            <a:ext cx="3857652" cy="2869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&amp;rcy;&amp;acy;&amp;scy;&amp;tcy;&amp;iecy;&amp;ncy;&amp;icy;&amp;iecy;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4643446"/>
            <a:ext cx="4267798" cy="1738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220072" y="4149080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Растения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0"/>
            <a:ext cx="40719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Кроссворды</a:t>
            </a:r>
            <a:endParaRPr lang="ru-RU" sz="54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57158" y="4429132"/>
            <a:ext cx="3214710" cy="1643074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4786322"/>
            <a:ext cx="35004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Прямые</a:t>
            </a:r>
            <a:endParaRPr lang="ru-RU" sz="54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Стрелка влево 13"/>
          <p:cNvSpPr/>
          <p:nvPr/>
        </p:nvSpPr>
        <p:spPr>
          <a:xfrm>
            <a:off x="4714876" y="1714488"/>
            <a:ext cx="3929090" cy="1785950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000628" y="2143116"/>
            <a:ext cx="35004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Обратные</a:t>
            </a:r>
            <a:endParaRPr lang="ru-RU" sz="4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85720" y="1428736"/>
            <a:ext cx="3672408" cy="13234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Украшал ночную синь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Серебристый апельсин.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А прошла неделька только –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От него осталась долька.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57158" y="4786322"/>
            <a:ext cx="3786214" cy="13234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 морях и реках обитает,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 Но часто по небу летает.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 А как наскучит ей летать,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 На землю падает опять.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000628" y="1357298"/>
            <a:ext cx="3672408" cy="13234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haroni" pitchFamily="2" charset="-79"/>
              </a:rPr>
              <a:t>Через нос проходит в грудь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И обратно держит  путь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haroni" pitchFamily="2" charset="-79"/>
              </a:rPr>
              <a:t>Он невидимый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haroni" pitchFamily="2" charset="-79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haroni" pitchFamily="2" charset="-79"/>
              </a:rPr>
              <a:t>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haroni" pitchFamily="2" charset="-79"/>
              </a:rPr>
              <a:t> и все же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baseline="0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Без</a:t>
            </a:r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  <a:cs typeface="Aharoni" pitchFamily="2" charset="-79"/>
              </a:rPr>
              <a:t> него мы жить  не можем.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786314" y="4857760"/>
            <a:ext cx="3643338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haroni" pitchFamily="2" charset="-79"/>
              </a:rPr>
              <a:t>Подрастала – хвост растила,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haroni" pitchFamily="2" charset="-79"/>
              </a:rPr>
              <a:t> Платье темное носила.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haroni" pitchFamily="2" charset="-79"/>
              </a:rPr>
              <a:t> Подросла – зеленой стала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haroni" pitchFamily="2" charset="-79"/>
              </a:rPr>
              <a:t> Хвост на весла поменяла. </a:t>
            </a:r>
          </a:p>
        </p:txBody>
      </p:sp>
      <p:sp>
        <p:nvSpPr>
          <p:cNvPr id="13" name="Овал 12"/>
          <p:cNvSpPr/>
          <p:nvPr/>
        </p:nvSpPr>
        <p:spPr>
          <a:xfrm>
            <a:off x="2339752" y="2708920"/>
            <a:ext cx="4429156" cy="207170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3143248"/>
            <a:ext cx="2573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Загадки</a:t>
            </a:r>
            <a:endParaRPr lang="ru-RU" sz="54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amp;rcy;&amp;iecy;&amp;bcy;&amp;ucy;&amp;scy;&amp;ycy; &amp;pcy;&amp;ocy; &amp;bcy;&amp;icy;&amp;ocy;&amp;lcy;&amp;ocy;&amp;gcy;&amp;icy;&amp;i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1934" y="1357298"/>
            <a:ext cx="1872208" cy="1248138"/>
          </a:xfrm>
          <a:prstGeom prst="rect">
            <a:avLst/>
          </a:prstGeom>
          <a:noFill/>
        </p:spPr>
      </p:pic>
      <p:pic>
        <p:nvPicPr>
          <p:cNvPr id="21506" name="Picture 2" descr="&amp;rcy;&amp;iecy;&amp;bcy;&amp;ucy;&amp;scy;&amp;ycy; &amp;pcy;&amp;ocy; &amp;bcy;&amp;icy;&amp;ocy;&amp;lcy;&amp;ocy;&amp;gcy;&amp;icy;&amp;i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88" y="1285860"/>
            <a:ext cx="2088232" cy="1274921"/>
          </a:xfrm>
          <a:prstGeom prst="rect">
            <a:avLst/>
          </a:prstGeom>
          <a:noFill/>
        </p:spPr>
      </p:pic>
      <p:pic>
        <p:nvPicPr>
          <p:cNvPr id="21510" name="Picture 6" descr="&amp;Rcy;&amp;iecy;&amp;bcy;&amp;ucy;&amp;scy; &amp;pcy;&amp;ocy; &amp;bcy;&amp;icy;&amp;ocy;&amp;lcy;&amp;ocy;&amp;gcy;&amp;icy;&amp;i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857760"/>
            <a:ext cx="5819775" cy="1343026"/>
          </a:xfrm>
          <a:prstGeom prst="rect">
            <a:avLst/>
          </a:prstGeom>
          <a:noFill/>
        </p:spPr>
      </p:pic>
      <p:pic>
        <p:nvPicPr>
          <p:cNvPr id="21512" name="Picture 8" descr="&amp;Rcy;&amp;iecy;&amp;bcy;&amp;ucy;&amp;scy; &amp;pcy;&amp;ocy; &amp;bcy;&amp;icy;&amp;ocy;&amp;lcy;&amp;ocy;&amp;gcy;&amp;icy;&amp;i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143248"/>
            <a:ext cx="1833118" cy="1590722"/>
          </a:xfrm>
          <a:prstGeom prst="rect">
            <a:avLst/>
          </a:prstGeom>
          <a:noFill/>
        </p:spPr>
      </p:pic>
      <p:pic>
        <p:nvPicPr>
          <p:cNvPr id="1026" name="Picture 2" descr="&amp;Rcy;&amp;iecy;&amp;bcy;&amp;ucy;&amp;scy; &amp;pcy;&amp;ocy; &amp;bcy;&amp;icy;&amp;ocy;&amp;lcy;&amp;ocy;&amp;gcy;&amp;icy;&amp;i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357562"/>
            <a:ext cx="1728192" cy="1368152"/>
          </a:xfrm>
          <a:prstGeom prst="rect">
            <a:avLst/>
          </a:prstGeom>
          <a:noFill/>
        </p:spPr>
      </p:pic>
      <p:pic>
        <p:nvPicPr>
          <p:cNvPr id="1028" name="Picture 4" descr="&amp;Rcy;&amp;iecy;&amp;bcy;&amp;ucy;&amp;scy; &amp;pcy;&amp;ocy; &amp;bcy;&amp;icy;&amp;ocy;&amp;lcy;&amp;ocy;&amp;gcy;&amp;icy;&amp;i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3500438"/>
            <a:ext cx="2552700" cy="1143001"/>
          </a:xfrm>
          <a:prstGeom prst="rect">
            <a:avLst/>
          </a:prstGeom>
          <a:noFill/>
        </p:spPr>
      </p:pic>
      <p:sp>
        <p:nvSpPr>
          <p:cNvPr id="10" name="Цилиндр 9"/>
          <p:cNvSpPr/>
          <p:nvPr/>
        </p:nvSpPr>
        <p:spPr>
          <a:xfrm rot="5400000">
            <a:off x="1071538" y="571480"/>
            <a:ext cx="1500198" cy="3071834"/>
          </a:xfrm>
          <a:prstGeom prst="ca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643050"/>
            <a:ext cx="2364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Ребусы</a:t>
            </a:r>
            <a:endParaRPr lang="ru-RU" sz="54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82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3071810"/>
            <a:ext cx="2286016" cy="3231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IMG_382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15140" y="3214686"/>
            <a:ext cx="2196719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SC01620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086618" y="1071547"/>
            <a:ext cx="170022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162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14282" y="714356"/>
            <a:ext cx="207170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MG_384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071802" y="2357430"/>
            <a:ext cx="314327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3845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3000364" y="4786322"/>
            <a:ext cx="3214710" cy="1763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3840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2500298" y="404664"/>
            <a:ext cx="4357718" cy="1881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90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357818" y="1571612"/>
            <a:ext cx="3363323" cy="2286016"/>
          </a:xfrm>
          <a:prstGeom prst="rect">
            <a:avLst/>
          </a:prstGeom>
        </p:spPr>
      </p:pic>
      <p:pic>
        <p:nvPicPr>
          <p:cNvPr id="4" name="Рисунок 3" descr="IMG_3904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357818" y="4000504"/>
            <a:ext cx="3529858" cy="2285992"/>
          </a:xfrm>
          <a:prstGeom prst="rect">
            <a:avLst/>
          </a:prstGeom>
        </p:spPr>
      </p:pic>
      <p:pic>
        <p:nvPicPr>
          <p:cNvPr id="5" name="Рисунок 4" descr="IMG_3905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14282" y="4071942"/>
            <a:ext cx="3143272" cy="2207888"/>
          </a:xfrm>
          <a:prstGeom prst="rect">
            <a:avLst/>
          </a:prstGeom>
        </p:spPr>
      </p:pic>
      <p:pic>
        <p:nvPicPr>
          <p:cNvPr id="6" name="Рисунок 5" descr="IMG_390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85720" y="1785926"/>
            <a:ext cx="3071834" cy="2139389"/>
          </a:xfrm>
          <a:prstGeom prst="rect">
            <a:avLst/>
          </a:prstGeom>
        </p:spPr>
      </p:pic>
      <p:pic>
        <p:nvPicPr>
          <p:cNvPr id="7" name="Рисунок 6" descr="IMG_3908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16200000">
            <a:off x="3143240" y="3071810"/>
            <a:ext cx="2500330" cy="17859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214414" y="0"/>
            <a:ext cx="71438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200" b="1" dirty="0" smtClean="0">
                <a:ln/>
                <a:solidFill>
                  <a:srgbClr val="404F21"/>
                </a:solidFill>
              </a:rPr>
              <a:t>Солнечная система    -</a:t>
            </a:r>
          </a:p>
          <a:p>
            <a:r>
              <a:rPr lang="ru-RU" sz="3200" b="1" dirty="0" smtClean="0">
                <a:ln/>
                <a:solidFill>
                  <a:srgbClr val="404F21"/>
                </a:solidFill>
              </a:rPr>
              <a:t>                                            глазами детей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186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555</dc:creator>
  <cp:lastModifiedBy>Baza</cp:lastModifiedBy>
  <cp:revision>33</cp:revision>
  <dcterms:created xsi:type="dcterms:W3CDTF">2014-11-20T03:15:30Z</dcterms:created>
  <dcterms:modified xsi:type="dcterms:W3CDTF">2014-11-27T15:02:58Z</dcterms:modified>
</cp:coreProperties>
</file>