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3" r:id="rId1"/>
  </p:sldMasterIdLst>
  <p:notesMasterIdLst>
    <p:notesMasterId r:id="rId38"/>
  </p:notesMasterIdLst>
  <p:sldIdLst>
    <p:sldId id="411" r:id="rId2"/>
    <p:sldId id="473" r:id="rId3"/>
    <p:sldId id="410" r:id="rId4"/>
    <p:sldId id="406" r:id="rId5"/>
    <p:sldId id="327" r:id="rId6"/>
    <p:sldId id="328" r:id="rId7"/>
    <p:sldId id="329" r:id="rId8"/>
    <p:sldId id="336" r:id="rId9"/>
    <p:sldId id="469" r:id="rId10"/>
    <p:sldId id="476" r:id="rId11"/>
    <p:sldId id="412" r:id="rId12"/>
    <p:sldId id="465" r:id="rId13"/>
    <p:sldId id="422" r:id="rId14"/>
    <p:sldId id="459" r:id="rId15"/>
    <p:sldId id="474" r:id="rId16"/>
    <p:sldId id="417" r:id="rId17"/>
    <p:sldId id="418" r:id="rId18"/>
    <p:sldId id="427" r:id="rId19"/>
    <p:sldId id="439" r:id="rId20"/>
    <p:sldId id="428" r:id="rId21"/>
    <p:sldId id="444" r:id="rId22"/>
    <p:sldId id="443" r:id="rId23"/>
    <p:sldId id="450" r:id="rId24"/>
    <p:sldId id="430" r:id="rId25"/>
    <p:sldId id="382" r:id="rId26"/>
    <p:sldId id="383" r:id="rId27"/>
    <p:sldId id="395" r:id="rId28"/>
    <p:sldId id="385" r:id="rId29"/>
    <p:sldId id="446" r:id="rId30"/>
    <p:sldId id="416" r:id="rId31"/>
    <p:sldId id="386" r:id="rId32"/>
    <p:sldId id="442" r:id="rId33"/>
    <p:sldId id="471" r:id="rId34"/>
    <p:sldId id="445" r:id="rId35"/>
    <p:sldId id="464" r:id="rId36"/>
    <p:sldId id="420" r:id="rId3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FFFF00"/>
    <a:srgbClr val="003366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835" autoAdjust="0"/>
    <p:restoredTop sz="88958" autoAdjust="0"/>
  </p:normalViewPr>
  <p:slideViewPr>
    <p:cSldViewPr>
      <p:cViewPr varScale="1">
        <p:scale>
          <a:sx n="59" d="100"/>
          <a:sy n="59" d="100"/>
        </p:scale>
        <p:origin x="-12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A30E70-5F99-4858-9DB8-4B77C6330DAE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C79E74-AAE9-4331-A8C2-A2621976DEF2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 успешном </a:t>
          </a: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овладении учебной </a:t>
          </a: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деятельностью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E46D987-29C7-4ACD-BEFB-448EE51D574E}" type="parTrans" cxnId="{25D1AE6C-3A0B-4EDE-A716-CB06F6046CCE}">
      <dgm:prSet/>
      <dgm:spPr/>
      <dgm:t>
        <a:bodyPr/>
        <a:lstStyle/>
        <a:p>
          <a:endParaRPr lang="ru-RU"/>
        </a:p>
      </dgm:t>
    </dgm:pt>
    <dgm:pt modelId="{B0F9B839-DB8B-4743-B943-B53F6DE7DDED}" type="sibTrans" cxnId="{25D1AE6C-3A0B-4EDE-A716-CB06F6046CCE}">
      <dgm:prSet/>
      <dgm:spPr/>
      <dgm:t>
        <a:bodyPr/>
        <a:lstStyle/>
        <a:p>
          <a:endParaRPr lang="ru-RU"/>
        </a:p>
      </dgm:t>
    </dgm:pt>
    <dgm:pt modelId="{9B38A8D8-E74D-44CF-B81B-6506E2D92412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 отношении</a:t>
          </a: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 к школе</a:t>
          </a: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 и учению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B964DD8-B1F0-4B91-88F5-F43168AA156D}" type="parTrans" cxnId="{F6B32DCA-7234-4C6C-9A15-166EFD3539A5}">
      <dgm:prSet/>
      <dgm:spPr/>
      <dgm:t>
        <a:bodyPr/>
        <a:lstStyle/>
        <a:p>
          <a:endParaRPr lang="ru-RU"/>
        </a:p>
      </dgm:t>
    </dgm:pt>
    <dgm:pt modelId="{F65E0D20-1470-4B0D-8FC7-9EB16C19BB1C}" type="sibTrans" cxnId="{F6B32DCA-7234-4C6C-9A15-166EFD3539A5}">
      <dgm:prSet/>
      <dgm:spPr/>
      <dgm:t>
        <a:bodyPr/>
        <a:lstStyle/>
        <a:p>
          <a:endParaRPr lang="ru-RU"/>
        </a:p>
      </dgm:t>
    </dgm:pt>
    <dgm:pt modelId="{40FC3F85-8D2F-4637-94C4-054206C0F9CC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в комфортном</a:t>
          </a:r>
        </a:p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 пребывании в школе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985041D6-5206-4D24-B1AE-D899EC7DE81C}" type="parTrans" cxnId="{E16686A9-A000-475B-AA61-D5BE85572D85}">
      <dgm:prSet/>
      <dgm:spPr/>
      <dgm:t>
        <a:bodyPr/>
        <a:lstStyle/>
        <a:p>
          <a:endParaRPr lang="ru-RU"/>
        </a:p>
      </dgm:t>
    </dgm:pt>
    <dgm:pt modelId="{25238D8F-7C01-48BA-B9F5-39E56E69F800}" type="sibTrans" cxnId="{E16686A9-A000-475B-AA61-D5BE85572D85}">
      <dgm:prSet/>
      <dgm:spPr/>
      <dgm:t>
        <a:bodyPr/>
        <a:lstStyle/>
        <a:p>
          <a:endParaRPr lang="ru-RU"/>
        </a:p>
      </dgm:t>
    </dgm:pt>
    <dgm:pt modelId="{0A769951-1ADC-4EAC-B843-44BE4A184E10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 здоровье </a:t>
          </a: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ребенка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14CB18B-D317-4DF7-BBD2-A29AB285BA5E}" type="parTrans" cxnId="{F8CC8FC5-D143-49E6-A0EB-7744F594F5DC}">
      <dgm:prSet/>
      <dgm:spPr/>
      <dgm:t>
        <a:bodyPr/>
        <a:lstStyle/>
        <a:p>
          <a:endParaRPr lang="ru-RU"/>
        </a:p>
      </dgm:t>
    </dgm:pt>
    <dgm:pt modelId="{7A94C8E4-2FD5-4F56-BE39-C8561A606E1F}" type="sibTrans" cxnId="{F8CC8FC5-D143-49E6-A0EB-7744F594F5DC}">
      <dgm:prSet/>
      <dgm:spPr/>
      <dgm:t>
        <a:bodyPr/>
        <a:lstStyle/>
        <a:p>
          <a:endParaRPr lang="ru-RU"/>
        </a:p>
      </dgm:t>
    </dgm:pt>
    <dgm:pt modelId="{11A882CC-B173-40AD-B0BC-896C5FB12A0D}" type="pres">
      <dgm:prSet presAssocID="{90A30E70-5F99-4858-9DB8-4B77C6330DAE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9E19D6-7D13-431A-9B47-172EAFB2D314}" type="pres">
      <dgm:prSet presAssocID="{90A30E70-5F99-4858-9DB8-4B77C6330DAE}" presName="axisShape" presStyleLbl="bgShp" presStyleIdx="0" presStyleCnt="1"/>
      <dgm:spPr/>
    </dgm:pt>
    <dgm:pt modelId="{33A17881-F8BE-44E1-B20D-B080DBE2A869}" type="pres">
      <dgm:prSet presAssocID="{90A30E70-5F99-4858-9DB8-4B77C6330DAE}" presName="rect1" presStyleLbl="node1" presStyleIdx="0" presStyleCnt="4" custScaleX="131403" custScaleY="117470" custLinFactNeighborX="-14481" custLinFactNeighborY="-75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65FC3-4748-4D84-AFCD-930FE1AEB1A6}" type="pres">
      <dgm:prSet presAssocID="{90A30E70-5F99-4858-9DB8-4B77C6330DAE}" presName="rect2" presStyleLbl="node1" presStyleIdx="1" presStyleCnt="4" custScaleX="137389" custScaleY="115497" custLinFactNeighborX="13798" custLinFactNeighborY="-47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9198D7-0D8C-404D-87AE-27D9BAE0AFC0}" type="pres">
      <dgm:prSet presAssocID="{90A30E70-5F99-4858-9DB8-4B77C6330DAE}" presName="rect3" presStyleLbl="node1" presStyleIdx="2" presStyleCnt="4" custScaleX="130305" custScaleY="113465" custLinFactNeighborX="-11273" custLinFactNeighborY="44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8FF46-336C-4F80-A067-3604170B2B81}" type="pres">
      <dgm:prSet presAssocID="{90A30E70-5F99-4858-9DB8-4B77C6330DAE}" presName="rect4" presStyleLbl="node1" presStyleIdx="3" presStyleCnt="4" custScaleX="135759" custScaleY="113464" custLinFactNeighborX="20090" custLinFactNeighborY="44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264B87-91FC-41D7-9C43-F5EAF6C854D4}" type="presOf" srcId="{90A30E70-5F99-4858-9DB8-4B77C6330DAE}" destId="{11A882CC-B173-40AD-B0BC-896C5FB12A0D}" srcOrd="0" destOrd="0" presId="urn:microsoft.com/office/officeart/2005/8/layout/matrix2"/>
    <dgm:cxn modelId="{A0FFCABD-5EC9-4DD3-ACD3-54BAE5E44432}" type="presOf" srcId="{9B38A8D8-E74D-44CF-B81B-6506E2D92412}" destId="{76165FC3-4748-4D84-AFCD-930FE1AEB1A6}" srcOrd="0" destOrd="0" presId="urn:microsoft.com/office/officeart/2005/8/layout/matrix2"/>
    <dgm:cxn modelId="{6C606C56-4856-47AC-898D-78BECA983CDA}" type="presOf" srcId="{40FC3F85-8D2F-4637-94C4-054206C0F9CC}" destId="{789198D7-0D8C-404D-87AE-27D9BAE0AFC0}" srcOrd="0" destOrd="0" presId="urn:microsoft.com/office/officeart/2005/8/layout/matrix2"/>
    <dgm:cxn modelId="{F8CC8FC5-D143-49E6-A0EB-7744F594F5DC}" srcId="{90A30E70-5F99-4858-9DB8-4B77C6330DAE}" destId="{0A769951-1ADC-4EAC-B843-44BE4A184E10}" srcOrd="3" destOrd="0" parTransId="{E14CB18B-D317-4DF7-BBD2-A29AB285BA5E}" sibTransId="{7A94C8E4-2FD5-4F56-BE39-C8561A606E1F}"/>
    <dgm:cxn modelId="{F6B32DCA-7234-4C6C-9A15-166EFD3539A5}" srcId="{90A30E70-5F99-4858-9DB8-4B77C6330DAE}" destId="{9B38A8D8-E74D-44CF-B81B-6506E2D92412}" srcOrd="1" destOrd="0" parTransId="{AB964DD8-B1F0-4B91-88F5-F43168AA156D}" sibTransId="{F65E0D20-1470-4B0D-8FC7-9EB16C19BB1C}"/>
    <dgm:cxn modelId="{97444AA2-F752-4F4B-B7DD-2DFE61C38DA8}" type="presOf" srcId="{0AC79E74-AAE9-4331-A8C2-A2621976DEF2}" destId="{33A17881-F8BE-44E1-B20D-B080DBE2A869}" srcOrd="0" destOrd="0" presId="urn:microsoft.com/office/officeart/2005/8/layout/matrix2"/>
    <dgm:cxn modelId="{25D1AE6C-3A0B-4EDE-A716-CB06F6046CCE}" srcId="{90A30E70-5F99-4858-9DB8-4B77C6330DAE}" destId="{0AC79E74-AAE9-4331-A8C2-A2621976DEF2}" srcOrd="0" destOrd="0" parTransId="{EE46D987-29C7-4ACD-BEFB-448EE51D574E}" sibTransId="{B0F9B839-DB8B-4743-B943-B53F6DE7DDED}"/>
    <dgm:cxn modelId="{AFC23AFA-DADE-44A9-9953-77D5123D8996}" type="presOf" srcId="{0A769951-1ADC-4EAC-B843-44BE4A184E10}" destId="{67F8FF46-336C-4F80-A067-3604170B2B81}" srcOrd="0" destOrd="0" presId="urn:microsoft.com/office/officeart/2005/8/layout/matrix2"/>
    <dgm:cxn modelId="{E16686A9-A000-475B-AA61-D5BE85572D85}" srcId="{90A30E70-5F99-4858-9DB8-4B77C6330DAE}" destId="{40FC3F85-8D2F-4637-94C4-054206C0F9CC}" srcOrd="2" destOrd="0" parTransId="{985041D6-5206-4D24-B1AE-D899EC7DE81C}" sibTransId="{25238D8F-7C01-48BA-B9F5-39E56E69F800}"/>
    <dgm:cxn modelId="{918765A0-8688-4153-BB22-FA2324649E04}" type="presParOf" srcId="{11A882CC-B173-40AD-B0BC-896C5FB12A0D}" destId="{D49E19D6-7D13-431A-9B47-172EAFB2D314}" srcOrd="0" destOrd="0" presId="urn:microsoft.com/office/officeart/2005/8/layout/matrix2"/>
    <dgm:cxn modelId="{90080000-BB3F-4E82-81D4-F446C40DFE4A}" type="presParOf" srcId="{11A882CC-B173-40AD-B0BC-896C5FB12A0D}" destId="{33A17881-F8BE-44E1-B20D-B080DBE2A869}" srcOrd="1" destOrd="0" presId="urn:microsoft.com/office/officeart/2005/8/layout/matrix2"/>
    <dgm:cxn modelId="{EDD5795F-FCDD-4236-821C-B7D148880103}" type="presParOf" srcId="{11A882CC-B173-40AD-B0BC-896C5FB12A0D}" destId="{76165FC3-4748-4D84-AFCD-930FE1AEB1A6}" srcOrd="2" destOrd="0" presId="urn:microsoft.com/office/officeart/2005/8/layout/matrix2"/>
    <dgm:cxn modelId="{622113A3-F80D-412C-AC6F-F16A0B81E384}" type="presParOf" srcId="{11A882CC-B173-40AD-B0BC-896C5FB12A0D}" destId="{789198D7-0D8C-404D-87AE-27D9BAE0AFC0}" srcOrd="3" destOrd="0" presId="urn:microsoft.com/office/officeart/2005/8/layout/matrix2"/>
    <dgm:cxn modelId="{5F194139-1F4B-4D8C-84C0-CF977C6D7867}" type="presParOf" srcId="{11A882CC-B173-40AD-B0BC-896C5FB12A0D}" destId="{67F8FF46-336C-4F80-A067-3604170B2B81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9E19D6-7D13-431A-9B47-172EAFB2D314}">
      <dsp:nvSpPr>
        <dsp:cNvPr id="0" name=""/>
        <dsp:cNvSpPr/>
      </dsp:nvSpPr>
      <dsp:spPr>
        <a:xfrm>
          <a:off x="1902908" y="0"/>
          <a:ext cx="4621512" cy="4621512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A17881-F8BE-44E1-B20D-B080DBE2A869}">
      <dsp:nvSpPr>
        <dsp:cNvPr id="0" name=""/>
        <dsp:cNvSpPr/>
      </dsp:nvSpPr>
      <dsp:spPr>
        <a:xfrm>
          <a:off x="1645351" y="0"/>
          <a:ext cx="2429122" cy="21715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 успешном 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овладении учебной 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деятельностью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51358" y="106007"/>
        <a:ext cx="2217108" cy="1959542"/>
      </dsp:txXfrm>
    </dsp:sp>
    <dsp:sp modelId="{76165FC3-4748-4D84-AFCD-930FE1AEB1A6}">
      <dsp:nvSpPr>
        <dsp:cNvPr id="0" name=""/>
        <dsp:cNvSpPr/>
      </dsp:nvSpPr>
      <dsp:spPr>
        <a:xfrm>
          <a:off x="4284900" y="69461"/>
          <a:ext cx="2539779" cy="21350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 отношении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 к школе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 и учению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89126" y="173687"/>
        <a:ext cx="2331327" cy="1926631"/>
      </dsp:txXfrm>
    </dsp:sp>
    <dsp:sp modelId="{789198D7-0D8C-404D-87AE-27D9BAE0AFC0}">
      <dsp:nvSpPr>
        <dsp:cNvPr id="0" name=""/>
        <dsp:cNvSpPr/>
      </dsp:nvSpPr>
      <dsp:spPr>
        <a:xfrm>
          <a:off x="1714803" y="2431164"/>
          <a:ext cx="2408824" cy="20975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в комфортном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 пребывании в школе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17195" y="2533556"/>
        <a:ext cx="2204040" cy="1892735"/>
      </dsp:txXfrm>
    </dsp:sp>
    <dsp:sp modelId="{67F8FF46-336C-4F80-A067-3604170B2B81}">
      <dsp:nvSpPr>
        <dsp:cNvPr id="0" name=""/>
        <dsp:cNvSpPr/>
      </dsp:nvSpPr>
      <dsp:spPr>
        <a:xfrm>
          <a:off x="4416280" y="2431174"/>
          <a:ext cx="2509647" cy="2097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 здоровье 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ребенка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18672" y="2533566"/>
        <a:ext cx="2304863" cy="18927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3540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3552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4581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2035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0568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555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8759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70013" y="1827213"/>
            <a:ext cx="357981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370013" y="3960813"/>
            <a:ext cx="3579812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207A8F-41C2-4B44-9D7D-459EBBCAF1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72336066"/>
      </p:ext>
    </p:extLst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  <p:sldLayoutId id="2147484255" r:id="rId12"/>
  </p:sldLayoutIdLst>
  <p:transition spd="med"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Адаптация -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600200"/>
            <a:ext cx="8643937" cy="4525963"/>
          </a:xfrm>
        </p:spPr>
        <p:txBody>
          <a:bodyPr rtlCol="0">
            <a:normAutofit/>
          </a:bodyPr>
          <a:lstStyle/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естественное состояние человека, 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проявляющееся в приспособлении (привыкании) 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 новым условиям  жизни,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новой деятельности, 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новым социальным контактам,</a:t>
            </a:r>
          </a:p>
          <a:p>
            <a:pPr marL="274320" indent="-274320" algn="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новым социальным ролям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:\My private\Презентации. Шаблоны 2\оформление презентаций\рамочки\94-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0"/>
            <a:ext cx="8358214" cy="6900863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pic>
        <p:nvPicPr>
          <p:cNvPr id="21506" name="Picture 2" descr="D:\My private\картинки\Звонок\звоно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785813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28813" y="928670"/>
            <a:ext cx="72151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В адаптационный период  важно: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142976" y="1857365"/>
            <a:ext cx="75009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Развить коммуникативную деятельность, умение общаться и сотрудничать с другими </a:t>
            </a:r>
            <a:r>
              <a:rPr lang="ru-RU" sz="2400" b="1" dirty="0" smtClean="0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людьми, отвечать на вопросы учителя и своих товарищей по классу. Соблюдать простейшие нормы речевого этикета: здороваться , прощаться, благодарить.</a:t>
            </a:r>
            <a:endParaRPr lang="ru-RU" sz="2400" b="1" dirty="0">
              <a:solidFill>
                <a:srgbClr val="953735"/>
              </a:solidFill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357290" y="3714752"/>
            <a:ext cx="72866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403152"/>
                </a:solidFill>
                <a:latin typeface="Calibri" pitchFamily="34" charset="0"/>
                <a:cs typeface="Times New Roman" pitchFamily="18" charset="0"/>
              </a:rPr>
              <a:t>Сформировать учебную деятельность. Научить ребёнка учиться:</a:t>
            </a:r>
            <a:endParaRPr lang="ru-RU" sz="2400" b="1" dirty="0">
              <a:solidFill>
                <a:srgbClr val="403152"/>
              </a:solidFill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071537" y="4429125"/>
            <a:ext cx="764386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539750" algn="just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4F6228"/>
                </a:solidFill>
                <a:latin typeface="Calibri" pitchFamily="34" charset="0"/>
                <a:cs typeface="Times New Roman" pitchFamily="18" charset="0"/>
              </a:rPr>
              <a:t>уметь принимать учебную задачу;</a:t>
            </a:r>
            <a:endParaRPr lang="ru-RU" sz="2400" b="1" dirty="0">
              <a:solidFill>
                <a:srgbClr val="4F6228"/>
              </a:solidFill>
            </a:endParaRPr>
          </a:p>
          <a:p>
            <a:pPr indent="539750"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4F6228"/>
                </a:solidFill>
                <a:latin typeface="Calibri" pitchFamily="34" charset="0"/>
                <a:cs typeface="Times New Roman" pitchFamily="18" charset="0"/>
              </a:rPr>
              <a:t>находить способы её решения;</a:t>
            </a:r>
            <a:endParaRPr lang="ru-RU" sz="2400" b="1" dirty="0">
              <a:solidFill>
                <a:srgbClr val="4F6228"/>
              </a:solidFill>
            </a:endParaRPr>
          </a:p>
          <a:p>
            <a:pPr indent="539750"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4F6228"/>
                </a:solidFill>
                <a:latin typeface="Calibri" pitchFamily="34" charset="0"/>
                <a:cs typeface="Times New Roman" pitchFamily="18" charset="0"/>
              </a:rPr>
              <a:t>отбирать нужные средства;</a:t>
            </a:r>
            <a:endParaRPr lang="ru-RU" sz="2400" b="1" dirty="0">
              <a:solidFill>
                <a:srgbClr val="4F6228"/>
              </a:solidFill>
            </a:endParaRPr>
          </a:p>
          <a:p>
            <a:pPr indent="539750"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4F6228"/>
                </a:solidFill>
                <a:latin typeface="Calibri" pitchFamily="34" charset="0"/>
                <a:cs typeface="Times New Roman" pitchFamily="18" charset="0"/>
              </a:rPr>
              <a:t>контролировать свои шаги;</a:t>
            </a:r>
            <a:endParaRPr lang="ru-RU" sz="2400" b="1" dirty="0">
              <a:solidFill>
                <a:srgbClr val="4F6228"/>
              </a:solidFill>
            </a:endParaRPr>
          </a:p>
          <a:p>
            <a:pPr indent="539750"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4F6228"/>
                </a:solidFill>
                <a:latin typeface="Calibri" pitchFamily="34" charset="0"/>
                <a:cs typeface="Times New Roman" pitchFamily="18" charset="0"/>
              </a:rPr>
              <a:t>самому оценивать полученные </a:t>
            </a:r>
            <a:r>
              <a:rPr lang="ru-RU" sz="2400" b="1" dirty="0" smtClean="0">
                <a:solidFill>
                  <a:srgbClr val="4F6228"/>
                </a:solidFill>
                <a:latin typeface="Calibri" pitchFamily="34" charset="0"/>
                <a:cs typeface="Times New Roman" pitchFamily="18" charset="0"/>
              </a:rPr>
              <a:t>результаты</a:t>
            </a:r>
            <a:r>
              <a:rPr lang="ru-RU" sz="2400" dirty="0">
                <a:latin typeface="Calibri" pitchFamily="34" charset="0"/>
                <a:cs typeface="Times New Roman" pitchFamily="18" charset="0"/>
              </a:rPr>
              <a:t>.</a:t>
            </a:r>
            <a:endParaRPr lang="ru-RU" sz="2400" dirty="0"/>
          </a:p>
        </p:txBody>
      </p:sp>
      <p:pic>
        <p:nvPicPr>
          <p:cNvPr id="21513" name="Picture 2" descr="D:\My private\картинки\ШКОЛА. 1 СЕНТЯБРЯ (АНИМАЦИИ и КАРТИНКИ)\ДЕТИ ЗА ПАРТАМИ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00958" y="4143380"/>
            <a:ext cx="1228705" cy="2236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Итоги  логопедического  обследования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Устная речь</a:t>
            </a:r>
          </a:p>
          <a:p>
            <a:r>
              <a:rPr lang="ru-RU" sz="2400" dirty="0" err="1" smtClean="0"/>
              <a:t>ФФНР-фонетико-фонематическое</a:t>
            </a:r>
            <a:r>
              <a:rPr lang="ru-RU" sz="2400" dirty="0" smtClean="0"/>
              <a:t> недоразвитие речи</a:t>
            </a:r>
          </a:p>
          <a:p>
            <a:r>
              <a:rPr lang="ru-RU" sz="2400" dirty="0" err="1" smtClean="0"/>
              <a:t>ОНР-общее</a:t>
            </a:r>
            <a:r>
              <a:rPr lang="ru-RU" sz="2400" dirty="0" smtClean="0"/>
              <a:t> недоразвитие речи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Письменная речь</a:t>
            </a:r>
          </a:p>
          <a:p>
            <a:pPr>
              <a:buNone/>
            </a:pPr>
            <a:endParaRPr lang="ru-RU" sz="2400" b="1" dirty="0" smtClean="0">
              <a:solidFill>
                <a:srgbClr val="0000FF"/>
              </a:solidFill>
            </a:endParaRPr>
          </a:p>
          <a:p>
            <a:r>
              <a:rPr lang="ru-RU" sz="2400" dirty="0" smtClean="0"/>
              <a:t>профилактика оптической </a:t>
            </a:r>
            <a:r>
              <a:rPr lang="ru-RU" sz="2400" dirty="0" err="1" smtClean="0"/>
              <a:t>дисграфии</a:t>
            </a:r>
            <a:endParaRPr lang="ru-RU" sz="2400" dirty="0" smtClean="0"/>
          </a:p>
          <a:p>
            <a:pPr>
              <a:buNone/>
            </a:pPr>
            <a:endParaRPr lang="ru-RU" sz="2400" b="1" dirty="0" smtClean="0">
              <a:solidFill>
                <a:srgbClr val="0000FF"/>
              </a:solidFill>
            </a:endParaRPr>
          </a:p>
          <a:p>
            <a:r>
              <a:rPr lang="ru-RU" sz="2400" dirty="0" smtClean="0"/>
              <a:t>профилактика </a:t>
            </a:r>
            <a:r>
              <a:rPr lang="ru-RU" sz="2400" dirty="0" err="1" smtClean="0"/>
              <a:t>дисграфии</a:t>
            </a:r>
            <a:endParaRPr lang="ru-RU" sz="24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84" y="548679"/>
            <a:ext cx="8229600" cy="1080121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         Организация режима школьной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              жизни первоклассников.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971600" y="2357437"/>
            <a:ext cx="8172400" cy="3643313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Font typeface="Wingdings" pitchFamily="2" charset="2"/>
              <a:buChar char="v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Пятидневный режим обучения с соблюдением 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    требований к максимальному объему учебной нагрузки (21 час).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  «Ступенчатый режим» постепенного наращивания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        учебного процесса: в сентябре первые две недели               проводилось ежедневно только по три урока по 35 минут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  каждый,  а с  середины месяца  4 урока по 40 минут.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  Частая смена  видов деятельности, форма уроков чаще игровая.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   Ежедневная динамическая пауза на каждом уроке.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buFont typeface="Arial" charset="0"/>
              <a:buChar char="•"/>
            </a:pPr>
            <a:endParaRPr lang="ru-RU" altLang="ru-RU" sz="2400" b="1" dirty="0" smtClean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0" y="116632"/>
            <a:ext cx="6589200" cy="1788368"/>
          </a:xfrm>
        </p:spPr>
        <p:txBody>
          <a:bodyPr rtlCol="0">
            <a:normAutofit fontScale="90000"/>
          </a:bodyPr>
          <a:lstStyle/>
          <a:p>
            <a:pPr marL="274320" indent="-27432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Физкультминутки проводятся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на каждом уроке продолжительностью 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 1,5-2минуты.</a:t>
            </a:r>
            <a:r>
              <a:rPr lang="ru-RU" sz="2800" b="1" dirty="0" smtClean="0">
                <a:solidFill>
                  <a:srgbClr val="C00000"/>
                </a:solidFill>
              </a:rPr>
              <a:t> 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2976" y="1785926"/>
            <a:ext cx="3528392" cy="244827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2976" y="4429132"/>
            <a:ext cx="3528392" cy="2223995"/>
          </a:xfrm>
          <a:prstGeom prst="rect">
            <a:avLst/>
          </a:prstGeom>
        </p:spPr>
      </p:pic>
      <p:pic>
        <p:nvPicPr>
          <p:cNvPr id="2050" name="Picture 2" descr="F:\фото\фото\DSC0686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064" y="1785926"/>
            <a:ext cx="3748576" cy="2363154"/>
          </a:xfrm>
          <a:prstGeom prst="rect">
            <a:avLst/>
          </a:prstGeom>
          <a:noFill/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4429132"/>
            <a:ext cx="3748576" cy="2223995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260648"/>
            <a:ext cx="6589199" cy="16443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Комплекс </a:t>
            </a:r>
            <a:r>
              <a:rPr lang="ru-RU" sz="2800" b="1" dirty="0" err="1" smtClean="0">
                <a:solidFill>
                  <a:srgbClr val="C00000"/>
                </a:solidFill>
              </a:rPr>
              <a:t>физминуток</a:t>
            </a:r>
            <a:r>
              <a:rPr lang="ru-RU" sz="2800" b="1" dirty="0" smtClean="0">
                <a:solidFill>
                  <a:srgbClr val="C00000"/>
                </a:solidFill>
              </a:rPr>
              <a:t> включает различные упражнения с целью профилактики заболеваний опорно-двигательного аппарата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56376" y="3356992"/>
            <a:ext cx="6591985" cy="3777622"/>
          </a:xfrm>
        </p:spPr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54853" y="2428805"/>
            <a:ext cx="3574242" cy="2016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76056" y="2420888"/>
            <a:ext cx="3746378" cy="20882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4626619"/>
            <a:ext cx="3767253" cy="19978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5347" y="4653136"/>
            <a:ext cx="3574242" cy="199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573515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Организационный момент урока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608" y="1573560"/>
            <a:ext cx="3749040" cy="21307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4496" y="1573560"/>
            <a:ext cx="3295840" cy="213077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4496" y="4149080"/>
            <a:ext cx="3309160" cy="2376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608" y="4149080"/>
            <a:ext cx="374904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406395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8229600" cy="1143000"/>
          </a:xfrm>
        </p:spPr>
        <p:txBody>
          <a:bodyPr rtlCol="0"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 Особенности организации урока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 в 1-м классе. 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0" y="1214438"/>
            <a:ext cx="4714875" cy="3150666"/>
          </a:xfrm>
        </p:spPr>
        <p:txBody>
          <a:bodyPr>
            <a:normAutofit fontScale="77500" lnSpcReduction="20000"/>
          </a:bodyPr>
          <a:lstStyle/>
          <a:p>
            <a:pPr algn="r" eaLnBrk="1" hangingPunct="1">
              <a:buFont typeface="Wingdings 2" pitchFamily="18" charset="2"/>
              <a:buNone/>
            </a:pP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altLang="ru-RU" sz="3500" dirty="0" smtClean="0">
                <a:latin typeface="Times New Roman" pitchFamily="18" charset="0"/>
                <a:cs typeface="Times New Roman" pitchFamily="18" charset="0"/>
              </a:rPr>
              <a:t>Особое внимание</a:t>
            </a:r>
            <a:endParaRPr lang="ru-RU" altLang="ru-RU" sz="3500" dirty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Wingdings 2" pitchFamily="18" charset="2"/>
              <a:buNone/>
            </a:pPr>
            <a:r>
              <a:rPr lang="ru-RU" altLang="ru-RU" sz="3500" dirty="0" smtClean="0">
                <a:latin typeface="Times New Roman" pitchFamily="18" charset="0"/>
                <a:cs typeface="Times New Roman" pitchFamily="18" charset="0"/>
              </a:rPr>
              <a:t>уделяется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altLang="ru-RU" sz="3500" dirty="0" smtClean="0">
                <a:latin typeface="Times New Roman" pitchFamily="18" charset="0"/>
                <a:cs typeface="Times New Roman" pitchFamily="18" charset="0"/>
              </a:rPr>
              <a:t>      использованию 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altLang="ru-RU" sz="3500" dirty="0" smtClean="0">
                <a:latin typeface="Times New Roman" pitchFamily="18" charset="0"/>
                <a:cs typeface="Times New Roman" pitchFamily="18" charset="0"/>
              </a:rPr>
              <a:t>игр, как 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altLang="ru-RU" sz="3500" dirty="0" smtClean="0">
                <a:latin typeface="Times New Roman" pitchFamily="18" charset="0"/>
                <a:cs typeface="Times New Roman" pitchFamily="18" charset="0"/>
              </a:rPr>
              <a:t>структурной 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altLang="ru-RU" sz="3500" dirty="0" smtClean="0">
                <a:latin typeface="Times New Roman" pitchFamily="18" charset="0"/>
                <a:cs typeface="Times New Roman" pitchFamily="18" charset="0"/>
              </a:rPr>
              <a:t>части урока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hangingPunct="1">
              <a:buFont typeface="Arial" charset="0"/>
              <a:buNone/>
            </a:pPr>
            <a:endParaRPr lang="ru-RU" alt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фото\фото\DSC069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1428750"/>
            <a:ext cx="3204220" cy="2288282"/>
          </a:xfrm>
          <a:prstGeom prst="rect">
            <a:avLst/>
          </a:prstGeom>
          <a:noFill/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7297" y="3944789"/>
            <a:ext cx="2520280" cy="269800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3931469"/>
            <a:ext cx="2808312" cy="26980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3944789"/>
            <a:ext cx="2232248" cy="2674814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000898" cy="184785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Ролевые игры способствуют  развитию                   творческих способностей                                                     основа которых  - воображение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         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altLang="ru-RU" sz="3600" dirty="0" smtClean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2340" y="1838421"/>
            <a:ext cx="2608381" cy="26011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8288" y="4581128"/>
            <a:ext cx="2608381" cy="213844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8533" y="4581128"/>
            <a:ext cx="2563155" cy="216023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7992" y="1838421"/>
            <a:ext cx="2498432" cy="2598691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8533" y="1838420"/>
            <a:ext cx="2563155" cy="259869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7992" y="4581128"/>
            <a:ext cx="2507108" cy="2138448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2705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Создание предметно-пространственной среды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19672" y="1495706"/>
            <a:ext cx="3197531" cy="43095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/>
              <a:t>Адаптационный период совпадает по времени с сезоном года, когда имеются  благоприятные возможности для проведения экскурсий и целевых прогулок, в ходе которых происходит непосредственное знакомство детей с </a:t>
            </a:r>
            <a:r>
              <a:rPr lang="ru-RU" sz="2000" b="1" dirty="0"/>
              <a:t>окружающим </a:t>
            </a:r>
            <a:r>
              <a:rPr lang="ru-RU" sz="2000" b="1" dirty="0" smtClean="0"/>
              <a:t>миром. </a:t>
            </a:r>
          </a:p>
        </p:txBody>
      </p:sp>
      <p:pic>
        <p:nvPicPr>
          <p:cNvPr id="1026" name="Picture 2" descr="F:\фото\фото\DSC069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64628" y="1495581"/>
            <a:ext cx="3657600" cy="2376264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1520" y="4005064"/>
            <a:ext cx="3652168" cy="2664296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      </a:t>
            </a:r>
            <a:r>
              <a:rPr lang="ru-RU" sz="3100" b="1" dirty="0" smtClean="0">
                <a:solidFill>
                  <a:srgbClr val="C00000"/>
                </a:solidFill>
              </a:rPr>
              <a:t>Уроки –экскурсии по предмету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            « Окружающий мир</a:t>
            </a:r>
            <a:r>
              <a:rPr lang="ru-RU" sz="3200" b="1" dirty="0" smtClean="0">
                <a:solidFill>
                  <a:srgbClr val="C00000"/>
                </a:solidFill>
              </a:rPr>
              <a:t>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900" b="1" dirty="0" smtClean="0"/>
              <a:t>Что у нас над головой?</a:t>
            </a:r>
          </a:p>
          <a:p>
            <a:endParaRPr lang="ru-RU" sz="2900" b="1" dirty="0" smtClean="0"/>
          </a:p>
          <a:p>
            <a:r>
              <a:rPr lang="ru-RU" sz="2900" b="1" dirty="0" smtClean="0"/>
              <a:t>Что у нас под ногами</a:t>
            </a:r>
          </a:p>
          <a:p>
            <a:endParaRPr lang="ru-RU" sz="2900" b="1" dirty="0" smtClean="0"/>
          </a:p>
          <a:p>
            <a:r>
              <a:rPr lang="ru-RU" sz="2900" b="1" dirty="0" smtClean="0"/>
              <a:t>Что растёт на клумбе?</a:t>
            </a:r>
          </a:p>
          <a:p>
            <a:pPr marL="82296" indent="0">
              <a:buNone/>
            </a:pPr>
            <a:endParaRPr lang="ru-RU" sz="2900" b="1" dirty="0" smtClean="0"/>
          </a:p>
          <a:p>
            <a:r>
              <a:rPr lang="ru-RU" sz="2900" b="1" dirty="0" smtClean="0"/>
              <a:t>Что это за листья?</a:t>
            </a:r>
          </a:p>
          <a:p>
            <a:endParaRPr lang="ru-RU" sz="2900" dirty="0" smtClean="0"/>
          </a:p>
          <a:p>
            <a:endParaRPr lang="ru-RU" sz="2900" dirty="0" smtClean="0"/>
          </a:p>
          <a:p>
            <a:endParaRPr lang="ru-RU" dirty="0"/>
          </a:p>
        </p:txBody>
      </p:sp>
      <p:pic>
        <p:nvPicPr>
          <p:cNvPr id="2050" name="Picture 2" descr="F:\фото\фото\DSC069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276850" y="2276619"/>
            <a:ext cx="3657600" cy="31588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3696664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algn="ctr"/>
            <a:r>
              <a:rPr lang="ru-RU" altLang="ru-RU" b="1" i="1" smtClean="0"/>
              <a:t>Условия адаптации :</a:t>
            </a:r>
          </a:p>
        </p:txBody>
      </p:sp>
      <p:sp>
        <p:nvSpPr>
          <p:cNvPr id="33795" name="Текст 2"/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r>
              <a:rPr lang="ru-RU" altLang="ru-RU" sz="2800" i="1" smtClean="0">
                <a:solidFill>
                  <a:srgbClr val="002060"/>
                </a:solidFill>
              </a:rPr>
              <a:t>Физиологические</a:t>
            </a:r>
          </a:p>
        </p:txBody>
      </p:sp>
      <p:sp>
        <p:nvSpPr>
          <p:cNvPr id="33796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r>
              <a:rPr lang="ru-RU" altLang="ru-RU" sz="2800" i="1" smtClean="0">
                <a:solidFill>
                  <a:srgbClr val="002060"/>
                </a:solidFill>
              </a:rPr>
              <a:t>Психологические</a:t>
            </a:r>
          </a:p>
        </p:txBody>
      </p:sp>
      <p:sp>
        <p:nvSpPr>
          <p:cNvPr id="33797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>
            <a:normAutofit lnSpcReduction="10000"/>
          </a:bodyPr>
          <a:lstStyle/>
          <a:p>
            <a:r>
              <a:rPr lang="ru-RU" altLang="ru-RU" sz="2400" smtClean="0"/>
              <a:t>- Изменение режима дня.</a:t>
            </a:r>
          </a:p>
          <a:p>
            <a:r>
              <a:rPr lang="ru-RU" altLang="ru-RU" sz="2400" smtClean="0"/>
              <a:t>- Необходимость игры.</a:t>
            </a:r>
          </a:p>
          <a:p>
            <a:r>
              <a:rPr lang="ru-RU" altLang="ru-RU" sz="2400" smtClean="0"/>
              <a:t>- Правильная посадка.</a:t>
            </a:r>
          </a:p>
          <a:p>
            <a:r>
              <a:rPr lang="ru-RU" altLang="ru-RU" sz="2400" smtClean="0"/>
              <a:t>- Организация правильного питания.</a:t>
            </a:r>
          </a:p>
          <a:p>
            <a:r>
              <a:rPr lang="ru-RU" altLang="ru-RU" sz="2400" smtClean="0"/>
              <a:t>- Развитие двигательной активности.</a:t>
            </a:r>
          </a:p>
          <a:p>
            <a:r>
              <a:rPr lang="ru-RU" altLang="ru-RU" sz="2400" smtClean="0"/>
              <a:t>- Воспитание самостоятельности и ответственности.</a:t>
            </a:r>
          </a:p>
        </p:txBody>
      </p:sp>
      <p:sp>
        <p:nvSpPr>
          <p:cNvPr id="33798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771920"/>
          </a:xfrm>
        </p:spPr>
        <p:txBody>
          <a:bodyPr>
            <a:normAutofit lnSpcReduction="10000"/>
          </a:bodyPr>
          <a:lstStyle/>
          <a:p>
            <a:r>
              <a:rPr lang="ru-RU" altLang="ru-RU" sz="2400" smtClean="0"/>
              <a:t>- Психологический климат в семье.</a:t>
            </a:r>
          </a:p>
          <a:p>
            <a:r>
              <a:rPr lang="ru-RU" altLang="ru-RU" sz="2400" smtClean="0"/>
              <a:t>- Самооценка ребёнка.</a:t>
            </a:r>
          </a:p>
          <a:p>
            <a:r>
              <a:rPr lang="ru-RU" altLang="ru-RU" sz="2400" smtClean="0"/>
              <a:t>- Дружеские отношения с одноклассниками.</a:t>
            </a:r>
          </a:p>
          <a:p>
            <a:r>
              <a:rPr lang="ru-RU" altLang="ru-RU" sz="2400" smtClean="0"/>
              <a:t>- Учёт темперамента ребёнка.</a:t>
            </a:r>
          </a:p>
          <a:p>
            <a:r>
              <a:rPr lang="ru-RU" altLang="ru-RU" sz="2400" smtClean="0"/>
              <a:t>- Поощрение за успехи и достижения, моральное стимулирование.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о\фото\DSC069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520645"/>
            <a:ext cx="3799493" cy="2737445"/>
          </a:xfrm>
          <a:prstGeom prst="rect">
            <a:avLst/>
          </a:prstGeom>
          <a:noFill/>
        </p:spPr>
      </p:pic>
      <p:pic>
        <p:nvPicPr>
          <p:cNvPr id="3075" name="Picture 3" descr="F:\фото\фото\DSC069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5069734" y="3461148"/>
            <a:ext cx="3800476" cy="2808882"/>
          </a:xfrm>
          <a:prstGeom prst="rect">
            <a:avLst/>
          </a:prstGeom>
          <a:noFill/>
        </p:spPr>
      </p:pic>
      <p:pic>
        <p:nvPicPr>
          <p:cNvPr id="3076" name="Picture 4" descr="F:\фото\фото\DSC0691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3720" y="3461148"/>
            <a:ext cx="3816424" cy="280888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8334" y="520645"/>
            <a:ext cx="3816423" cy="2737445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45920" y="18864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Проект «Малая родина» по   окружающему миру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0166" y="1665587"/>
            <a:ext cx="3520526" cy="240635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2132" y="1643050"/>
            <a:ext cx="3371848" cy="2428892"/>
          </a:xfrm>
        </p:spPr>
      </p:pic>
      <p:pic>
        <p:nvPicPr>
          <p:cNvPr id="6146" name="Picture 2" descr="F:\фото\фото\DSC069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39092" y="4383352"/>
            <a:ext cx="3286148" cy="2286016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8760" y="4405890"/>
            <a:ext cx="3643338" cy="228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709799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53464" y="219799"/>
            <a:ext cx="6589200" cy="9772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Процесс усвоения  учебного процесса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учащимися 1 класса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433978"/>
            <a:ext cx="2561952" cy="242485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2552" y="1459006"/>
            <a:ext cx="2343944" cy="242929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4046" y="4206059"/>
            <a:ext cx="2613124" cy="25642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2552" y="4206059"/>
            <a:ext cx="2343944" cy="25111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1433978"/>
            <a:ext cx="2664296" cy="24543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6772" y="4206059"/>
            <a:ext cx="2478608" cy="25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534138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451" y="130517"/>
            <a:ext cx="749808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Процесс усвоения учебного материала учащимся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1 класса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126" name="Picture 6" descr="F:\фото\фото\DSC069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426748"/>
            <a:ext cx="2386826" cy="2286016"/>
          </a:xfrm>
          <a:prstGeom prst="rect">
            <a:avLst/>
          </a:prstGeom>
          <a:noFill/>
        </p:spPr>
      </p:pic>
      <p:pic>
        <p:nvPicPr>
          <p:cNvPr id="5127" name="Picture 7" descr="F:\фото\фото\DSC069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88884" y="1407213"/>
            <a:ext cx="2726885" cy="2325086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9523" y="4029176"/>
            <a:ext cx="2616315" cy="25651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631" y="4002138"/>
            <a:ext cx="2469881" cy="253431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0301" y="4006256"/>
            <a:ext cx="2685644" cy="2545653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755" y="1426747"/>
            <a:ext cx="2504200" cy="2305551"/>
          </a:xfrm>
        </p:spPr>
      </p:pic>
    </p:spTree>
    <p:extLst>
      <p:ext uri="{BB962C8B-B14F-4D97-AF65-F5344CB8AC3E}">
        <p14:creationId xmlns:p14="http://schemas.microsoft.com/office/powerpoint/2010/main" xmlns="" val="248151004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914728" cy="91984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Процесс усвоения учебного материала учащимися 1 класса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F:\фото\фото\DSC069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07210" y="1628800"/>
            <a:ext cx="2520280" cy="2152320"/>
          </a:xfrm>
          <a:prstGeom prst="rect">
            <a:avLst/>
          </a:prstGeom>
          <a:noFill/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6342" y="1628800"/>
            <a:ext cx="2592288" cy="2152320"/>
          </a:xfrm>
        </p:spPr>
      </p:pic>
      <p:pic>
        <p:nvPicPr>
          <p:cNvPr id="3077" name="Picture 5" descr="F:\фото\фото\DSC069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9350" y="1628801"/>
            <a:ext cx="2667612" cy="2175320"/>
          </a:xfrm>
          <a:prstGeom prst="rect">
            <a:avLst/>
          </a:prstGeom>
          <a:noFill/>
        </p:spPr>
      </p:pic>
      <p:pic>
        <p:nvPicPr>
          <p:cNvPr id="3079" name="Picture 7" descr="F:\фото\фото\DSC0693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27734" y="4005790"/>
            <a:ext cx="2650844" cy="261195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6342" y="4005791"/>
            <a:ext cx="2592288" cy="26388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0275" y="3975921"/>
            <a:ext cx="2541116" cy="2611952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5926"/>
            <a:ext cx="8358246" cy="648399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 усвоения учебного материала учащимися 1 класса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141069"/>
            <a:ext cx="3438128" cy="2522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6759" y="1141069"/>
            <a:ext cx="4176464" cy="2506336"/>
          </a:xfrm>
          <a:prstGeom prst="rect">
            <a:avLst/>
          </a:prstGeom>
        </p:spPr>
      </p:pic>
      <p:pic>
        <p:nvPicPr>
          <p:cNvPr id="2051" name="Picture 3" descr="F:\фото\фото\DSC069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4" y="3891757"/>
            <a:ext cx="3384376" cy="2643206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6759" y="3864149"/>
            <a:ext cx="4176465" cy="2670814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854190" cy="7493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 усвоения учебного материала учащимися 1 класса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9648" y="1135338"/>
            <a:ext cx="3816424" cy="27435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006304"/>
            <a:ext cx="3816424" cy="2541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8504" y="1135338"/>
            <a:ext cx="3816424" cy="27395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9648" y="4006304"/>
            <a:ext cx="3816424" cy="254194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0" y="188640"/>
            <a:ext cx="6589200" cy="10081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Процесс усвоения учебного материала учащимися 1 класса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F:\фото\фото\DSC069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357290" y="4221088"/>
            <a:ext cx="3643338" cy="2271875"/>
          </a:xfrm>
          <a:prstGeom prst="rect">
            <a:avLst/>
          </a:prstGeom>
          <a:noFill/>
        </p:spPr>
      </p:pic>
      <p:pic>
        <p:nvPicPr>
          <p:cNvPr id="3075" name="Picture 3" descr="F:\фото\фото\DSC069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5214942" y="4214818"/>
            <a:ext cx="3657600" cy="2316654"/>
          </a:xfrm>
          <a:prstGeom prst="rect">
            <a:avLst/>
          </a:prstGeom>
          <a:noFill/>
        </p:spPr>
      </p:pic>
      <p:pic>
        <p:nvPicPr>
          <p:cNvPr id="3076" name="Picture 4" descr="F:\фото\фото\DSC0695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57290" y="1571612"/>
            <a:ext cx="3643338" cy="2428892"/>
          </a:xfrm>
          <a:prstGeom prst="rect">
            <a:avLst/>
          </a:prstGeom>
          <a:noFill/>
        </p:spPr>
      </p:pic>
      <p:pic>
        <p:nvPicPr>
          <p:cNvPr id="3077" name="Picture 5" descr="F:\фото\DSC0695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42" y="1571612"/>
            <a:ext cx="3643338" cy="2428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690465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75656" y="116633"/>
            <a:ext cx="7097512" cy="779322"/>
          </a:xfrm>
        </p:spPr>
        <p:txBody>
          <a:bodyPr>
            <a:normAutofit fontScale="90000"/>
          </a:bodyPr>
          <a:lstStyle/>
          <a:p>
            <a:r>
              <a:rPr lang="ru-RU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Внеурочная деятельность учащихся </a:t>
            </a:r>
            <a:br>
              <a:rPr lang="ru-RU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класса  </a:t>
            </a:r>
            <a:endParaRPr lang="ru-RU" sz="2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9763" y="3859877"/>
            <a:ext cx="3604296" cy="27298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712" y="3859876"/>
            <a:ext cx="3750592" cy="26981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9763" y="1046747"/>
            <a:ext cx="3642024" cy="25262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712" y="1046747"/>
            <a:ext cx="3750592" cy="252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557449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Внеурочная деятельность  учащихся 1класса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history\Desktop\фото\DSC0686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444626"/>
            <a:ext cx="3672408" cy="2393380"/>
          </a:xfrm>
          <a:prstGeom prst="rect">
            <a:avLst/>
          </a:prstGeom>
          <a:noFill/>
        </p:spPr>
      </p:pic>
      <p:pic>
        <p:nvPicPr>
          <p:cNvPr id="2051" name="Picture 3" descr="C:\Users\history\Desktop\фото\DSC0686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201" y="1445714"/>
            <a:ext cx="3753432" cy="2392292"/>
          </a:xfrm>
          <a:prstGeom prst="rect">
            <a:avLst/>
          </a:prstGeom>
          <a:noFill/>
        </p:spPr>
      </p:pic>
      <p:pic>
        <p:nvPicPr>
          <p:cNvPr id="6" name="Объект 5"/>
          <p:cNvPicPr>
            <a:picLocks noGrp="1" noChangeAspect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999513"/>
            <a:ext cx="3672408" cy="2453822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1" y="3960813"/>
            <a:ext cx="3753432" cy="2492522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428625"/>
            <a:ext cx="8786813" cy="12763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Значение этого периода вхождения в непривычную для детей </a:t>
            </a:r>
            <a:b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жизненную ситуацию проявляется  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6802684"/>
              </p:ext>
            </p:extLst>
          </p:nvPr>
        </p:nvGraphicFramePr>
        <p:xfrm>
          <a:off x="285720" y="1988840"/>
          <a:ext cx="8472518" cy="4621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337" y="260648"/>
            <a:ext cx="6589200" cy="128089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C00000"/>
                </a:solidFill>
              </a:rPr>
              <a:t>           Проект книжки </a:t>
            </a:r>
            <a:br>
              <a:rPr lang="ru-RU" sz="3100" dirty="0" smtClean="0">
                <a:solidFill>
                  <a:srgbClr val="C00000"/>
                </a:solidFill>
              </a:rPr>
            </a:br>
            <a:r>
              <a:rPr lang="ru-RU" sz="3100" dirty="0" smtClean="0">
                <a:solidFill>
                  <a:srgbClr val="C00000"/>
                </a:solidFill>
              </a:rPr>
              <a:t>« Числа в стихах, загадках,  пословицах»</a:t>
            </a:r>
            <a:endParaRPr lang="ru-RU" sz="31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F:\фото\фото\DSC0696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362825" y="4149080"/>
            <a:ext cx="3511888" cy="2520280"/>
          </a:xfrm>
          <a:prstGeom prst="rect">
            <a:avLst/>
          </a:prstGeom>
          <a:noFill/>
        </p:spPr>
      </p:pic>
      <p:pic>
        <p:nvPicPr>
          <p:cNvPr id="3" name="Picture 2" descr="C:\Users\history\Desktop\DSC069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5191793" y="4149080"/>
            <a:ext cx="3473309" cy="2520280"/>
          </a:xfrm>
          <a:prstGeom prst="rect">
            <a:avLst/>
          </a:prstGeom>
          <a:noFill/>
        </p:spPr>
      </p:pic>
      <p:pic>
        <p:nvPicPr>
          <p:cNvPr id="1027" name="Picture 3" descr="F:\фото\фото\DSC0696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62825" y="1668646"/>
            <a:ext cx="3511888" cy="2154208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1793" y="1685910"/>
            <a:ext cx="3473309" cy="2154208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4624"/>
            <a:ext cx="7931224" cy="864096"/>
          </a:xfrm>
        </p:spPr>
        <p:txBody>
          <a:bodyPr>
            <a:normAutofit/>
          </a:bodyPr>
          <a:lstStyle/>
          <a:p>
            <a:r>
              <a:rPr lang="ru-RU" sz="2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Внеурочная </a:t>
            </a:r>
            <a:r>
              <a:rPr lang="ru-RU" sz="2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учащихся 1 класса</a:t>
            </a:r>
            <a:endParaRPr lang="ru-RU" sz="29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2372" y="965244"/>
            <a:ext cx="2669426" cy="2514674"/>
          </a:xfrm>
          <a:prstGeom prst="rect">
            <a:avLst/>
          </a:prstGeom>
        </p:spPr>
      </p:pic>
      <p:pic>
        <p:nvPicPr>
          <p:cNvPr id="1026" name="Picture 2" descr="F:\фото\1 класс. 1 сентября\DSC069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91721" y="979588"/>
            <a:ext cx="2670825" cy="2500330"/>
          </a:xfrm>
          <a:prstGeom prst="rect">
            <a:avLst/>
          </a:prstGeom>
          <a:noFill/>
        </p:spPr>
      </p:pic>
      <p:pic>
        <p:nvPicPr>
          <p:cNvPr id="1027" name="Picture 3" descr="F:\фото\1 класс. 1 сентября\кружок английский\DSC069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92372" y="3828595"/>
            <a:ext cx="2643206" cy="2783232"/>
          </a:xfrm>
          <a:prstGeom prst="rect">
            <a:avLst/>
          </a:prstGeom>
          <a:noFill/>
        </p:spPr>
      </p:pic>
      <p:pic>
        <p:nvPicPr>
          <p:cNvPr id="1028" name="Picture 4" descr="F:\фото\1 класс. 1 сентября\кружок английский\DSC0693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9878" y="3828595"/>
            <a:ext cx="2548402" cy="2711794"/>
          </a:xfrm>
          <a:prstGeom prst="rect">
            <a:avLst/>
          </a:prstGeom>
          <a:noFill/>
        </p:spPr>
      </p:pic>
      <p:pic>
        <p:nvPicPr>
          <p:cNvPr id="1029" name="Picture 5" descr="F:\фото\1 класс. 1 сентября\кружок английский\DSC0693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40701" y="3828595"/>
            <a:ext cx="2262630" cy="2716978"/>
          </a:xfrm>
          <a:prstGeom prst="rect">
            <a:avLst/>
          </a:prstGeom>
          <a:noFill/>
        </p:spPr>
      </p:pic>
      <p:pic>
        <p:nvPicPr>
          <p:cNvPr id="1030" name="Picture 6" descr="F:\фото\1 класс. 1 сентября\кружок английский\DSC0692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40701" y="968940"/>
            <a:ext cx="2262630" cy="2571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6641011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sz="quarter"/>
          </p:nvPr>
        </p:nvSpPr>
        <p:spPr>
          <a:xfrm>
            <a:off x="1445419" y="260648"/>
            <a:ext cx="731361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Внеурочная деятельность учащихся 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1 класса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3" y="1403648"/>
            <a:ext cx="3661841" cy="231770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403648"/>
            <a:ext cx="3744416" cy="2313384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3" y="4143380"/>
            <a:ext cx="2514398" cy="2160890"/>
          </a:xfrm>
        </p:spPr>
      </p:pic>
      <p:pic>
        <p:nvPicPr>
          <p:cNvPr id="2050" name="Picture 2" descr="F:\фото\фото\DSC0696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tretch>
            <a:fillRect/>
          </a:stretch>
        </p:blipFill>
        <p:spPr bwMode="auto">
          <a:xfrm>
            <a:off x="6562034" y="4143380"/>
            <a:ext cx="2211185" cy="2160890"/>
          </a:xfrm>
          <a:prstGeom prst="rect">
            <a:avLst/>
          </a:prstGeom>
          <a:noFill/>
        </p:spPr>
      </p:pic>
      <p:pic>
        <p:nvPicPr>
          <p:cNvPr id="2051" name="Picture 3" descr="F:\фото\фото\DSC0696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0654" y="4144030"/>
            <a:ext cx="2583141" cy="216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05153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Внеурочная деятельность  учащихся 1 класса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0012" y="1628800"/>
            <a:ext cx="3490019" cy="2448271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628800"/>
            <a:ext cx="3607569" cy="2448271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0011" y="4261246"/>
            <a:ext cx="3490019" cy="227367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5" y="4261245"/>
            <a:ext cx="3607569" cy="2273671"/>
          </a:xfrm>
        </p:spPr>
      </p:pic>
    </p:spTree>
    <p:extLst>
      <p:ext uri="{BB962C8B-B14F-4D97-AF65-F5344CB8AC3E}">
        <p14:creationId xmlns:p14="http://schemas.microsoft.com/office/powerpoint/2010/main" xmlns="" val="229824855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Внеурочная деятельность учащихся   1 класса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history\Desktop\фото\DSC0082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068" y="1500175"/>
            <a:ext cx="3240370" cy="2101410"/>
          </a:xfrm>
          <a:prstGeom prst="rect">
            <a:avLst/>
          </a:prstGeom>
          <a:noFill/>
        </p:spPr>
      </p:pic>
      <p:pic>
        <p:nvPicPr>
          <p:cNvPr id="1026" name="Picture 2" descr="C:\Users\history\Desktop\фото\DSC0081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056" y="1500175"/>
            <a:ext cx="3425034" cy="2101410"/>
          </a:xfrm>
          <a:prstGeom prst="rect">
            <a:avLst/>
          </a:prstGeom>
          <a:noFill/>
        </p:spPr>
      </p:pic>
      <p:pic>
        <p:nvPicPr>
          <p:cNvPr id="1028" name="Picture 4" descr="C:\Users\history\Desktop\фото\DSC00822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03068" y="4054892"/>
            <a:ext cx="3240370" cy="2254428"/>
          </a:xfrm>
          <a:prstGeom prst="rect">
            <a:avLst/>
          </a:prstGeom>
          <a:noFill/>
        </p:spPr>
      </p:pic>
      <p:pic>
        <p:nvPicPr>
          <p:cNvPr id="1029" name="Picture 5" descr="C:\Users\history\Desktop\фото\DSC0083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tretch>
            <a:fillRect/>
          </a:stretch>
        </p:blipFill>
        <p:spPr bwMode="auto">
          <a:xfrm>
            <a:off x="5076056" y="3960812"/>
            <a:ext cx="3425034" cy="234850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3"/>
          <p:cNvSpPr>
            <a:spLocks noGrp="1"/>
          </p:cNvSpPr>
          <p:nvPr>
            <p:ph type="title"/>
          </p:nvPr>
        </p:nvSpPr>
        <p:spPr>
          <a:xfrm>
            <a:off x="1797436" y="136430"/>
            <a:ext cx="6589200" cy="1060322"/>
          </a:xfrm>
        </p:spPr>
        <p:txBody>
          <a:bodyPr>
            <a:normAutofit fontScale="90000"/>
          </a:bodyPr>
          <a:lstStyle/>
          <a:p>
            <a:r>
              <a:rPr lang="ru-RU" alt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Конкурс поделок</a:t>
            </a:r>
            <a:br>
              <a:rPr lang="ru-RU" alt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«Осенние фантазии »</a:t>
            </a:r>
          </a:p>
        </p:txBody>
      </p:sp>
      <p:pic>
        <p:nvPicPr>
          <p:cNvPr id="1026" name="Picture 2" descr="J:\DCIM\101MSDCF\DSC0699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1500174"/>
            <a:ext cx="5643602" cy="45720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785813"/>
            <a:ext cx="4098181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Самооценка</a:t>
            </a:r>
            <a:endParaRPr lang="ru-RU" sz="5400" dirty="0">
              <a:solidFill>
                <a:schemeClr val="accent1">
                  <a:tint val="88000"/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259632" y="2276872"/>
            <a:ext cx="4464496" cy="35814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44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Оцените </a:t>
            </a:r>
            <a:b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свою работу </a:t>
            </a:r>
            <a:b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уроке</a:t>
            </a:r>
            <a:b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помощью «Светофора»</a:t>
            </a:r>
            <a:endParaRPr lang="ru-RU" sz="4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143625" y="857250"/>
            <a:ext cx="1857375" cy="18573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143625" y="2786063"/>
            <a:ext cx="1857375" cy="17859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143625" y="4643438"/>
            <a:ext cx="1928813" cy="185737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589199" cy="14401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1 класс , </a:t>
            </a:r>
            <a:r>
              <a:rPr lang="ru-RU" sz="2400" b="1" dirty="0">
                <a:solidFill>
                  <a:srgbClr val="C00000"/>
                </a:solidFill>
              </a:rPr>
              <a:t>н</a:t>
            </a:r>
            <a:r>
              <a:rPr lang="ru-RU" sz="2400" b="1" dirty="0" smtClean="0">
                <a:solidFill>
                  <a:srgbClr val="C00000"/>
                </a:solidFill>
              </a:rPr>
              <a:t>ачало 2014-15 учебного года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181167"/>
            <a:ext cx="7920880" cy="528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814372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1631541"/>
              </p:ext>
            </p:extLst>
          </p:nvPr>
        </p:nvGraphicFramePr>
        <p:xfrm>
          <a:off x="971600" y="549403"/>
          <a:ext cx="8172400" cy="6308595"/>
        </p:xfrm>
        <a:graphic>
          <a:graphicData uri="http://schemas.openxmlformats.org/drawingml/2006/table">
            <a:tbl>
              <a:tblPr/>
              <a:tblGrid>
                <a:gridCol w="2509236"/>
                <a:gridCol w="2687455"/>
                <a:gridCol w="2975709"/>
              </a:tblGrid>
              <a:tr h="2972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Ф.И.ребёнка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724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Психологическая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 социальная готовность(10 баллов)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073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1.желание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учиться в школе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97073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2.организованность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поведения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 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5519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Развитие  психофизических функций (25 баллов)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620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1.фонематический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слух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7073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2.артикуляционный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аппарат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 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45867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3.мелкие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мышцы руки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              </a:t>
                      </a:r>
                      <a:r>
                        <a:rPr lang="ru-RU" sz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97073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4.пространственная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ориентация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7073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5.объём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зрительного восприятия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5519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Развитие познавательной деятельности (20 баллов)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934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кругозор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 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293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2.развитие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речи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7073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3.развитие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самостоятельности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941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4.сформированность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интеллектуальных умений (анализ, сравнение, обобщение)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29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общая сумма баллов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52б.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41б.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5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степень готовности к началу школьного обучения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883" marR="438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86834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Book Antiqua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Book Antiqua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Book Antiqua" pitchFamily="18" charset="0"/>
              </a:rPr>
              <a:t>Школьная мотивация учащихся 1 класса</a:t>
            </a:r>
            <a:endParaRPr lang="ru-RU" sz="28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1878363"/>
              </p:ext>
            </p:extLst>
          </p:nvPr>
        </p:nvGraphicFramePr>
        <p:xfrm>
          <a:off x="214282" y="609899"/>
          <a:ext cx="7929620" cy="6248100"/>
        </p:xfrm>
        <a:graphic>
          <a:graphicData uri="http://schemas.openxmlformats.org/drawingml/2006/table">
            <a:tbl>
              <a:tblPr/>
              <a:tblGrid>
                <a:gridCol w="1662363"/>
                <a:gridCol w="552215"/>
                <a:gridCol w="857256"/>
                <a:gridCol w="857256"/>
                <a:gridCol w="785818"/>
                <a:gridCol w="714380"/>
                <a:gridCol w="571504"/>
                <a:gridCol w="642942"/>
                <a:gridCol w="571504"/>
                <a:gridCol w="714382"/>
              </a:tblGrid>
              <a:tr h="27018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Ф.И.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Нравится ли тебе в школе?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Ты всегда с радостью идешь в школу или тебе часто хочется остаться дома?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Если бы можно было остаться дома, то ты пошел бы в школу?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Тебе нравится, когда отменяют уроки?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Ты хотел бы, чтобы в школе остались одни перемены?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Ты часто рассказываешь о школе родителям?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Ты хотел бы, чтобы у тебя был менее строгий учитель?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 тебя в классе много друзей?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Тебе нравятся твои одноклассники?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8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Корж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Алексей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(бывает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 разному)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(нет)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3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(нет)</a:t>
                      </a:r>
                      <a:endParaRPr lang="ru-RU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(нет)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(да</a:t>
                      </a: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</a:tr>
              <a:tr h="10498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Кускамбасова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Мариям</a:t>
                      </a: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Calibri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(нет)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(нет)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(нет)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(да)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7E7"/>
                    </a:solidFill>
                  </a:tcPr>
                </a:tc>
              </a:tr>
              <a:tr h="14464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799"/>
            <a:ext cx="9144000" cy="716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024" y="0"/>
            <a:ext cx="8389752" cy="6206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 Antiqua" pitchFamily="18" charset="0"/>
              </a:rPr>
              <a:t>             Школьная мотивация учащихся 1 класса </a:t>
            </a:r>
            <a:br>
              <a:rPr lang="ru-RU" sz="2400" b="1" dirty="0" smtClean="0">
                <a:solidFill>
                  <a:srgbClr val="C00000"/>
                </a:solidFill>
                <a:latin typeface="Book Antiqu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Book Antiqua" pitchFamily="18" charset="0"/>
              </a:rPr>
              <a:t>                                          глазами родителей</a:t>
            </a:r>
            <a:endParaRPr lang="ru-RU" sz="24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5911144"/>
              </p:ext>
            </p:extLst>
          </p:nvPr>
        </p:nvGraphicFramePr>
        <p:xfrm>
          <a:off x="285720" y="908719"/>
          <a:ext cx="8822784" cy="5839055"/>
        </p:xfrm>
        <a:graphic>
          <a:graphicData uri="http://schemas.openxmlformats.org/drawingml/2006/table">
            <a:tbl>
              <a:tblPr/>
              <a:tblGrid>
                <a:gridCol w="715526"/>
                <a:gridCol w="1272984"/>
                <a:gridCol w="1272984"/>
                <a:gridCol w="1049212"/>
                <a:gridCol w="1311515"/>
                <a:gridCol w="1224081"/>
                <a:gridCol w="786909"/>
                <a:gridCol w="1189573"/>
              </a:tblGrid>
              <a:tr h="1947671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Нравится ли тебе в школе?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Ты всегда с радостью идешь в школу или тебе часто хочется остаться дома?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Если бы можно было остаться дома, то ты пошел бы в школу?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Ты хотел бы, чтобы тебе не задавали домашних заданий?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Ты хотел бы, чтобы в школе остались одни перемены?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Ты часто рассказываешь о школе родителям?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У тебя в классе много друзей?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Тебе нравятся твои одноклассники?</a:t>
                      </a: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0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50%/</a:t>
                      </a:r>
                      <a:r>
                        <a:rPr lang="ru-RU" sz="16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(да )</a:t>
                      </a: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50%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(не знаю) </a:t>
                      </a: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50%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3603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Охотно ли ребенок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идет в школу?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Приспособился ли он к школьному режиму?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Справляется ли ребенок с учебной нагрузкой без перенапряжения?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Каков</a:t>
                      </a:r>
                      <a:r>
                        <a:rPr lang="ru-RU" sz="1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характер этих впечатлений?</a:t>
                      </a:r>
                      <a:endParaRPr lang="ru-RU" sz="14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Часто ли ребенок делится с вами школьными впечатлениями?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Часто ли ребенок жалуется на одноклассников, обижается на них?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145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основном впечатления положительные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такого практически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не бывает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11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85729"/>
            <a:ext cx="8072462" cy="657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8312" cy="72413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Book Antiqua" pitchFamily="18" charset="0"/>
              </a:rPr>
              <a:t>          Школьная мотивация учащихся 1 класса </a:t>
            </a:r>
            <a:br>
              <a:rPr lang="ru-RU" sz="2800" b="1" dirty="0" smtClean="0">
                <a:solidFill>
                  <a:srgbClr val="C00000"/>
                </a:solidFill>
                <a:latin typeface="Book Antiqua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Book Antiqua" pitchFamily="18" charset="0"/>
              </a:rPr>
              <a:t>                        глазами родителей</a:t>
            </a:r>
            <a:endParaRPr lang="ru-RU" sz="28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2515705"/>
              </p:ext>
            </p:extLst>
          </p:nvPr>
        </p:nvGraphicFramePr>
        <p:xfrm>
          <a:off x="899592" y="1000108"/>
          <a:ext cx="7387185" cy="5243908"/>
        </p:xfrm>
        <a:graphic>
          <a:graphicData uri="http://schemas.openxmlformats.org/drawingml/2006/table">
            <a:tbl>
              <a:tblPr/>
              <a:tblGrid>
                <a:gridCol w="1082971"/>
                <a:gridCol w="1572052"/>
                <a:gridCol w="2238524"/>
                <a:gridCol w="2493638"/>
              </a:tblGrid>
              <a:tr h="2071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Нуждается ли ребенок в вашей помощи</a:t>
                      </a:r>
                      <a:r>
                        <a:rPr lang="ru-RU" sz="1400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при выполнении заданий?</a:t>
                      </a:r>
                      <a:endParaRPr lang="ru-RU" sz="14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Как обычно преодолевает ребенок трудности в работе?</a:t>
                      </a:r>
                      <a:endParaRPr lang="ru-RU" sz="14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Способен ли ваш ребенок самостоятельно проверить свою работу, найти и исправить ошибки?</a:t>
                      </a:r>
                      <a:endParaRPr lang="ru-RU" sz="14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Переживает ли он по поводу своих учебных успехов или неудач?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нуждается иногда-50%;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помощь нужна всегда-50%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обращается за помощью – 50%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преодолевает сама</a:t>
                      </a:r>
                      <a:r>
                        <a:rPr lang="ru-RU" sz="1600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– 50%</a:t>
                      </a: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может, если побудить к этому – 50%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как правило, может – 50%</a:t>
                      </a:r>
                      <a:endParaRPr lang="ru-RU" sz="1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да – 50%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скорее нет, чем да – 50%</a:t>
                      </a:r>
                      <a:endParaRPr lang="ru-RU" sz="1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26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r>
                        <a:rPr lang="en-US" sz="11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r>
                        <a:rPr lang="en-US" sz="1100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родителей дали ответ, что ребёнок может самостоятельно проверить свою работу. Но это не так, ребёнок первого класса может выполнить эту работу только под руководством взрослого</a:t>
                      </a:r>
                      <a:endParaRPr lang="ru-RU" sz="11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На этот вопрос  родители </a:t>
                      </a:r>
                      <a:r>
                        <a:rPr lang="ru-RU" sz="1100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ответили, что он</a:t>
                      </a:r>
                      <a:r>
                        <a:rPr lang="ru-RU" sz="1100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не переживает. Это скорее всего связано с тем, что ребёнок очень редко дома делится своими школьными впечатлениями</a:t>
                      </a:r>
                      <a:endParaRPr lang="ru-RU" sz="1100" dirty="0" smtClean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25" marR="423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500042"/>
          <a:ext cx="8715469" cy="5690242"/>
        </p:xfrm>
        <a:graphic>
          <a:graphicData uri="http://schemas.openxmlformats.org/drawingml/2006/table">
            <a:tbl>
              <a:tblPr/>
              <a:tblGrid>
                <a:gridCol w="2155567"/>
                <a:gridCol w="1911811"/>
                <a:gridCol w="2502082"/>
                <a:gridCol w="2146009"/>
              </a:tblGrid>
              <a:tr h="327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Личностные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Регулятивные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Познавательные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Коммуникативные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0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1.Ценить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принимать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базовые ценности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: «добро»,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терпение»,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«родина», «природа»,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«семья».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2.Освоить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роли ученика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3.Формирование интереса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(мотивации)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к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учению.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4.Оценивать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жизненные ситуаций и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поступки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героев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художественных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текстов с точки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зрения  общечеловеческих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норм </a:t>
                      </a: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1. организовывать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свое рабочее место </a:t>
                      </a:r>
                      <a:endParaRPr lang="ru-RU" sz="17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2. определять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цель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выполнения заданий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в образовательной  области и  жизненных ситуациях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3. определять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план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выполнения заданий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4. использовать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своей деятельности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простейшие приборы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линейку и  т.д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1.Ориентироваться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учебнике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2.Отвечать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на простые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вопросы учителя, </a:t>
                      </a:r>
                      <a:endParaRPr lang="ru-RU" sz="17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3.Находить нужную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информацию </a:t>
                      </a: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в учебнике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4.Сравнивать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предметы,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объекты: находить общее и </a:t>
                      </a: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различие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5.Группировать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предметы,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объекты на </a:t>
                      </a: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основе определенных признаков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6.Подробно 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пересказывать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прочитанное или 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прослушанное; определять </a:t>
                      </a:r>
                      <a:r>
                        <a:rPr lang="ru-RU" sz="1700" dirty="0" smtClean="0">
                          <a:latin typeface="Times New Roman"/>
                          <a:ea typeface="Times New Roman"/>
                          <a:cs typeface="Times New Roman"/>
                        </a:rPr>
                        <a:t>тему</a:t>
                      </a:r>
                      <a:r>
                        <a:rPr lang="ru-RU" sz="17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1.Участвовать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диалоге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2.Отвечать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вопросы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учителя,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товарищей по классу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3.Соблюдать простейшие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нормы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речевого этикета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здороваться,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прощаться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благодарить.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4.Слушать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понимать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речь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других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5.Работать 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паре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77" marR="389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"/>
            <a:ext cx="8715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0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Формирование универсальных учебных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действий на уроке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0" algn="l"/>
              </a:tabLst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6286520"/>
            <a:ext cx="7500990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под руководством учителя</a:t>
            </a:r>
            <a:endParaRPr lang="ru-RU" sz="24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5127</TotalTime>
  <Words>1118</Words>
  <Application>Microsoft Office PowerPoint</Application>
  <PresentationFormat>Экран (4:3)</PresentationFormat>
  <Paragraphs>314</Paragraphs>
  <Slides>36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Солнцестояние</vt:lpstr>
      <vt:lpstr>Адаптация -</vt:lpstr>
      <vt:lpstr>Условия адаптации :</vt:lpstr>
      <vt:lpstr>Значение этого периода вхождения в непривычную для детей  жизненную ситуацию проявляется  </vt:lpstr>
      <vt:lpstr>         1 класс , начало 2014-15 учебного года</vt:lpstr>
      <vt:lpstr>Слайд 5</vt:lpstr>
      <vt:lpstr> Школьная мотивация учащихся 1 класса</vt:lpstr>
      <vt:lpstr>             Школьная мотивация учащихся 1 класса                                            глазами родителей</vt:lpstr>
      <vt:lpstr>          Школьная мотивация учащихся 1 класса                          глазами родителей</vt:lpstr>
      <vt:lpstr>Слайд 9</vt:lpstr>
      <vt:lpstr>Слайд 10</vt:lpstr>
      <vt:lpstr>    Итоги  логопедического  обследования</vt:lpstr>
      <vt:lpstr>         Организация режима школьной               жизни первоклассников.</vt:lpstr>
      <vt:lpstr> Физкультминутки проводятся  на каждом уроке продолжительностью  по 1,5-2минуты. </vt:lpstr>
      <vt:lpstr>Комплекс физминуток включает различные упражнения с целью профилактики заболеваний опорно-двигательного аппарата</vt:lpstr>
      <vt:lpstr>Организационный момент урока</vt:lpstr>
      <vt:lpstr> Особенности организации урока  в 1-м классе. </vt:lpstr>
      <vt:lpstr>Ролевые игры способствуют  развитию                   творческих способностей                                                     основа которых  - воображение.                       </vt:lpstr>
      <vt:lpstr>Создание предметно-пространственной среды </vt:lpstr>
      <vt:lpstr>      Уроки –экскурсии по предмету             « Окружающий мир»</vt:lpstr>
      <vt:lpstr>Слайд 20</vt:lpstr>
      <vt:lpstr>Проект «Малая родина» по   окружающему миру</vt:lpstr>
      <vt:lpstr>Процесс усвоения  учебного процесса учащимися 1 класса</vt:lpstr>
      <vt:lpstr>Процесс усвоения учебного материала учащимся  1 класса</vt:lpstr>
      <vt:lpstr>Процесс усвоения учебного материала учащимися 1 класса</vt:lpstr>
      <vt:lpstr>Процесс усвоения учебного материала учащимися 1 класса</vt:lpstr>
      <vt:lpstr>Процесс усвоения учебного материала учащимися 1 класса</vt:lpstr>
      <vt:lpstr>Процесс усвоения учебного материала учащимися 1 класса</vt:lpstr>
      <vt:lpstr>Внеурочная деятельность учащихся    1 класса  </vt:lpstr>
      <vt:lpstr>Внеурочная деятельность  учащихся 1класса</vt:lpstr>
      <vt:lpstr>           Проект книжки  « Числа в стихах, загадках,  пословицах»</vt:lpstr>
      <vt:lpstr>      Внеурочная деятельность учащихся 1 класса</vt:lpstr>
      <vt:lpstr>Внеурочная деятельность учащихся   1 класса</vt:lpstr>
      <vt:lpstr>Внеурочная деятельность  учащихся 1 класса</vt:lpstr>
      <vt:lpstr>Внеурочная деятельность учащихся   1 класса</vt:lpstr>
      <vt:lpstr>     Конкурс поделок  «Осенние фантазии »</vt:lpstr>
      <vt:lpstr>Самооценка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</dc:title>
  <dc:creator>history</dc:creator>
  <cp:lastModifiedBy>Baza</cp:lastModifiedBy>
  <cp:revision>582</cp:revision>
  <cp:lastPrinted>2014-10-15T17:30:57Z</cp:lastPrinted>
  <dcterms:modified xsi:type="dcterms:W3CDTF">2014-11-27T15:00:32Z</dcterms:modified>
</cp:coreProperties>
</file>