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5A8253-EB04-4C3A-B316-EC9B5171E372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91995F-983C-43A9-887A-63F293175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91995F-983C-43A9-887A-63F29317591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EFFC5E21-8CF0-4A02-858F-E477EB899A0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C5E21-8CF0-4A02-858F-E477EB899A0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EFFC5E21-8CF0-4A02-858F-E477EB899A0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C5E21-8CF0-4A02-858F-E477EB899A0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C5E21-8CF0-4A02-858F-E477EB899A0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FFC5E21-8CF0-4A02-858F-E477EB899A0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FFC5E21-8CF0-4A02-858F-E477EB899A0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C5E21-8CF0-4A02-858F-E477EB899A0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C5E21-8CF0-4A02-858F-E477EB899A0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C5E21-8CF0-4A02-858F-E477EB899A0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FFC5E21-8CF0-4A02-858F-E477EB899A0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FFC5E21-8CF0-4A02-858F-E477EB899A0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push dir="u"/>
  </p:transition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76672"/>
            <a:ext cx="8964488" cy="2664296"/>
          </a:xfrm>
        </p:spPr>
        <p:txBody>
          <a:bodyPr>
            <a:normAutofit/>
          </a:bodyPr>
          <a:lstStyle/>
          <a:p>
            <a:pPr algn="r"/>
            <a:r>
              <a:rPr lang="ru-RU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Мировоззрение    старшеклассника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АНАЛИЗ </a:t>
            </a:r>
            <a:r>
              <a:rPr lang="ru-RU" sz="2400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АНКЕТирования</a:t>
            </a:r>
            <a:r>
              <a:rPr lang="ru-RU" sz="24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 </a:t>
            </a:r>
            <a:r>
              <a:rPr lang="ru-RU" sz="24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УЧАЩИХСЯ 10 КЛАССА</a:t>
            </a:r>
            <a:br>
              <a:rPr lang="ru-RU" sz="24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</a:br>
            <a:r>
              <a:rPr lang="ru-RU" sz="24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2014/2015 УЧЕБНОГО ГОДА</a:t>
            </a:r>
            <a:r>
              <a:rPr lang="ru-RU" sz="2200" dirty="0" smtClean="0"/>
              <a:t/>
            </a:r>
            <a:br>
              <a:rPr lang="ru-RU" sz="2200" dirty="0" smtClean="0"/>
            </a:br>
            <a:endParaRPr lang="ru-RU" sz="2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62200" y="4077073"/>
            <a:ext cx="6705600" cy="1512168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Выступление на педагогическом совете классного руководителя </a:t>
            </a:r>
            <a:r>
              <a:rPr lang="ru-RU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Михалчевой</a:t>
            </a:r>
            <a:r>
              <a:rPr lang="ru-RU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Л.В.</a:t>
            </a:r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4338" name="Picture 2" descr="http://s4.pic4you.ru/y2014/08-13/12216/4544049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4221088"/>
            <a:ext cx="1318498" cy="170032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79512" y="2743200"/>
            <a:ext cx="6984776" cy="3494112"/>
          </a:xfrm>
        </p:spPr>
        <p:txBody>
          <a:bodyPr>
            <a:normAutofit fontScale="77500" lnSpcReduction="20000"/>
          </a:bodyPr>
          <a:lstStyle/>
          <a:p>
            <a:pPr marL="514350" lvl="0" indent="-514350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1. Учитель, который хорошо знает свой предмет</a:t>
            </a:r>
          </a:p>
          <a:p>
            <a:pPr marL="514350" lvl="0" indent="-514350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(3 человека)</a:t>
            </a:r>
          </a:p>
          <a:p>
            <a:pPr lvl="0"/>
            <a:r>
              <a:rPr lang="ru-RU" dirty="0" smtClean="0"/>
              <a:t>2. Строгий учитель, который дает прочные знания          (1 человек)</a:t>
            </a:r>
          </a:p>
          <a:p>
            <a:pPr lvl="0"/>
            <a:r>
              <a:rPr lang="ru-RU" dirty="0" smtClean="0"/>
              <a:t>3. Тот, кто относится ко мне по-человечески (2 человека)</a:t>
            </a:r>
          </a:p>
          <a:p>
            <a:pPr lvl="0"/>
            <a:r>
              <a:rPr lang="ru-RU" dirty="0" smtClean="0"/>
              <a:t>4. Тот, кто считается с моими возможностями                    (2 человека)</a:t>
            </a:r>
          </a:p>
          <a:p>
            <a:pPr lvl="0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5.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У кого интересно на уроках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(3 человека)</a:t>
            </a:r>
          </a:p>
          <a:p>
            <a:pPr lvl="0"/>
            <a:r>
              <a:rPr lang="ru-RU" dirty="0" smtClean="0"/>
              <a:t>6. Кто дает работать самостоятельно, сделать что-то своё  (1 человек)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68072" cy="1368152"/>
          </a:xfrm>
        </p:spPr>
        <p:txBody>
          <a:bodyPr>
            <a:noAutofit/>
          </a:bodyPr>
          <a:lstStyle/>
          <a:p>
            <a:pPr lvl="0" algn="just"/>
            <a:r>
              <a:rPr lang="ru-RU" sz="24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11. Учителя, как и все люди, разные.  Какие из них вызывают у вас симпатию, уважение? Можно несколько ответов</a:t>
            </a:r>
            <a:endParaRPr lang="ru-RU" sz="2400" b="1" dirty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" name="Picture 4" descr="http://s4.pic4you.ru/y2014/08-13/12216/4544063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12360" y="3068960"/>
            <a:ext cx="1112410" cy="25548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2915816" y="1988840"/>
            <a:ext cx="6228184" cy="3744416"/>
          </a:xfrm>
        </p:spPr>
        <p:txBody>
          <a:bodyPr>
            <a:normAutofit/>
          </a:bodyPr>
          <a:lstStyle/>
          <a:p>
            <a:pPr lvl="0"/>
            <a:r>
              <a:rPr lang="ru-RU" sz="22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</a:t>
            </a:r>
            <a:r>
              <a:rPr lang="ru-RU" sz="22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Усталость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 человека)</a:t>
            </a:r>
          </a:p>
          <a:p>
            <a:pPr lvl="0"/>
            <a:r>
              <a:rPr lang="ru-RU" sz="22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Скука (1 человек)</a:t>
            </a:r>
          </a:p>
          <a:p>
            <a:pPr lvl="0"/>
            <a:r>
              <a:rPr lang="ru-RU" sz="22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 Раздражение (1 человек)</a:t>
            </a:r>
          </a:p>
          <a:p>
            <a:pPr lvl="0"/>
            <a:r>
              <a:rPr lang="ru-RU" sz="22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4.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Беспокойство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(2 человека)</a:t>
            </a:r>
          </a:p>
          <a:p>
            <a:pPr lvl="0"/>
            <a:r>
              <a:rPr lang="ru-RU" sz="22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5. Неуверенность (1 человек)</a:t>
            </a:r>
          </a:p>
          <a:p>
            <a:pPr lvl="0"/>
            <a:r>
              <a:rPr lang="ru-RU" sz="2200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6. 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Неудовлетворенность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собой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(2 человека)</a:t>
            </a:r>
          </a:p>
          <a:p>
            <a:pPr lvl="0"/>
            <a:r>
              <a:rPr lang="ru-RU" sz="2200" b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7. Спокойствие (2 человека)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00200" y="5589240"/>
            <a:ext cx="7315200" cy="100811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332656"/>
            <a:ext cx="73448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8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12. Отметьте</a:t>
            </a:r>
            <a:r>
              <a:rPr lang="ru-RU" sz="2800" dirty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какие чувства у вас вызывает обычное пребывание в школе. Отметьте те, которые испытываете чаще </a:t>
            </a:r>
            <a:r>
              <a:rPr lang="ru-RU" sz="28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других</a:t>
            </a:r>
            <a:endParaRPr lang="ru-RU" sz="2800" dirty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098" name="Picture 2" descr="http://s4.pic4you.ru/y2014/08-13/12216/4544076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717032"/>
            <a:ext cx="2088232" cy="29303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683568" y="2852936"/>
            <a:ext cx="5328593" cy="3062064"/>
          </a:xfrm>
        </p:spPr>
        <p:txBody>
          <a:bodyPr>
            <a:noAutofit/>
          </a:bodyPr>
          <a:lstStyle/>
          <a:p>
            <a:pPr lvl="0"/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Моя мама (3 человека)</a:t>
            </a:r>
          </a:p>
          <a:p>
            <a:pPr lvl="0"/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Сестра, брат  (1 человек)</a:t>
            </a:r>
          </a:p>
          <a:p>
            <a:pPr lvl="0"/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 Кто-то из родственников (1 человек)</a:t>
            </a:r>
          </a:p>
          <a:p>
            <a:pPr lvl="0"/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4. Отец ( 2 человека)</a:t>
            </a:r>
          </a:p>
          <a:p>
            <a:pPr lvl="0"/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5. Учитель </a:t>
            </a:r>
          </a:p>
          <a:p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6. Друг (2 человека)</a:t>
            </a:r>
          </a:p>
          <a:p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7. Одноклассник</a:t>
            </a:r>
          </a:p>
          <a:p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8. Просто знакомый</a:t>
            </a:r>
          </a:p>
          <a:p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9. Я ни к кому не обращусь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71600" y="260648"/>
            <a:ext cx="7620000" cy="1296144"/>
          </a:xfrm>
        </p:spPr>
        <p:txBody>
          <a:bodyPr>
            <a:normAutofit/>
          </a:bodyPr>
          <a:lstStyle/>
          <a:p>
            <a:pPr lvl="0"/>
            <a:r>
              <a:rPr lang="ru-RU" sz="28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13. Есть ли в вашей жизни человек, к которому вы придете в трудную минуту? </a:t>
            </a:r>
            <a:endParaRPr lang="ru-RU" sz="2800" b="1" dirty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074" name="Picture 2" descr="http://s4.pic4you.ru/y2014/08-13/12216/4544079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24128" y="4941168"/>
            <a:ext cx="2915816" cy="171226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6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712968" cy="6296744"/>
          </a:xfrm>
        </p:spPr>
        <p:txBody>
          <a:bodyPr>
            <a:normAutofit fontScale="90000"/>
          </a:bodyPr>
          <a:lstStyle/>
          <a:p>
            <a:pPr lvl="0"/>
            <a:r>
              <a:rPr lang="ru-RU" sz="2800" dirty="0" smtClean="0"/>
              <a:t>14. В чем, по вашему мнению, проявляется культура человека?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400" dirty="0" smtClean="0"/>
              <a:t>1.</a:t>
            </a:r>
            <a:r>
              <a:rPr lang="ru-RU" sz="1800" dirty="0" smtClean="0"/>
              <a:t> </a:t>
            </a:r>
            <a:r>
              <a:rPr lang="ru-RU" sz="2400" dirty="0" smtClean="0"/>
              <a:t>В художественной эрудиции</a:t>
            </a:r>
            <a:br>
              <a:rPr lang="ru-RU" sz="2400" dirty="0" smtClean="0"/>
            </a:br>
            <a:r>
              <a:rPr lang="ru-RU" sz="2400" dirty="0" smtClean="0"/>
              <a:t>2.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В воспитанности (умение вести себя, знание этикета)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( 5 человек)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3</a:t>
            </a:r>
            <a:r>
              <a:rPr lang="ru-RU" sz="2400" b="1" dirty="0" smtClean="0"/>
              <a:t>.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В уважительном отношении к представителям другой национальности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(3  человека)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4</a:t>
            </a:r>
            <a:r>
              <a:rPr lang="ru-RU" sz="2400" b="1" dirty="0" smtClean="0"/>
              <a:t>.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В порядочности, честности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(3 человека)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5. В добром отношении к природе, животным ( 1 человек)</a:t>
            </a:r>
            <a:br>
              <a:rPr lang="ru-RU" sz="2400" dirty="0" smtClean="0"/>
            </a:br>
            <a:r>
              <a:rPr lang="ru-RU" sz="2400" dirty="0" smtClean="0"/>
              <a:t>6. В отношении к памятникам истории, культуры (2 человека)</a:t>
            </a:r>
            <a:br>
              <a:rPr lang="ru-RU" sz="2400" dirty="0" smtClean="0"/>
            </a:br>
            <a:r>
              <a:rPr lang="ru-RU" sz="2400" dirty="0" smtClean="0"/>
              <a:t>7. В творчестве (2 человека)</a:t>
            </a:r>
            <a:br>
              <a:rPr lang="ru-RU" sz="2400" dirty="0" smtClean="0"/>
            </a:br>
            <a:r>
              <a:rPr lang="ru-RU" sz="2400" dirty="0" smtClean="0"/>
              <a:t>8.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В умении остаться человеком в любой ситуации 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(4 человека)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9.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В толерантности к людям (терпимости к их мнению) 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(3 человека)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Picture 6" descr="http://s4.pic4you.ru/y2014/08-13/12216/4544048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88224" y="908720"/>
            <a:ext cx="2267744" cy="196407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95536" y="2564904"/>
            <a:ext cx="8748464" cy="4293096"/>
          </a:xfrm>
        </p:spPr>
        <p:txBody>
          <a:bodyPr>
            <a:noAutofit/>
          </a:bodyPr>
          <a:lstStyle/>
          <a:p>
            <a:pPr lvl="0"/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Материальное благополучие (1 человек)</a:t>
            </a:r>
          </a:p>
          <a:p>
            <a:pPr lvl="0"/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Успешная профессиональная деятельность (карьера) (2 человека)</a:t>
            </a:r>
          </a:p>
          <a:p>
            <a:pPr lvl="0"/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</a:t>
            </a:r>
            <a:r>
              <a:rPr lang="ru-RU" sz="1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Интересная работа (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 человека)</a:t>
            </a:r>
          </a:p>
          <a:p>
            <a:pPr lvl="0"/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4. Деньги</a:t>
            </a:r>
          </a:p>
          <a:p>
            <a:pPr lvl="0"/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5. Уважение окружающих (2 человека)</a:t>
            </a:r>
          </a:p>
          <a:p>
            <a:pPr lvl="0"/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6. 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Семья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(5 человек)</a:t>
            </a:r>
          </a:p>
          <a:p>
            <a:pPr lvl="0"/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7. Образование(1 человек)</a:t>
            </a:r>
          </a:p>
          <a:p>
            <a:pPr lvl="0"/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8. Интеллектуальное развитие (1 человек)</a:t>
            </a:r>
          </a:p>
          <a:p>
            <a:pPr lvl="0"/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9. 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Дружба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(3 человека)</a:t>
            </a:r>
          </a:p>
          <a:p>
            <a:pPr lvl="0"/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10. Личная независимость</a:t>
            </a:r>
          </a:p>
          <a:p>
            <a:pPr lvl="0"/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11. Духовное развитие</a:t>
            </a:r>
          </a:p>
          <a:p>
            <a:pPr lvl="0"/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12. Другое – любовь (1 человек)</a:t>
            </a:r>
            <a:endParaRPr lang="ru-RU" sz="16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71600" y="260648"/>
            <a:ext cx="7620000" cy="1368152"/>
          </a:xfrm>
        </p:spPr>
        <p:txBody>
          <a:bodyPr>
            <a:normAutofit fontScale="90000"/>
          </a:bodyPr>
          <a:lstStyle/>
          <a:p>
            <a:pPr lvl="0"/>
            <a:r>
              <a:rPr lang="ru-RU" sz="2800" dirty="0" smtClean="0">
                <a:solidFill>
                  <a:srgbClr val="002060"/>
                </a:solidFill>
              </a:rPr>
              <a:t>15. Современный мир многообразен. Ценности у людей не одинаковы. Отметьте те, какие из них вы считаете наиболее важными.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028" name="Picture 4" descr="http://s4.pic4you.ru/y2014/08-13/12216/4544054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80312" y="4365104"/>
            <a:ext cx="1259632" cy="217863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500"/>
                            </p:stCondLst>
                            <p:childTnLst>
                              <p:par>
                                <p:cTn id="6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500"/>
                            </p:stCondLst>
                            <p:childTnLst>
                              <p:par>
                                <p:cTn id="7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500"/>
                            </p:stCondLst>
                            <p:childTnLst>
                              <p:par>
                                <p:cTn id="8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&amp;Scy;&amp;pcy;&amp;acy;&amp;scy;&amp;icy;&amp;bcy;&amp;ocy; &amp;zcy;&amp;acy; &amp;vcy;&amp;ncy;&amp;icy;&amp;mcy;&amp;acy;&amp;ncy;&amp;icy;&amp;ie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9700" name="Picture 4" descr="http://www.panteeva.21203s10.edusite.ru/images/p9_32627b5a971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95936" y="4509120"/>
            <a:ext cx="1714254" cy="2125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://s4.pic4you.ru/y2014/08-13/12216/454407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172400" y="5733256"/>
            <a:ext cx="607614" cy="887117"/>
          </a:xfrm>
          <a:prstGeom prst="rect">
            <a:avLst/>
          </a:prstGeom>
          <a:noFill/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23528" y="0"/>
            <a:ext cx="8171185" cy="1556792"/>
          </a:xfrm>
        </p:spPr>
        <p:txBody>
          <a:bodyPr>
            <a:norm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ЖИЗНЬ – СЛОЖНОЕ ЯВЛЕНИЕ. ЧТО, КРОМЕ ЗНАНИЙ, ВАМ ПОНАДОБИТСЯ В НЕЙ В ДАЛЬНЕЙШЕМ? Подумайте и отметьте самое важное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564904"/>
            <a:ext cx="8784976" cy="410445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1.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Ориентация на большую самостоятельность, ответственность           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(3 человека)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2. Представление о том, что значит быть гражданином своей страны.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3. Навыки общения, умение взаимодействовать с людьми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(3 человека)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4. Понимание ценности природы, жизни человека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5. Уважение труда, ценность профессионализма и компетентности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6. Важность уважения к человеческой личности, к достоинству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7. Представление о демократическом устройстве общества, его основных достоинствах (свобода личности, равенства перед законом…)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8. Другое 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(способность жить,  а не существовать)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314" name="Picture 2" descr="https://sp.yimg.com/ib/th?id=HN.608042446054558234&amp;pid=15.1&amp;P=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1556792"/>
            <a:ext cx="522485" cy="93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1475656" y="1268760"/>
            <a:ext cx="7439744" cy="324036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 </a:t>
            </a:r>
          </a:p>
          <a:p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</a:rPr>
              <a:t>1. Прочные знания по предметам 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(3 человека)</a:t>
            </a:r>
          </a:p>
          <a:p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</a:rPr>
              <a:t>2. Общекультурный кругозор 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(1 человек)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3. Помощь в развитии способностей</a:t>
            </a:r>
          </a:p>
          <a:p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  <a:t>4. Опыт общения с людьми 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(1 человек)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5. Способность ориентироваться в жизни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6. Научить вести себя (правила поведения…)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7. Дать представление о ценностях, смысле жизни</a:t>
            </a:r>
          </a:p>
          <a:p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  <a:t>8. Умение мыслить самостоятельно 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(2 человека)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519864" cy="1224136"/>
          </a:xfrm>
        </p:spPr>
        <p:txBody>
          <a:bodyPr>
            <a:normAutofit/>
          </a:bodyPr>
          <a:lstStyle/>
          <a:p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>
          <a:xfrm>
            <a:off x="0" y="0"/>
            <a:ext cx="9144000" cy="1412776"/>
          </a:xfrm>
        </p:spPr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547664" y="42769"/>
            <a:ext cx="60486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КАК ВЫ ДУМАЕТЕ, ЧТО ДОЛЖНА ДАТЬ ВАМ ШКОЛА?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(Отметьте самое важное, пожалуйста)</a:t>
            </a:r>
          </a:p>
        </p:txBody>
      </p:sp>
      <p:pic>
        <p:nvPicPr>
          <p:cNvPr id="12290" name="Picture 2" descr="http://pan-poznavajka.ru/_ph/11/1/36390320.jpg?141604026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1080120" cy="1440160"/>
          </a:xfrm>
          <a:prstGeom prst="rect">
            <a:avLst/>
          </a:prstGeom>
          <a:noFill/>
        </p:spPr>
      </p:pic>
      <p:pic>
        <p:nvPicPr>
          <p:cNvPr id="12292" name="Picture 4" descr="http://s4.pic4you.ru/y2014/08-13/12216/4544080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60232" y="5085184"/>
            <a:ext cx="2232248" cy="15567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0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95536" y="0"/>
            <a:ext cx="8099177" cy="630932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 ЗАНИМАЕТЕСЬ ЛИ ВЫ ГДЕ-НИБУДЬ ДОПОЛНИТЕЛЬНО?</a:t>
            </a:r>
          </a:p>
          <a:p>
            <a:pPr lvl="0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Да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(2 чел.)   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Нет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(2 чел.)   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Эпизодически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(1 чел.)</a:t>
            </a:r>
          </a:p>
          <a:p>
            <a:endParaRPr lang="ru-RU" dirty="0" smtClean="0"/>
          </a:p>
          <a:p>
            <a:pPr lvl="0"/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71600" y="1628800"/>
            <a:ext cx="7620000" cy="4896544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</a:t>
            </a:r>
            <a:br>
              <a:rPr lang="ru-RU" dirty="0" smtClean="0"/>
            </a:br>
            <a:r>
              <a:rPr lang="ru-RU" dirty="0" smtClean="0"/>
              <a:t>             </a:t>
            </a:r>
            <a:br>
              <a:rPr lang="ru-RU" dirty="0" smtClean="0"/>
            </a:br>
            <a:r>
              <a:rPr lang="ru-RU" dirty="0" smtClean="0"/>
              <a:t>             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5. Почему вы это делаете?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Хочу иметь прочные знания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(3 человека)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2636912"/>
            <a:ext cx="590465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AutoNum type="arabicPeriod" startAt="4"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Если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да, то где? </a:t>
            </a:r>
            <a:endParaRPr lang="ru-RU" sz="2800" b="1" dirty="0" smtClean="0">
              <a:solidFill>
                <a:schemeClr val="accent1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14350" lvl="0" indent="-514350"/>
            <a:endParaRPr lang="ru-RU" sz="2800" b="1" dirty="0" smtClean="0">
              <a:solidFill>
                <a:schemeClr val="accent1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С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репетитором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</a:rPr>
              <a:t>(2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человека)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</a:endParaRPr>
          </a:p>
          <a:p>
            <a:pPr lvl="0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В спортивной секции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</a:rPr>
              <a:t>(1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человек)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266" name="Picture 2" descr="&amp;acy;&amp;ncy;&amp;icy;&amp;mcy;&amp;icy;&amp;rcy;&amp;ocy;&amp;vcy;&amp;acy;&amp;ncy;&amp;ncy;&amp;ycy;&amp;iecy; &amp;kcy;&amp;acy;&amp;rcy;&amp;tcy;&amp;icy;&amp;ncy;&amp;kcy;&amp;icy; &amp;shcy;&amp;kcy;&amp;ocy;&amp;lcy;&amp;a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56376" y="260648"/>
            <a:ext cx="1187624" cy="1179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http://s4.pic4you.ru/y2014/08-13/12216/4544067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3212976"/>
            <a:ext cx="1763688" cy="218825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352928" cy="83671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6. У ВСЕХ ЛЮДЕЙ В ШКОЛЕ БЫЛИ ЛЮБИМЫЕ И НЕЛЮБИМЫЕ ПРЕДМЕТЫ </a:t>
            </a:r>
            <a:endParaRPr lang="ru-RU" sz="24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12" y="908723"/>
          <a:ext cx="8640958" cy="5884184"/>
        </p:xfrm>
        <a:graphic>
          <a:graphicData uri="http://schemas.openxmlformats.org/drawingml/2006/table">
            <a:tbl>
              <a:tblPr/>
              <a:tblGrid>
                <a:gridCol w="2664296"/>
                <a:gridCol w="2448272"/>
                <a:gridCol w="1728192"/>
                <a:gridCol w="1800198"/>
              </a:tblGrid>
              <a:tr h="6263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Изучаю с интересом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Равнодушен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Не люблю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История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География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Биология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Алгебра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Геометрия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Физика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Химия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Информатика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Литература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Русский язык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Английский язык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Обществознание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Немецкий язык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ОБЖ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Физическая культура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42" name="Picture 2" descr="http://s4.pic4you.ru/y2014/08-13/12216/4544074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26264" y="0"/>
            <a:ext cx="1117736" cy="11521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0"/>
            <a:ext cx="8596064" cy="1412776"/>
          </a:xfrm>
        </p:spPr>
        <p:txBody>
          <a:bodyPr>
            <a:normAutofit/>
          </a:bodyPr>
          <a:lstStyle/>
          <a:p>
            <a:pPr lvl="0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7. Каждому человеку хочется проявить себя с лучшей стороны, показать свои возможности, способности. Насколько это удается вам в школе?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971600" y="2780928"/>
            <a:ext cx="7595121" cy="306206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 </a:t>
            </a:r>
          </a:p>
          <a:p>
            <a:endParaRPr lang="ru-RU" sz="32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699791" y="1601195"/>
          <a:ext cx="6336705" cy="3787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0196"/>
                <a:gridCol w="1469087"/>
                <a:gridCol w="1523246"/>
                <a:gridCol w="1584176"/>
              </a:tblGrid>
              <a:tr h="96370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почти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всегда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иногда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очень редко</a:t>
                      </a:r>
                      <a:endParaRPr lang="ru-RU" sz="2400" dirty="0"/>
                    </a:p>
                  </a:txBody>
                  <a:tcPr/>
                </a:tc>
              </a:tr>
              <a:tr h="13296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rgbClr val="0070C0"/>
                          </a:solidFill>
                        </a:rPr>
                        <a:t>В учебе</a:t>
                      </a:r>
                    </a:p>
                    <a:p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70C0"/>
                          </a:solidFill>
                        </a:rPr>
                        <a:t>5</a:t>
                      </a:r>
                      <a:endParaRPr lang="ru-RU" sz="32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  <a:tr h="1494328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70C0"/>
                          </a:solidFill>
                        </a:rPr>
                        <a:t>Просто как человеку</a:t>
                      </a:r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70C0"/>
                          </a:solidFill>
                        </a:rPr>
                        <a:t>3</a:t>
                      </a:r>
                      <a:endParaRPr lang="ru-RU" sz="32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70C0"/>
                          </a:solidFill>
                        </a:rPr>
                        <a:t>2</a:t>
                      </a:r>
                      <a:endParaRPr lang="ru-RU" sz="32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220" name="Picture 4" descr="http://s4.pic4you.ru/y2014/08-13/12216/4544070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4005064"/>
            <a:ext cx="1717016" cy="230425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2051720" y="188640"/>
            <a:ext cx="6863680" cy="7920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8. Оцените отдельные стороны вашей жизни в школе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75656" y="1340769"/>
          <a:ext cx="7668344" cy="5256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1577"/>
                <a:gridCol w="1812454"/>
                <a:gridCol w="1012633"/>
                <a:gridCol w="1691680"/>
              </a:tblGrid>
              <a:tr h="93649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положительно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средне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отрицательно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574114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rgbClr val="0070C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Ваша учеба в классе</a:t>
                      </a:r>
                      <a:endParaRPr lang="ru-RU" b="1" dirty="0">
                        <a:solidFill>
                          <a:srgbClr val="0070C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4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936494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rgbClr val="0070C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Мои отношения с одноклассниками </a:t>
                      </a:r>
                      <a:endParaRPr lang="ru-RU" b="1" dirty="0">
                        <a:solidFill>
                          <a:srgbClr val="0070C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5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936494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rgbClr val="0070C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Отношение моих родителей 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rgbClr val="0070C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к учебе</a:t>
                      </a:r>
                      <a:endParaRPr lang="ru-RU" b="1" dirty="0">
                        <a:solidFill>
                          <a:srgbClr val="0070C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5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936494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rgbClr val="0070C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Отношение большинства учителей ко мне</a:t>
                      </a:r>
                      <a:endParaRPr lang="ru-RU" b="1" dirty="0">
                        <a:solidFill>
                          <a:srgbClr val="0070C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4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936494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rgbClr val="0070C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Отношения с учениками других классов</a:t>
                      </a:r>
                      <a:endParaRPr lang="ru-RU" b="1" dirty="0">
                        <a:solidFill>
                          <a:srgbClr val="0070C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4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&amp;Gcy;&amp;Lcy;&amp;Ocy;&amp;Bcy;&amp;Ucy;&amp;Scy;-&amp;Ucy;&amp;CHcy;&amp;IEcy;&amp;Ncy;&amp;Icy;&amp;Kcy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40352" y="4653136"/>
            <a:ext cx="1144684" cy="1152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http://s4.pic4you.ru/y2014/08-13/12216/454406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1988840"/>
            <a:ext cx="1080120" cy="256490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282880" cy="869950"/>
          </a:xfrm>
        </p:spPr>
        <p:txBody>
          <a:bodyPr>
            <a:noAutofit/>
          </a:bodyPr>
          <a:lstStyle/>
          <a:p>
            <a:pPr lvl="0"/>
            <a:r>
              <a:rPr lang="ru-RU" sz="3200" b="1" dirty="0" smtClean="0"/>
              <a:t>9. Удовлетворены ли вы своими учебными успехами?</a:t>
            </a:r>
            <a:endParaRPr lang="ru-RU" sz="32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2362200" y="2276872"/>
            <a:ext cx="6400800" cy="3895328"/>
          </a:xfrm>
        </p:spPr>
        <p:txBody>
          <a:bodyPr/>
          <a:lstStyle/>
          <a:p>
            <a:pPr lvl="0"/>
            <a:r>
              <a:rPr lang="ru-RU" b="1" dirty="0" smtClean="0">
                <a:solidFill>
                  <a:srgbClr val="002060"/>
                </a:solidFill>
              </a:rPr>
              <a:t>Да </a:t>
            </a:r>
          </a:p>
          <a:p>
            <a:pPr lvl="0"/>
            <a:r>
              <a:rPr lang="ru-RU" b="1" dirty="0" smtClean="0">
                <a:solidFill>
                  <a:srgbClr val="002060"/>
                </a:solidFill>
              </a:rPr>
              <a:t>Частично  </a:t>
            </a:r>
            <a:r>
              <a:rPr lang="ru-RU" b="1" i="1" dirty="0" smtClean="0">
                <a:solidFill>
                  <a:srgbClr val="002060"/>
                </a:solidFill>
              </a:rPr>
              <a:t>(2 человека)</a:t>
            </a:r>
          </a:p>
          <a:p>
            <a:pPr lvl="0"/>
            <a:r>
              <a:rPr lang="ru-RU" b="1" dirty="0" smtClean="0">
                <a:solidFill>
                  <a:srgbClr val="002060"/>
                </a:solidFill>
              </a:rPr>
              <a:t> Я часто бываю собой недоволен</a:t>
            </a:r>
          </a:p>
          <a:p>
            <a:pPr lvl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  </a:t>
            </a:r>
            <a:r>
              <a:rPr lang="ru-RU" b="1" i="1" dirty="0" smtClean="0">
                <a:solidFill>
                  <a:srgbClr val="002060"/>
                </a:solidFill>
              </a:rPr>
              <a:t>(2 человека)</a:t>
            </a:r>
          </a:p>
          <a:p>
            <a:pPr lvl="0"/>
            <a:r>
              <a:rPr lang="ru-RU" b="1" dirty="0" smtClean="0">
                <a:solidFill>
                  <a:srgbClr val="002060"/>
                </a:solidFill>
              </a:rPr>
              <a:t>Мне это безразлично </a:t>
            </a:r>
            <a:r>
              <a:rPr lang="ru-RU" b="1" i="1" dirty="0" smtClean="0">
                <a:solidFill>
                  <a:srgbClr val="002060"/>
                </a:solidFill>
              </a:rPr>
              <a:t>(1 человек)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7170" name="Picture 2" descr="http://s4.pic4you.ru/y2014/08-13/12216/454407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2276872"/>
            <a:ext cx="1991207" cy="3816424"/>
          </a:xfrm>
          <a:prstGeom prst="rect">
            <a:avLst/>
          </a:prstGeom>
          <a:noFill/>
        </p:spPr>
      </p:pic>
      <p:pic>
        <p:nvPicPr>
          <p:cNvPr id="6" name="Picture 6" descr="&amp;scy;&amp;lcy;&amp;iecy;&amp;dcy;&amp;ucy;&amp;yucy;&amp;shchcy;&amp;acy;&amp;yacy; &amp;scy;&amp;ocy;&amp;scy;&amp;tcy;&amp;acy;&amp;vcy;&amp;lcy;&amp;yacy;&amp;yucy;&amp;shchcy;&amp;acy;&amp;yacy; &amp;ecy;&amp;tcy;&amp;ocy; &amp;ucy;&amp;chcy;&amp;icy;&amp;tcy;&amp;iecy;&amp;lcy;&amp;softcy; ...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68344" y="5445224"/>
            <a:ext cx="1115616" cy="11910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267744" y="2924944"/>
            <a:ext cx="6624736" cy="3672408"/>
          </a:xfrm>
        </p:spPr>
        <p:txBody>
          <a:bodyPr>
            <a:normAutofit fontScale="32500" lnSpcReduction="20000"/>
          </a:bodyPr>
          <a:lstStyle/>
          <a:p>
            <a:pPr lvl="0"/>
            <a:r>
              <a:rPr lang="ru-RU" sz="49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Эрудицией, широкими познаниями, начитанностью    2 человека</a:t>
            </a:r>
          </a:p>
          <a:p>
            <a:pPr lvl="0"/>
            <a:r>
              <a:rPr lang="ru-RU" sz="55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Независимостью, собственной позицией            </a:t>
            </a:r>
            <a:r>
              <a:rPr lang="ru-RU" sz="49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 человека</a:t>
            </a:r>
          </a:p>
          <a:p>
            <a:pPr lvl="0"/>
            <a:r>
              <a:rPr lang="ru-RU" sz="55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 Умением выкрутится из любой ситуации            </a:t>
            </a:r>
            <a:r>
              <a:rPr lang="ru-RU" sz="49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 человека</a:t>
            </a:r>
          </a:p>
          <a:p>
            <a:pPr lvl="0"/>
            <a:r>
              <a:rPr lang="ru-RU" sz="49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4. Обаянием, внешней красотой                                        2 человека</a:t>
            </a:r>
          </a:p>
          <a:p>
            <a:pPr lvl="0"/>
            <a:r>
              <a:rPr lang="ru-RU" sz="49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5. Честностью, принципиальностью                                  2 человека</a:t>
            </a:r>
          </a:p>
          <a:p>
            <a:pPr lvl="0"/>
            <a:r>
              <a:rPr lang="ru-RU" sz="49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6. Смелостью бесстрашием                                               2 человека</a:t>
            </a:r>
          </a:p>
          <a:p>
            <a:pPr lvl="0"/>
            <a:r>
              <a:rPr lang="ru-RU" sz="49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7. Физической силой                                                           1 человек</a:t>
            </a:r>
          </a:p>
          <a:p>
            <a:pPr lvl="0"/>
            <a:r>
              <a:rPr lang="ru-RU" sz="55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8. Хорошими связями                                                </a:t>
            </a:r>
            <a:r>
              <a:rPr lang="ru-RU" sz="49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 человека</a:t>
            </a:r>
          </a:p>
          <a:p>
            <a:pPr lvl="0"/>
            <a:r>
              <a:rPr lang="ru-RU" sz="49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9. Хорошей успеваемостью                                                2 человека</a:t>
            </a:r>
          </a:p>
          <a:p>
            <a:pPr lvl="0"/>
            <a:r>
              <a:rPr lang="ru-RU" sz="49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10.Материальной обеспеченностью родителей               1 человек</a:t>
            </a:r>
          </a:p>
          <a:p>
            <a:pPr lvl="0"/>
            <a:r>
              <a:rPr lang="ru-RU" sz="4900" b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11. Владением силовыми приемами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731968" cy="1368152"/>
          </a:xfrm>
        </p:spPr>
        <p:txBody>
          <a:bodyPr>
            <a:noAutofit/>
          </a:bodyPr>
          <a:lstStyle/>
          <a:p>
            <a:pPr lvl="0"/>
            <a:r>
              <a:rPr lang="ru-RU" sz="28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10. Как вы считаете, чем можно завоевать авторитет у сверстников? </a:t>
            </a:r>
            <a:br>
              <a:rPr lang="ru-RU" sz="28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8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( Выберите не более 5 позиций)</a:t>
            </a:r>
            <a:endParaRPr lang="ru-RU" sz="2800" b="1" dirty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" name="Picture 2" descr="http://s4.pic4you.ru/y2014/08-13/12216/4544068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4365104"/>
            <a:ext cx="1224136" cy="227678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469</TotalTime>
  <Words>749</Words>
  <Application>Microsoft Office PowerPoint</Application>
  <PresentationFormat>Экран (4:3)</PresentationFormat>
  <Paragraphs>163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Обычная</vt:lpstr>
      <vt:lpstr>Мировоззрение    старшеклассника  АНАЛИЗ АНКЕТирования  УЧАЩИХСЯ 10 КЛАССА  2014/2015 УЧЕБНОГО ГОДА </vt:lpstr>
      <vt:lpstr>1. Ориентация на большую самостоятельность, ответственность            (3 человека) 2. Представление о том, что значит быть гражданином своей страны. 3. Навыки общения, умение взаимодействовать с людьми  (3 человека) 4. Понимание ценности природы, жизни человека 5. Уважение труда, ценность профессионализма и компетентности 6. Важность уважения к человеческой личности, к достоинству 7. Представление о демократическом устройстве общества, его основных достоинствах (свобода личности, равенства перед законом…) 8. Другое (способность жить,  а не существовать)</vt:lpstr>
      <vt:lpstr>Слайд 3</vt:lpstr>
      <vt:lpstr>                                            5. Почему вы это делаете?                  Хочу иметь прочные знания (3 человека)</vt:lpstr>
      <vt:lpstr>6. У ВСЕХ ЛЮДЕЙ В ШКОЛЕ БЫЛИ ЛЮБИМЫЕ И НЕЛЮБИМЫЕ ПРЕДМЕТЫ </vt:lpstr>
      <vt:lpstr>7. Каждому человеку хочется проявить себя с лучшей стороны, показать свои возможности, способности. Насколько это удается вам в школе?</vt:lpstr>
      <vt:lpstr>Слайд 7</vt:lpstr>
      <vt:lpstr>9. Удовлетворены ли вы своими учебными успехами?</vt:lpstr>
      <vt:lpstr>10. Как вы считаете, чем можно завоевать авторитет у сверстников?   ( Выберите не более 5 позиций)</vt:lpstr>
      <vt:lpstr>11. Учителя, как и все люди, разные.  Какие из них вызывают у вас симпатию, уважение? Можно несколько ответов</vt:lpstr>
      <vt:lpstr>Слайд 11</vt:lpstr>
      <vt:lpstr>13. Есть ли в вашей жизни человек, к которому вы придете в трудную минуту? </vt:lpstr>
      <vt:lpstr>14. В чем, по вашему мнению, проявляется культура человека?     1. В художественной эрудиции 2. В воспитанности (умение вести себя, знание этикета) ( 5 человек) 3. В уважительном отношении к представителям другой национальности (3  человека) 4. В порядочности, честности (3 человека) 5. В добром отношении к природе, животным ( 1 человек) 6. В отношении к памятникам истории, культуры (2 человека) 7. В творчестве (2 человека) 8. В умении остаться человеком в любой ситуации  (4 человека) 9. В толерантности к людям (терпимости к их мнению)  (3 человека)</vt:lpstr>
      <vt:lpstr>15. Современный мир многообразен. Ценности у людей не одинаковы. Отметьте те, какие из них вы считаете наиболее важными.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Мировоззрение    старшеклассника  АНАЛИЗ АНКЕТЫ УЧАЩИХСЯ 10 КЛАССА  2014/2015 УЧЕБНОГО ГОДА</dc:title>
  <dc:creator>Людмила</dc:creator>
  <cp:lastModifiedBy>Baza</cp:lastModifiedBy>
  <cp:revision>51</cp:revision>
  <dcterms:created xsi:type="dcterms:W3CDTF">2014-11-14T17:10:38Z</dcterms:created>
  <dcterms:modified xsi:type="dcterms:W3CDTF">2014-12-10T14:19:12Z</dcterms:modified>
</cp:coreProperties>
</file>