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03" r:id="rId2"/>
    <p:sldId id="311" r:id="rId3"/>
    <p:sldId id="308" r:id="rId4"/>
    <p:sldId id="324" r:id="rId5"/>
    <p:sldId id="314" r:id="rId6"/>
    <p:sldId id="422" r:id="rId7"/>
    <p:sldId id="424" r:id="rId8"/>
    <p:sldId id="426" r:id="rId9"/>
    <p:sldId id="331" r:id="rId10"/>
  </p:sldIdLst>
  <p:sldSz cx="9144000" cy="6858000" type="screen4x3"/>
  <p:notesSz cx="6856413" cy="9750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rlova" initials="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B611B"/>
    <a:srgbClr val="CC0000"/>
    <a:srgbClr val="003366"/>
    <a:srgbClr val="000099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0600" autoAdjust="0"/>
  </p:normalViewPr>
  <p:slideViewPr>
    <p:cSldViewPr>
      <p:cViewPr>
        <p:scale>
          <a:sx n="80" d="100"/>
          <a:sy n="80" d="100"/>
        </p:scale>
        <p:origin x="-2196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714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D939A-1F36-462A-97FA-749D12A17221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31838"/>
            <a:ext cx="4872037" cy="3656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42" y="4631452"/>
            <a:ext cx="5485130" cy="4387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714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82E6A-949D-4CD7-AF90-3D1183417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9" y="0"/>
            <a:ext cx="92869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8286808" cy="371477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Педагогический совет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i="1" dirty="0" smtClean="0">
                <a:solidFill>
                  <a:srgbClr val="002060"/>
                </a:solidFill>
              </a:rPr>
              <a:t>«Школьные трудности периода адаптации»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072074"/>
            <a:ext cx="6400800" cy="1071570"/>
          </a:xfrm>
        </p:spPr>
        <p:txBody>
          <a:bodyPr>
            <a:normAutofit/>
          </a:bodyPr>
          <a:lstStyle/>
          <a:p>
            <a:pPr algn="r"/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21 ноября 2014 года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71472" y="1643050"/>
            <a:ext cx="8286808" cy="378565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«Новичок» в школе: особенности адаптационного периода </a:t>
            </a:r>
          </a:p>
          <a:p>
            <a:pPr marL="457200" indent="-457200" algn="just">
              <a:tabLst>
                <a:tab pos="685800" algn="l"/>
              </a:tabLst>
            </a:pPr>
            <a:endParaRPr lang="ru-RU" sz="2400" b="1" dirty="0" smtClean="0">
              <a:solidFill>
                <a:srgbClr val="990000"/>
              </a:solidFill>
              <a:latin typeface="Bookman Old Style" pitchFamily="18" charset="0"/>
            </a:endParaRP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Готовность к школьному обучению</a:t>
            </a: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endParaRPr lang="ru-RU" sz="2400" b="1" dirty="0" smtClean="0">
              <a:solidFill>
                <a:srgbClr val="990000"/>
              </a:solidFill>
              <a:latin typeface="Bookman Old Style" pitchFamily="18" charset="0"/>
            </a:endParaRP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Преемственность </a:t>
            </a:r>
            <a:r>
              <a:rPr lang="ru-RU" sz="2400" b="1" dirty="0">
                <a:solidFill>
                  <a:srgbClr val="990000"/>
                </a:solidFill>
                <a:latin typeface="Bookman Old Style" pitchFamily="18" charset="0"/>
              </a:rPr>
              <a:t>при   переходе учащихся на следующую ступень </a:t>
            </a: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обучения</a:t>
            </a: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endParaRPr lang="ru-RU" sz="2400" dirty="0">
              <a:solidFill>
                <a:srgbClr val="990000"/>
              </a:solidFill>
              <a:latin typeface="Bookman Old Style" pitchFamily="18" charset="0"/>
            </a:endParaRP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Итоги </a:t>
            </a:r>
            <a:r>
              <a:rPr lang="en-US" sz="2400" b="1" dirty="0" smtClean="0">
                <a:solidFill>
                  <a:srgbClr val="990000"/>
                </a:solidFill>
                <a:latin typeface="Bookman Old Style" pitchFamily="18" charset="0"/>
              </a:rPr>
              <a:t>I</a:t>
            </a: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 триместра</a:t>
            </a:r>
          </a:p>
          <a:p>
            <a:pPr marL="457200" indent="-457200" algn="just">
              <a:tabLst>
                <a:tab pos="685800" algn="l"/>
              </a:tabLst>
            </a:pPr>
            <a:endParaRPr lang="ru-RU" sz="2400" dirty="0">
              <a:solidFill>
                <a:srgbClr val="990000"/>
              </a:solidFill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500034" y="357166"/>
            <a:ext cx="80057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Повестка педагогического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совета: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990000"/>
                </a:solidFill>
              </a:rPr>
              <a:t>«Новичок» в школе: </a:t>
            </a:r>
            <a:br>
              <a:rPr lang="ru-RU" sz="3200" b="1" dirty="0" smtClean="0">
                <a:solidFill>
                  <a:srgbClr val="990000"/>
                </a:solidFill>
              </a:rPr>
            </a:br>
            <a:r>
              <a:rPr lang="ru-RU" sz="3200" b="1" dirty="0" smtClean="0">
                <a:solidFill>
                  <a:srgbClr val="990000"/>
                </a:solidFill>
              </a:rPr>
              <a:t>особенности адаптационного периода 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4" y="1285861"/>
          <a:ext cx="8501123" cy="5210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404"/>
                <a:gridCol w="514776"/>
                <a:gridCol w="514776"/>
                <a:gridCol w="514776"/>
                <a:gridCol w="514776"/>
                <a:gridCol w="514776"/>
                <a:gridCol w="514776"/>
                <a:gridCol w="588315"/>
                <a:gridCol w="735394"/>
                <a:gridCol w="661854"/>
                <a:gridCol w="588315"/>
                <a:gridCol w="1147185"/>
              </a:tblGrid>
              <a:tr h="19151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2</a:t>
                      </a:r>
                    </a:p>
                    <a:p>
                      <a:pPr algn="ctr"/>
                      <a:r>
                        <a:rPr lang="ru-RU" sz="1000" i="1" dirty="0" smtClean="0"/>
                        <a:t>класс</a:t>
                      </a:r>
                      <a:endParaRPr lang="ru-RU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dirty="0" smtClean="0"/>
                        <a:t>класс</a:t>
                      </a:r>
                    </a:p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dirty="0" smtClean="0"/>
                        <a:t>класс</a:t>
                      </a:r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dirty="0" smtClean="0"/>
                        <a:t>класс</a:t>
                      </a:r>
                    </a:p>
                    <a:p>
                      <a:pPr algn="ctr"/>
                      <a:endParaRPr lang="ru-RU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dirty="0" smtClean="0"/>
                        <a:t>класс</a:t>
                      </a:r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7</a:t>
                      </a:r>
                    </a:p>
                    <a:p>
                      <a:pPr algn="ctr"/>
                      <a:r>
                        <a:rPr lang="ru-RU" sz="1000" i="1" dirty="0" smtClean="0"/>
                        <a:t>класс</a:t>
                      </a:r>
                      <a:endParaRPr lang="ru-RU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8 </a:t>
                      </a:r>
                      <a:r>
                        <a:rPr lang="ru-RU" sz="1000" i="1" dirty="0" smtClean="0"/>
                        <a:t>класс</a:t>
                      </a:r>
                      <a:endParaRPr lang="ru-RU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dirty="0" smtClean="0"/>
                        <a:t>класс</a:t>
                      </a:r>
                      <a:endParaRPr lang="ru-RU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10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/>
                        <a:t>класс</a:t>
                      </a:r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11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/>
                        <a:t>класс</a:t>
                      </a:r>
                    </a:p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всего</a:t>
                      </a:r>
                      <a:endParaRPr lang="ru-RU" sz="2800" i="1" dirty="0"/>
                    </a:p>
                  </a:txBody>
                  <a:tcPr/>
                </a:tc>
              </a:tr>
              <a:tr h="82252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прибыло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13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человек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087588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адаптированы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13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человек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318295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не адаптированы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877508"/>
          <a:ext cx="8715435" cy="5980492"/>
        </p:xfrm>
        <a:graphic>
          <a:graphicData uri="http://schemas.openxmlformats.org/drawingml/2006/table">
            <a:tbl>
              <a:tblPr/>
              <a:tblGrid>
                <a:gridCol w="428630"/>
                <a:gridCol w="1905205"/>
                <a:gridCol w="309371"/>
                <a:gridCol w="789018"/>
                <a:gridCol w="686251"/>
                <a:gridCol w="552100"/>
                <a:gridCol w="820885"/>
                <a:gridCol w="1009398"/>
                <a:gridCol w="772820"/>
                <a:gridCol w="798816"/>
                <a:gridCol w="642941"/>
              </a:tblGrid>
              <a:tr h="107157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Georgia"/>
                          <a:ea typeface="Times New Roman"/>
                          <a:cs typeface="Times New Roman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Georg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latin typeface="Georgia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200" dirty="0" err="1">
                          <a:latin typeface="Georgia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Georgia"/>
                          <a:ea typeface="Times New Roman"/>
                          <a:cs typeface="Times New Roman"/>
                        </a:rPr>
                        <a:t>Ф.И </a:t>
                      </a: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учащихся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Georg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latin typeface="Georgia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Эффективность учебной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 деятельности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Усвоение школьных норм поведения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Успешность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 социальных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 контактов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Эмоциональное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благополучие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Georgia"/>
                          <a:ea typeface="Times New Roman"/>
                          <a:cs typeface="Times New Roman"/>
                        </a:rPr>
                        <a:t>Сумма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Georgia"/>
                          <a:ea typeface="Times New Roman"/>
                          <a:cs typeface="Times New Roman"/>
                        </a:rPr>
                        <a:t>баллов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Учебная </a:t>
                      </a:r>
                      <a:r>
                        <a:rPr lang="ru-RU" sz="9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активность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Усвоение </a:t>
                      </a:r>
                      <a:r>
                        <a:rPr lang="ru-RU" sz="1100" i="1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знаний (успеваемость)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Поведение </a:t>
                      </a:r>
                      <a:r>
                        <a:rPr lang="ru-RU" sz="1100" i="1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на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уроке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b="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Поведение </a:t>
                      </a:r>
                      <a:r>
                        <a:rPr lang="ru-RU" sz="1100" b="0" i="1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на перемене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Взаимоотношения с одноклассниками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Отношение  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 </a:t>
                      </a:r>
                      <a:r>
                        <a:rPr lang="ru-RU" sz="1100" i="1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учителю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Эмоции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Georgia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79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Georgia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Georgia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Georgia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02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Georgia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Georgia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Georgia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Georgia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B2C3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>ЭКСПЕРТНАЯ ОЦЕНКА классного руководителя 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B2C3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B2C3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>социально-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B2C30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­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B2C3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>психологической адаптации вновь прибывших  детей к школе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6258" name="Rectangle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00013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1 </a:t>
            </a: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класс</a:t>
            </a:r>
          </a:p>
        </p:txBody>
      </p:sp>
      <p:sp>
        <p:nvSpPr>
          <p:cNvPr id="96259" name="Rectangle 3"/>
          <p:cNvSpPr>
            <a:spLocks noGrp="1"/>
          </p:cNvSpPr>
          <p:nvPr>
            <p:ph type="body" idx="1"/>
          </p:nvPr>
        </p:nvSpPr>
        <p:spPr>
          <a:xfrm>
            <a:off x="428596" y="1500174"/>
            <a:ext cx="8229600" cy="642942"/>
          </a:xfrm>
        </p:spPr>
        <p:txBody>
          <a:bodyPr>
            <a:normAutofit/>
          </a:bodyPr>
          <a:lstStyle/>
          <a:p>
            <a:pPr algn="ctr">
              <a:buFont typeface="Arial" charset="0"/>
              <a:buNone/>
            </a:pPr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</a:rPr>
              <a:t>Начало системного обучения в школе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500034" y="2571744"/>
            <a:ext cx="8229600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5, 10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классы</a:t>
            </a: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500002" y="3429000"/>
            <a:ext cx="8643998" cy="3000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содержания образовательного процесса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требований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5500694" y="2857496"/>
            <a:ext cx="3500462" cy="1714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Blip>
                <a:blip r:embed="rId3"/>
              </a:buBlip>
              <a:tabLst/>
              <a:defRPr/>
            </a:pPr>
            <a:endParaRPr kumimoji="0" lang="ru-RU" b="1" u="none" strike="noStrike" kern="1200" cap="none" spc="0" normalizeH="0" baseline="0" noProof="0" dirty="0" smtClean="0">
              <a:ln>
                <a:noFill/>
              </a:ln>
              <a:solidFill>
                <a:srgbClr val="003366"/>
              </a:solidFill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357158" y="3000372"/>
            <a:ext cx="3500462" cy="1714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1" u="none" strike="noStrike" kern="1200" cap="none" spc="0" normalizeH="0" baseline="0" noProof="0" dirty="0" smtClean="0">
              <a:ln>
                <a:noFill/>
              </a:ln>
              <a:solidFill>
                <a:srgbClr val="003366"/>
              </a:solidFill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20" y="142852"/>
          <a:ext cx="8572560" cy="6572296"/>
        </p:xfrm>
        <a:graphic>
          <a:graphicData uri="http://schemas.openxmlformats.org/presentationml/2006/ole">
            <p:oleObj spid="_x0000_s1026" name="Презентация" r:id="rId3" imgW="4570530" imgH="3427618" progId="PowerPoint.Show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8715436" cy="64294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latin typeface="Bookman Old Style" pitchFamily="18" charset="0"/>
              </a:rPr>
              <a:t>Итоги диспансеризации по школе 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138882"/>
          <a:ext cx="8286840" cy="5745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314"/>
                <a:gridCol w="4862526"/>
              </a:tblGrid>
              <a:tr h="1585977"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группы здоровья 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2014-2015 учебный год</a:t>
                      </a:r>
                    </a:p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(108 человек)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111766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 группа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5 учеников (5%)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944210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группа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78 учащихся (72%)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077165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III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группа</a:t>
                      </a:r>
                    </a:p>
                    <a:p>
                      <a:pPr algn="ctr"/>
                      <a:endParaRPr lang="en-US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/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        </a:t>
                      </a:r>
                      <a:r>
                        <a:rPr lang="en-US" sz="3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v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</a:p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6600"/>
                        </a:solidFill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  <a:latin typeface="Bookman Old Style" pitchFamily="18" charset="0"/>
                        </a:rPr>
                        <a:t>24 учащихся (22%)</a:t>
                      </a:r>
                    </a:p>
                    <a:p>
                      <a:pPr algn="ctr"/>
                      <a:endParaRPr lang="ru-RU" sz="2400" b="1" dirty="0" smtClean="0">
                        <a:solidFill>
                          <a:srgbClr val="006600"/>
                        </a:solidFill>
                        <a:latin typeface="Bookman Old Style" pitchFamily="18" charset="0"/>
                      </a:endParaRPr>
                    </a:p>
                    <a:p>
                      <a:pPr algn="l"/>
                      <a:r>
                        <a:rPr lang="ru-RU" sz="2400" b="1" baseline="0" dirty="0" smtClean="0">
                          <a:solidFill>
                            <a:srgbClr val="006600"/>
                          </a:solidFill>
                          <a:latin typeface="Bookman Old Style" pitchFamily="18" charset="0"/>
                        </a:rPr>
                        <a:t>          </a:t>
                      </a:r>
                      <a:r>
                        <a:rPr lang="ru-RU" sz="2400" b="1" dirty="0" smtClean="0">
                          <a:solidFill>
                            <a:srgbClr val="006600"/>
                          </a:solidFill>
                          <a:latin typeface="Bookman Old Style" pitchFamily="18" charset="0"/>
                        </a:rPr>
                        <a:t>1 человек (1%)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Итоги диспансеризации </a:t>
            </a:r>
            <a:b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214422"/>
          <a:ext cx="8643998" cy="5335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/>
                <a:gridCol w="5072098"/>
              </a:tblGrid>
              <a:tr h="101799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патологии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2014-2015 учебный год</a:t>
                      </a:r>
                    </a:p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(108 человек)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07127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опорно-двигательный аппарат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61 ученик (56%)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Bookman Old Style" pitchFamily="18" charset="0"/>
                        </a:rPr>
                        <a:t>нарушение осанки – 38%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Bookman Old Style" pitchFamily="18" charset="0"/>
                        </a:rPr>
                        <a:t>сколиоз – 6%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84963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органа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зрения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36 учащихся (33%)</a:t>
                      </a:r>
                    </a:p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84963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сердечно-сосудистая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система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18 учащихся (17%)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60606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эндокринная система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18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учащихся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(17%)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60606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лор-органов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12 учащихся (11%)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Группы здоровья</a:t>
            </a: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214422"/>
          <a:ext cx="8501122" cy="5286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9253"/>
                <a:gridCol w="1956229"/>
                <a:gridCol w="1956233"/>
                <a:gridCol w="1811327"/>
                <a:gridCol w="1618080"/>
              </a:tblGrid>
              <a:tr h="9812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Группы</a:t>
                      </a:r>
                    </a:p>
                    <a:p>
                      <a:pPr algn="ctr"/>
                      <a:r>
                        <a:rPr lang="ru-RU" dirty="0" smtClean="0"/>
                        <a:t>здоровья </a:t>
                      </a:r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1 класс</a:t>
                      </a:r>
                      <a:endParaRPr lang="ru-RU" sz="5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/>
                    </a:p>
                  </a:txBody>
                  <a:tcPr/>
                </a:tc>
              </a:tr>
              <a:tr h="8510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2011 – 12 </a:t>
                      </a:r>
                      <a:endParaRPr lang="ru-RU" sz="2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2012 – 13</a:t>
                      </a:r>
                      <a:endParaRPr lang="ru-RU" sz="2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2013 – 14</a:t>
                      </a: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2014-2015</a:t>
                      </a:r>
                      <a:endParaRPr lang="ru-RU" sz="2400" b="1" dirty="0"/>
                    </a:p>
                  </a:txBody>
                  <a:tcPr/>
                </a:tc>
              </a:tr>
              <a:tr h="1151388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18%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0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14%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  <a:tr h="1151388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70%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9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82%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3366"/>
                          </a:solidFill>
                        </a:rPr>
                        <a:t>6</a:t>
                      </a:r>
                      <a:endParaRPr lang="ru-RU" sz="2000" b="1" dirty="0" smtClean="0">
                        <a:solidFill>
                          <a:srgbClr val="003366"/>
                        </a:solidFill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86%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</a:p>
                    <a:p>
                      <a:pPr algn="ctr"/>
                      <a:r>
                        <a:rPr lang="ru-RU" sz="2400" b="1" dirty="0" smtClean="0"/>
                        <a:t>100%</a:t>
                      </a:r>
                      <a:endParaRPr lang="ru-RU" sz="2400" b="1" dirty="0"/>
                    </a:p>
                  </a:txBody>
                  <a:tcPr/>
                </a:tc>
              </a:tr>
              <a:tr h="1151388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3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30%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3288</TotalTime>
  <Words>411</Words>
  <PresentationFormat>Экран (4:3)</PresentationFormat>
  <Paragraphs>306</Paragraphs>
  <Slides>9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Презентация</vt:lpstr>
      <vt:lpstr>Педагогический совет   «Школьные трудности периода адаптации»</vt:lpstr>
      <vt:lpstr>Слайд 2</vt:lpstr>
      <vt:lpstr>«Новичок» в школе:  особенности адаптационного периода </vt:lpstr>
      <vt:lpstr>Слайд 4</vt:lpstr>
      <vt:lpstr>1 класс</vt:lpstr>
      <vt:lpstr>Слайд 6</vt:lpstr>
      <vt:lpstr>Итоги диспансеризации по школе  </vt:lpstr>
      <vt:lpstr>Итоги диспансеризации  </vt:lpstr>
      <vt:lpstr>Группы здоровья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готовности   к обучению в начальной и основной школе на основе адаптационного подхода  </dc:title>
  <cp:lastModifiedBy>Orlova</cp:lastModifiedBy>
  <cp:revision>392</cp:revision>
  <dcterms:modified xsi:type="dcterms:W3CDTF">2014-11-26T12:28:05Z</dcterms:modified>
</cp:coreProperties>
</file>