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03" r:id="rId2"/>
    <p:sldId id="342" r:id="rId3"/>
    <p:sldId id="321" r:id="rId4"/>
    <p:sldId id="348" r:id="rId5"/>
    <p:sldId id="344" r:id="rId6"/>
    <p:sldId id="349" r:id="rId7"/>
    <p:sldId id="364" r:id="rId8"/>
    <p:sldId id="350" r:id="rId9"/>
    <p:sldId id="365" r:id="rId10"/>
    <p:sldId id="366" r:id="rId11"/>
    <p:sldId id="367" r:id="rId12"/>
    <p:sldId id="368" r:id="rId13"/>
    <p:sldId id="410" r:id="rId14"/>
    <p:sldId id="351" r:id="rId15"/>
    <p:sldId id="411" r:id="rId16"/>
    <p:sldId id="412" r:id="rId17"/>
    <p:sldId id="413" r:id="rId18"/>
    <p:sldId id="415" r:id="rId19"/>
    <p:sldId id="416" r:id="rId20"/>
    <p:sldId id="352" r:id="rId21"/>
    <p:sldId id="378" r:id="rId22"/>
    <p:sldId id="380" r:id="rId23"/>
    <p:sldId id="353" r:id="rId24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B611B"/>
    <a:srgbClr val="CC0000"/>
    <a:srgbClr val="003366"/>
    <a:srgbClr val="0066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0600" autoAdjust="0"/>
  </p:normalViewPr>
  <p:slideViewPr>
    <p:cSldViewPr>
      <p:cViewPr>
        <p:scale>
          <a:sx n="80" d="100"/>
          <a:sy n="80" d="100"/>
        </p:scale>
        <p:origin x="-21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000099"/>
                </a:solidFill>
                <a:latin typeface="Bookman Old Style" pitchFamily="18" charset="0"/>
              </a:rPr>
              <a:t>предварительная</a:t>
            </a:r>
            <a:r>
              <a:rPr lang="ru-RU" sz="2000" baseline="0" dirty="0" smtClean="0">
                <a:solidFill>
                  <a:srgbClr val="000099"/>
                </a:solidFill>
                <a:latin typeface="Bookman Old Style" pitchFamily="18" charset="0"/>
              </a:rPr>
              <a:t> аттестация</a:t>
            </a:r>
            <a:endParaRPr lang="ru-RU" sz="2000" dirty="0">
              <a:solidFill>
                <a:srgbClr val="000099"/>
              </a:solidFill>
              <a:latin typeface="Bookman Old Style" pitchFamily="18" charset="0"/>
            </a:endParaRPr>
          </a:p>
        </c:rich>
      </c:tx>
      <c:layout>
        <c:manualLayout>
          <c:xMode val="edge"/>
          <c:yMode val="edge"/>
          <c:x val="3.8823238968819847E-2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002400046830826E-2"/>
          <c:y val="1.7069175440270587E-3"/>
          <c:w val="0.66971512487624352"/>
          <c:h val="0.9926318297413314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11 учащихся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11 учащихся</c:v>
                </c:pt>
              </c:strCache>
            </c:strRef>
          </c:tx>
          <c:dLbls>
            <c:dLbl>
              <c:idx val="0"/>
              <c:layout>
                <c:manualLayout>
                  <c:x val="-1.4328508636859992E-2"/>
                  <c:y val="-1.2843161845493571E-2"/>
                </c:manualLayout>
              </c:layout>
              <c:showVal val="1"/>
            </c:dLbl>
            <c:dLbl>
              <c:idx val="1"/>
              <c:layout>
                <c:manualLayout>
                  <c:x val="-0.10060115701091139"/>
                  <c:y val="-3.4978811368328006E-2"/>
                </c:manualLayout>
              </c:layout>
              <c:showVal val="1"/>
            </c:dLbl>
            <c:dLbl>
              <c:idx val="2"/>
              <c:layout>
                <c:manualLayout>
                  <c:x val="0.12039950726504102"/>
                  <c:y val="-1.7443411755362721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410489451756404"/>
          <c:y val="0.13315433539243518"/>
          <c:w val="0.32973360243720556"/>
          <c:h val="0.19870171255041441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000099"/>
                </a:solidFill>
                <a:latin typeface="Bookman Old Style" pitchFamily="18" charset="0"/>
              </a:rPr>
              <a:t>1 триместр</a:t>
            </a:r>
            <a:endParaRPr lang="ru-RU" dirty="0">
              <a:solidFill>
                <a:srgbClr val="000099"/>
              </a:solidFill>
              <a:latin typeface="Bookman Old Style" pitchFamily="18" charset="0"/>
            </a:endParaRPr>
          </a:p>
        </c:rich>
      </c:tx>
      <c:layout>
        <c:manualLayout>
          <c:xMode val="edge"/>
          <c:yMode val="edge"/>
          <c:x val="5.5243326062777855E-2"/>
          <c:y val="3.9909017723946366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00240004683084E-2"/>
          <c:y val="1.7069175440270581E-3"/>
          <c:w val="0.66971512487624352"/>
          <c:h val="0.9926318297413314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11учащихся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11учащихся</c:v>
                </c:pt>
              </c:strCache>
            </c:strRef>
          </c:tx>
          <c:dLbls>
            <c:dLbl>
              <c:idx val="0"/>
              <c:layout>
                <c:manualLayout>
                  <c:x val="-1.4328508636859943E-2"/>
                  <c:y val="-1.2843161845493545E-2"/>
                </c:manualLayout>
              </c:layout>
              <c:showVal val="1"/>
            </c:dLbl>
            <c:dLbl>
              <c:idx val="1"/>
              <c:layout>
                <c:manualLayout>
                  <c:x val="-0.10060115701091144"/>
                  <c:y val="-3.497881136832795E-2"/>
                </c:manualLayout>
              </c:layout>
              <c:showVal val="1"/>
            </c:dLbl>
            <c:dLbl>
              <c:idx val="2"/>
              <c:layout>
                <c:manualLayout>
                  <c:x val="0.12039950726504102"/>
                  <c:y val="-1.7443411755362712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410489451756426"/>
          <c:y val="0.13315433539243526"/>
          <c:w val="0.32973360243720556"/>
          <c:h val="0.19870171255041394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2060"/>
              </a:solidFill>
            </a:rPr>
            <a:t>отличников – 3/2, хорошистов – 4/4</a:t>
          </a:r>
          <a:endParaRPr lang="ru-RU" sz="16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0099"/>
              </a:solidFill>
            </a:rPr>
            <a:t>отличников – 2/1, хорошистов – 4/5</a:t>
          </a:r>
          <a:endParaRPr lang="ru-RU" sz="1600" b="1" dirty="0">
            <a:solidFill>
              <a:srgbClr val="000099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2060"/>
              </a:solidFill>
            </a:rPr>
            <a:t>отличников – 3/2, хорошистов – 4/4</a:t>
          </a:r>
          <a:endParaRPr lang="ru-RU" sz="16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2928311"/>
          <a:ext cx="3929090" cy="572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0099"/>
              </a:solidFill>
            </a:rPr>
            <a:t>отличников – 1/3, хорошистов – 4/6</a:t>
          </a:r>
          <a:endParaRPr lang="ru-RU" sz="1600" b="1" dirty="0">
            <a:solidFill>
              <a:srgbClr val="000099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2064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9" y="0"/>
            <a:ext cx="9286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21 ноября 2014 года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616285"/>
          <a:ext cx="8715436" cy="6325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4"/>
                <a:gridCol w="2000264"/>
                <a:gridCol w="1714512"/>
                <a:gridCol w="1214446"/>
              </a:tblGrid>
              <a:tr h="534796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75503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Английский  язык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91%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 меня получается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 многое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9%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иногда не понимаю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бывают трудности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666160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Немецкий  язык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82%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изучаю новый язык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18%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 очень понимаю</a:t>
                      </a: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900115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Отношение учащихся к </a:t>
            </a:r>
            <a:r>
              <a:rPr kumimoji="0" lang="ru-RU" sz="21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обучению:</a:t>
            </a: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гуманитарный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001156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естественно-математический 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357166"/>
          <a:ext cx="8715436" cy="5867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286016"/>
                <a:gridCol w="2286016"/>
                <a:gridCol w="1214446"/>
              </a:tblGrid>
              <a:tr h="564342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15030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Математика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увлекательно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2222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Природоведение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люблю природу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смотреть фильмы о природе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001156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естественно-математический 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357166"/>
          <a:ext cx="8715436" cy="614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2714644"/>
                <a:gridCol w="928694"/>
                <a:gridCol w="1214446"/>
              </a:tblGrid>
              <a:tr h="564342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15030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ИЗО,  технология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91/100%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рисовать, готовить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9%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22222">
                <a:tc>
                  <a:txBody>
                    <a:bodyPr/>
                    <a:lstStyle/>
                    <a:p>
                      <a:pPr algn="just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Физическая  культура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играть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обожаю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спорт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лёгкий предмет</a:t>
                      </a: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001156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естественно-математический 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357166"/>
          <a:ext cx="8715436" cy="5959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2714644"/>
                <a:gridCol w="928694"/>
                <a:gridCol w="1214446"/>
              </a:tblGrid>
              <a:tr h="564342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15030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Информатика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новое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  <a:endParaRPr lang="ru-RU" sz="1200" b="1" baseline="0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 о компьютерах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22222">
                <a:tc>
                  <a:txBody>
                    <a:bodyPr/>
                    <a:lstStyle/>
                    <a:p>
                      <a:pPr algn="just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20" y="2357430"/>
            <a:ext cx="8643998" cy="29289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 анкетирования учащихся 5 класса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Выявление и предотвращение перегрузки учащихся домашними заданиями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</a:t>
            </a:r>
            <a:r>
              <a:rPr lang="ru-RU" sz="4000" b="1" i="1" baseline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ктябрь 2014 года</a:t>
            </a: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 каким настроением приступаете к выполнению домашнего задания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 желанием и интересом                         </a:t>
            </a:r>
            <a:r>
              <a:rPr lang="ru-RU" b="1" dirty="0" smtClean="0"/>
              <a:t>64%</a:t>
            </a:r>
          </a:p>
          <a:p>
            <a:endParaRPr lang="ru-RU" dirty="0" smtClean="0"/>
          </a:p>
          <a:p>
            <a:r>
              <a:rPr lang="ru-RU" dirty="0" smtClean="0"/>
              <a:t>без желания, но с чувством долга          </a:t>
            </a:r>
            <a:r>
              <a:rPr lang="ru-RU" b="1" dirty="0" smtClean="0"/>
              <a:t>36%</a:t>
            </a:r>
          </a:p>
          <a:p>
            <a:endParaRPr lang="ru-RU" dirty="0" smtClean="0"/>
          </a:p>
          <a:p>
            <a:r>
              <a:rPr lang="ru-RU" dirty="0" smtClean="0"/>
              <a:t>без интереса и желания                            -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Д</a:t>
            </a:r>
            <a:r>
              <a:rPr lang="ru-RU" sz="2800" b="1" dirty="0" smtClean="0"/>
              <a:t>омашние задания выполняю: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самостоятельно                             </a:t>
            </a:r>
            <a:r>
              <a:rPr lang="ru-RU" b="1" dirty="0" smtClean="0"/>
              <a:t>45%</a:t>
            </a:r>
          </a:p>
          <a:p>
            <a:endParaRPr lang="ru-RU" dirty="0" smtClean="0"/>
          </a:p>
          <a:p>
            <a:r>
              <a:rPr lang="ru-RU" dirty="0" smtClean="0"/>
              <a:t> с помощью</a:t>
            </a:r>
            <a:r>
              <a:rPr lang="ru-RU" b="1" dirty="0" smtClean="0"/>
              <a:t>…                                   55%</a:t>
            </a:r>
          </a:p>
          <a:p>
            <a:endParaRPr lang="ru-RU" dirty="0" smtClean="0"/>
          </a:p>
          <a:p>
            <a:r>
              <a:rPr lang="ru-RU" dirty="0" smtClean="0"/>
              <a:t>не выполняю                                     </a:t>
            </a:r>
            <a:r>
              <a:rPr lang="ru-RU" b="1" dirty="0" smtClean="0"/>
              <a:t>-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Устаёте ли от выполнения домашних заданий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                                                -</a:t>
            </a:r>
          </a:p>
          <a:p>
            <a:endParaRPr lang="ru-RU" dirty="0" smtClean="0"/>
          </a:p>
          <a:p>
            <a:r>
              <a:rPr lang="ru-RU" dirty="0" smtClean="0"/>
              <a:t>когда как                                </a:t>
            </a:r>
            <a:r>
              <a:rPr lang="ru-RU" b="1" dirty="0" smtClean="0"/>
              <a:t>82%</a:t>
            </a:r>
          </a:p>
          <a:p>
            <a:endParaRPr lang="ru-RU" dirty="0" smtClean="0"/>
          </a:p>
          <a:p>
            <a:r>
              <a:rPr lang="ru-RU" dirty="0" smtClean="0"/>
              <a:t>Нет                                           </a:t>
            </a:r>
            <a:r>
              <a:rPr lang="ru-RU" b="1" dirty="0" smtClean="0"/>
              <a:t>18%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Сколько времени в среднем затрачиваете на выполнение домашнего задания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менее 1 часа                 </a:t>
            </a:r>
            <a:r>
              <a:rPr lang="ru-RU" b="1" dirty="0" smtClean="0"/>
              <a:t>18%</a:t>
            </a:r>
          </a:p>
          <a:p>
            <a:r>
              <a:rPr lang="ru-RU" dirty="0" smtClean="0"/>
              <a:t> 1 – 2 часа                        </a:t>
            </a:r>
            <a:r>
              <a:rPr lang="ru-RU" b="1" dirty="0" smtClean="0"/>
              <a:t>55%</a:t>
            </a:r>
          </a:p>
          <a:p>
            <a:r>
              <a:rPr lang="ru-RU" dirty="0" smtClean="0"/>
              <a:t>2 – 2,5 часа                      </a:t>
            </a:r>
            <a:r>
              <a:rPr lang="ru-RU" b="1" dirty="0" smtClean="0"/>
              <a:t>18%</a:t>
            </a:r>
          </a:p>
          <a:p>
            <a:r>
              <a:rPr lang="ru-RU" dirty="0" smtClean="0"/>
              <a:t>2,5 – 3 часа                        -</a:t>
            </a:r>
          </a:p>
          <a:p>
            <a:r>
              <a:rPr lang="ru-RU" dirty="0" smtClean="0"/>
              <a:t>более 3 часов                  </a:t>
            </a:r>
            <a:r>
              <a:rPr lang="ru-RU" b="1" dirty="0" smtClean="0"/>
              <a:t>9%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Мне нравится выполнять домашние задания по следующим предметам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русский язык                    </a:t>
            </a:r>
            <a:r>
              <a:rPr lang="ru-RU" b="1" dirty="0" smtClean="0"/>
              <a:t>91%</a:t>
            </a:r>
          </a:p>
          <a:p>
            <a:r>
              <a:rPr lang="ru-RU" dirty="0" smtClean="0"/>
              <a:t>литература                        </a:t>
            </a:r>
            <a:r>
              <a:rPr lang="ru-RU" b="1" dirty="0" smtClean="0"/>
              <a:t>55%</a:t>
            </a:r>
          </a:p>
          <a:p>
            <a:r>
              <a:rPr lang="ru-RU" dirty="0" smtClean="0"/>
              <a:t>математика                    </a:t>
            </a:r>
            <a:r>
              <a:rPr lang="ru-RU" b="1" dirty="0" smtClean="0"/>
              <a:t>100%</a:t>
            </a:r>
          </a:p>
          <a:p>
            <a:r>
              <a:rPr lang="ru-RU" dirty="0" smtClean="0"/>
              <a:t>история                              </a:t>
            </a:r>
            <a:r>
              <a:rPr lang="ru-RU" b="1" dirty="0" smtClean="0"/>
              <a:t>82%</a:t>
            </a:r>
          </a:p>
          <a:p>
            <a:r>
              <a:rPr lang="ru-RU" dirty="0" smtClean="0"/>
              <a:t>английский язык              </a:t>
            </a:r>
            <a:r>
              <a:rPr lang="ru-RU" b="1" dirty="0" smtClean="0"/>
              <a:t>73%</a:t>
            </a:r>
          </a:p>
          <a:p>
            <a:r>
              <a:rPr lang="ru-RU" dirty="0" smtClean="0"/>
              <a:t>немецкий язык                 </a:t>
            </a:r>
            <a:r>
              <a:rPr lang="ru-RU" b="1" dirty="0" smtClean="0"/>
              <a:t>64%</a:t>
            </a:r>
          </a:p>
          <a:p>
            <a:r>
              <a:rPr lang="ru-RU" dirty="0" smtClean="0"/>
              <a:t>природоведение              </a:t>
            </a:r>
            <a:r>
              <a:rPr lang="ru-RU" b="1" dirty="0" smtClean="0"/>
              <a:t>64%      </a:t>
            </a:r>
          </a:p>
          <a:p>
            <a:r>
              <a:rPr lang="ru-RU" dirty="0" smtClean="0"/>
              <a:t>информатика                     </a:t>
            </a:r>
            <a:r>
              <a:rPr lang="ru-RU" b="1" dirty="0" smtClean="0"/>
              <a:t>27%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/>
          </p:cNvSpPr>
          <p:nvPr/>
        </p:nvSpPr>
        <p:spPr>
          <a:xfrm>
            <a:off x="428596" y="4357694"/>
            <a:ext cx="8286808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помочь ученику найти в учении личностный смысл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сделать процесс познания увлекательным и интересным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придать развитию </a:t>
            </a:r>
            <a:r>
              <a:rPr lang="ru-RU" sz="2000" b="1" dirty="0" err="1" smtClean="0">
                <a:solidFill>
                  <a:srgbClr val="7030A0"/>
                </a:solidFill>
                <a:latin typeface="Bookman Old Style" pitchFamily="18" charset="0"/>
              </a:rPr>
              <a:t>общеучебных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 умений первостепенную значимость</a:t>
            </a:r>
            <a:endParaRPr kumimoji="0" lang="ru-RU" sz="2000" b="1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928794" y="0"/>
            <a:ext cx="4714908" cy="857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5 класс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786314" y="500042"/>
            <a:ext cx="4357686" cy="32861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40962" name="Picture 2" descr="http://berlinschool.edusite.ru/foto/uchen14_15/small/kl_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857232"/>
            <a:ext cx="4500594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-214338"/>
            <a:ext cx="885828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Комментарии учителей-предметников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714356"/>
            <a:ext cx="8858280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Шахматова Л.М. – </a:t>
            </a: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учитель английского языка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Малина Е.А.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- </a:t>
            </a: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английского и немецкого языка</a:t>
            </a:r>
          </a:p>
          <a:p>
            <a:pPr lvl="0" algn="ctr">
              <a:spcBef>
                <a:spcPct val="0"/>
              </a:spcBef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Астафьева Т.С. – учитель математики</a:t>
            </a:r>
          </a:p>
          <a:p>
            <a:pPr lvl="0" algn="ctr">
              <a:spcBef>
                <a:spcPct val="0"/>
              </a:spcBef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Крюкова Л.В. –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учитель природоведения</a:t>
            </a:r>
          </a:p>
          <a:p>
            <a:pPr lvl="0" algn="ctr">
              <a:spcBef>
                <a:spcPct val="0"/>
              </a:spcBef>
              <a:defRPr/>
            </a:pP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1071546"/>
          </a:xfrm>
        </p:spPr>
        <p:txBody>
          <a:bodyPr>
            <a:normAutofit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ВЛИЯНИЕ АДАПТАЦИОННОГО ПЕРИОДА НА УСПЕВАЕМОСТЬ В  5 КЛАССЕ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357298"/>
          <a:ext cx="3929090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4857752" y="2500306"/>
          <a:ext cx="3929090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20" y="-142899"/>
            <a:ext cx="8643998" cy="571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Внеурочная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внеклассная работа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-214339"/>
          <a:ext cx="8215371" cy="6792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24"/>
                <a:gridCol w="4572032"/>
                <a:gridCol w="214315"/>
              </a:tblGrid>
              <a:tr h="87893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факультативы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кружки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15625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«Информатика и ИКТ»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Соцков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А.А.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(все учащиеся)   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«Занимательная математика»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Астафьева Т.С.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 все учащиеся)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02743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0099"/>
                          </a:solidFill>
                        </a:rPr>
                        <a:t>         «Говорим по </a:t>
                      </a:r>
                      <a:r>
                        <a:rPr lang="ru-RU" b="1" dirty="0" err="1" smtClean="0">
                          <a:solidFill>
                            <a:srgbClr val="000099"/>
                          </a:solidFill>
                        </a:rPr>
                        <a:t>немецки</a:t>
                      </a:r>
                      <a:r>
                        <a:rPr lang="ru-RU" b="1" dirty="0" smtClean="0">
                          <a:solidFill>
                            <a:srgbClr val="000099"/>
                          </a:solidFill>
                        </a:rPr>
                        <a:t>»</a:t>
                      </a:r>
                    </a:p>
                    <a:p>
                      <a:r>
                        <a:rPr lang="ru-RU" b="1" dirty="0" smtClean="0">
                          <a:solidFill>
                            <a:srgbClr val="000099"/>
                          </a:solidFill>
                        </a:rPr>
                        <a:t>                   Малина Е.А.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                  (все учащиеся)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«Говорите правильно»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Очнева</a:t>
                      </a: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Е.В.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 учащихся</a:t>
                      </a:r>
                      <a:endParaRPr lang="ru-RU" b="1" baseline="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«Художественная речь»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</a:t>
                      </a:r>
                      <a:r>
                        <a:rPr lang="ru-RU" b="1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Очнева</a:t>
                      </a: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Е.В.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 учащихся</a:t>
                      </a: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8361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340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42976" y="5286388"/>
            <a:ext cx="7715304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Классный  руководитель 5 класса </a:t>
            </a:r>
            <a:r>
              <a:rPr lang="ru-RU" sz="28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Очнева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Е.В.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9700" name="Picture 4" descr="http://i014.radikal.ru/0912/dd/880d8d6433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2212">
            <a:off x="274820" y="137596"/>
            <a:ext cx="8368511" cy="6007204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14282" y="1785926"/>
            <a:ext cx="8643998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Социально-психологическая адаптация учащихся глазами классного руководителя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</a:rPr>
              <a:t>Индикаторы готовности к обучению в 5 классе</a:t>
            </a:r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b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2000240"/>
            <a:ext cx="8572560" cy="354331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уровень подготовленности учащихся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личностные  особенности, индивидуальные возможности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 способность к учебному труду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 единство педагогических требований к оценке учебного труда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психологическая поддержка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071546"/>
          <a:ext cx="8429684" cy="5357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512"/>
                <a:gridCol w="1652413"/>
                <a:gridCol w="1867950"/>
                <a:gridCol w="1939794"/>
                <a:gridCol w="1820015"/>
              </a:tblGrid>
              <a:tr h="9944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 smtClean="0"/>
                        <a:t>5 класс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</a:tr>
              <a:tr h="8625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2011 – 12 </a:t>
                      </a:r>
                      <a:endParaRPr lang="ru-RU" sz="2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2012 – 13</a:t>
                      </a:r>
                      <a:endParaRPr lang="ru-RU" sz="2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2013 – 14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2014 – 15</a:t>
                      </a:r>
                    </a:p>
                    <a:p>
                      <a:pPr algn="ctr"/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16694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6694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75%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60%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54%</a:t>
                      </a:r>
                    </a:p>
                  </a:txBody>
                  <a:tcPr/>
                </a:tc>
              </a:tr>
              <a:tr h="116694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25%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40%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38%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5 класса к началу обучения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 входящий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контроль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571611"/>
          <a:ext cx="8215370" cy="2987040"/>
        </p:xfrm>
        <a:graphic>
          <a:graphicData uri="http://schemas.openxmlformats.org/drawingml/2006/table">
            <a:tbl>
              <a:tblPr/>
              <a:tblGrid>
                <a:gridCol w="2631160"/>
                <a:gridCol w="1797996"/>
                <a:gridCol w="3786214"/>
              </a:tblGrid>
              <a:tr h="126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7000"/>
                      </a:schemeClr>
                    </a:solidFill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классе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выполняли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работу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531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91%/ 100%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</a:t>
                      </a:r>
                      <a:r>
                        <a:rPr lang="ru-RU" sz="1200" b="1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Шукурова</a:t>
                      </a:r>
                      <a:r>
                        <a:rPr lang="ru-RU" sz="1200" b="1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Я.             -</a:t>
                      </a: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45%/ 64%</a:t>
                      </a: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4786322"/>
          <a:ext cx="8286808" cy="1280160"/>
        </p:xfrm>
        <a:graphic>
          <a:graphicData uri="http://schemas.openxmlformats.org/drawingml/2006/table">
            <a:tbl>
              <a:tblPr/>
              <a:tblGrid>
                <a:gridCol w="1571636"/>
                <a:gridCol w="928694"/>
                <a:gridCol w="1050416"/>
                <a:gridCol w="1183582"/>
                <a:gridCol w="1183582"/>
                <a:gridCol w="1184449"/>
                <a:gridCol w="118444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утрата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утрата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41%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9%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69%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45%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24%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5 класса к началу обучения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срезовые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работы по предметам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3929066"/>
          <a:ext cx="8501122" cy="2042160"/>
        </p:xfrm>
        <a:graphic>
          <a:graphicData uri="http://schemas.openxmlformats.org/drawingml/2006/table">
            <a:tbl>
              <a:tblPr/>
              <a:tblGrid>
                <a:gridCol w="2786082"/>
                <a:gridCol w="2071702"/>
                <a:gridCol w="3643338"/>
              </a:tblGrid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«вычислительные навыки»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май 2014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сентябрь 2014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93%</a:t>
                      </a: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87%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928802"/>
          <a:ext cx="8501122" cy="1767840"/>
        </p:xfrm>
        <a:graphic>
          <a:graphicData uri="http://schemas.openxmlformats.org/drawingml/2006/table">
            <a:tbl>
              <a:tblPr/>
              <a:tblGrid>
                <a:gridCol w="2786082"/>
                <a:gridCol w="2071702"/>
                <a:gridCol w="3643338"/>
              </a:tblGrid>
              <a:tr h="126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«словарь»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май 2014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сентябрь 2014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smtClean="0">
                          <a:latin typeface="Times New Roman"/>
                          <a:ea typeface="Times New Roman"/>
                          <a:cs typeface="Times New Roman"/>
                        </a:rPr>
                        <a:t>63%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2" y="99313"/>
          <a:ext cx="8643999" cy="4874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/>
                <a:gridCol w="2881333"/>
                <a:gridCol w="2881333"/>
              </a:tblGrid>
              <a:tr h="1521501">
                <a:tc gridSpan="3"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Bookman Old Style" pitchFamily="18" charset="0"/>
                        </a:rPr>
                        <a:t>Требуют повышенного внимания </a:t>
                      </a:r>
                    </a:p>
                    <a:p>
                      <a:pPr algn="ctr"/>
                      <a:r>
                        <a:rPr lang="ru-RU" sz="3200" dirty="0" smtClean="0">
                          <a:latin typeface="Bookman Old Style" pitchFamily="18" charset="0"/>
                        </a:rPr>
                        <a:t>со стороны  учителей-предметников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175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по русскому языку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по математике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по русскому языку и математике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1663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Бердюгин</a:t>
                      </a:r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Максим</a:t>
                      </a:r>
                    </a:p>
                    <a:p>
                      <a:pPr algn="ctr"/>
                      <a:r>
                        <a:rPr lang="ru-RU" sz="2400" b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Шукурова</a:t>
                      </a:r>
                      <a:r>
                        <a:rPr lang="ru-RU" sz="2400" b="1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baseline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Ясмина</a:t>
                      </a:r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14282" y="5072074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  <a:ea typeface="Times New Roman"/>
                <a:cs typeface="Times New Roman"/>
              </a:rPr>
              <a:t>Необходимо</a:t>
            </a:r>
          </a:p>
          <a:p>
            <a:pPr algn="ctr"/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  <a:ea typeface="Times New Roman"/>
                <a:cs typeface="Times New Roman"/>
              </a:rPr>
              <a:t>максимально полно использовать </a:t>
            </a:r>
          </a:p>
          <a:p>
            <a:pPr algn="ctr"/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  <a:ea typeface="Times New Roman"/>
                <a:cs typeface="Times New Roman"/>
              </a:rPr>
              <a:t>консультационные часы для отработки</a:t>
            </a:r>
          </a:p>
          <a:p>
            <a:pPr algn="ctr"/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  <a:ea typeface="Times New Roman"/>
                <a:cs typeface="Times New Roman"/>
              </a:rPr>
              <a:t>выявленных пробелов  в знаниях учащихся</a:t>
            </a:r>
            <a:endParaRPr lang="ru-RU" sz="2400" dirty="0">
              <a:solidFill>
                <a:srgbClr val="003366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00115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Отношение учащихся к </a:t>
            </a:r>
            <a:r>
              <a:rPr kumimoji="0" lang="ru-RU" sz="21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обучению:</a:t>
            </a: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гуманитарный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642918"/>
          <a:ext cx="8715436" cy="6000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143140"/>
                <a:gridCol w="2428892"/>
                <a:gridCol w="1214446"/>
              </a:tblGrid>
              <a:tr h="524046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674690"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2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  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узнаю много нового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хочу грамотно писать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занимательные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уроки</a:t>
                      </a: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sz="18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802056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Литература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очень люблю читать</a:t>
                      </a:r>
                    </a:p>
                    <a:p>
                      <a:pPr lvl="0"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узнаю  новых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поэтов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хороши</a:t>
                      </a: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1643050"/>
            <a:ext cx="2786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Русский язык</a:t>
            </a:r>
            <a:endParaRPr lang="ru-RU" sz="40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616284"/>
          <a:ext cx="8715436" cy="54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500330"/>
                <a:gridCol w="2143140"/>
                <a:gridCol w="1214446"/>
              </a:tblGrid>
              <a:tr h="564342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768677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История 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 много интересного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на уроке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2222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Музыка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91%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я люблю музыку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получаю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знания</a:t>
                      </a: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9%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иногда сложно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900115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Отношение учащихся к </a:t>
            </a:r>
            <a:r>
              <a:rPr kumimoji="0" lang="ru-RU" sz="21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обучению:</a:t>
            </a: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гуманитарный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3821</TotalTime>
  <Words>803</Words>
  <PresentationFormat>Экран (4:3)</PresentationFormat>
  <Paragraphs>475</Paragraphs>
  <Slides>23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Педагогический совет   «Школьные трудности периода адаптации»</vt:lpstr>
      <vt:lpstr>Слайд 2</vt:lpstr>
      <vt:lpstr>  Индикаторы готовности к обучению в 5 классе </vt:lpstr>
      <vt:lpstr>Группы здоровья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 каким настроением приступаете к выполнению домашнего задания</vt:lpstr>
      <vt:lpstr>Домашние задания выполняю:</vt:lpstr>
      <vt:lpstr>Устаёте ли от выполнения домашних заданий</vt:lpstr>
      <vt:lpstr>Сколько времени в среднем затрачиваете на выполнение домашнего задания</vt:lpstr>
      <vt:lpstr>Мне нравится выполнять домашние задания по следующим предметам</vt:lpstr>
      <vt:lpstr>Слайд 20</vt:lpstr>
      <vt:lpstr>ВЛИЯНИЕ АДАПТАЦИОННОГО ПЕРИОДА НА УСПЕВАЕМОСТЬ В  5 КЛАССЕ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450</cp:revision>
  <dcterms:modified xsi:type="dcterms:W3CDTF">2014-11-26T14:41:08Z</dcterms:modified>
</cp:coreProperties>
</file>