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docProps/custom.xml" ContentType="application/vnd.openxmlformats-officedocument.custom-properties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1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28" r:id="rId4"/>
  </p:sldMasterIdLst>
  <p:notesMasterIdLst>
    <p:notesMasterId r:id="rId38"/>
  </p:notesMasterIdLst>
  <p:sldIdLst>
    <p:sldId id="256" r:id="rId5"/>
    <p:sldId id="285" r:id="rId6"/>
    <p:sldId id="286" r:id="rId7"/>
    <p:sldId id="257" r:id="rId8"/>
    <p:sldId id="258" r:id="rId9"/>
    <p:sldId id="259" r:id="rId10"/>
    <p:sldId id="288" r:id="rId11"/>
    <p:sldId id="289" r:id="rId12"/>
    <p:sldId id="278" r:id="rId13"/>
    <p:sldId id="269" r:id="rId14"/>
    <p:sldId id="267" r:id="rId15"/>
    <p:sldId id="268" r:id="rId16"/>
    <p:sldId id="290" r:id="rId17"/>
    <p:sldId id="260" r:id="rId18"/>
    <p:sldId id="273" r:id="rId19"/>
    <p:sldId id="262" r:id="rId20"/>
    <p:sldId id="263" r:id="rId21"/>
    <p:sldId id="265" r:id="rId22"/>
    <p:sldId id="291" r:id="rId23"/>
    <p:sldId id="275" r:id="rId24"/>
    <p:sldId id="276" r:id="rId25"/>
    <p:sldId id="277" r:id="rId26"/>
    <p:sldId id="264" r:id="rId27"/>
    <p:sldId id="270" r:id="rId28"/>
    <p:sldId id="271" r:id="rId29"/>
    <p:sldId id="272" r:id="rId30"/>
    <p:sldId id="274" r:id="rId31"/>
    <p:sldId id="293" r:id="rId32"/>
    <p:sldId id="279" r:id="rId33"/>
    <p:sldId id="284" r:id="rId34"/>
    <p:sldId id="281" r:id="rId35"/>
    <p:sldId id="282" r:id="rId36"/>
    <p:sldId id="294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11" autoAdjust="0"/>
  </p:normalViewPr>
  <p:slideViewPr>
    <p:cSldViewPr>
      <p:cViewPr varScale="1">
        <p:scale>
          <a:sx n="65" d="100"/>
          <a:sy n="65" d="100"/>
        </p:scale>
        <p:origin x="-1306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0"/>
      <c:rotY val="0"/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успеваемость</c:v>
                </c:pt>
                <c:pt idx="1">
                  <c:v>отличники</c:v>
                </c:pt>
                <c:pt idx="2">
                  <c:v>хорошисты</c:v>
                </c:pt>
                <c:pt idx="3">
                  <c:v>качество обученности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0.99</c:v>
                </c:pt>
                <c:pt idx="1">
                  <c:v>0.23</c:v>
                </c:pt>
                <c:pt idx="2">
                  <c:v>0.43000000000000005</c:v>
                </c:pt>
                <c:pt idx="3">
                  <c:v>0.62000000000000011</c:v>
                </c:pt>
              </c:numCache>
            </c:numRef>
          </c:val>
        </c:ser>
        <c:shape val="box"/>
        <c:axId val="77447552"/>
        <c:axId val="77449088"/>
        <c:axId val="0"/>
      </c:bar3DChart>
      <c:catAx>
        <c:axId val="77447552"/>
        <c:scaling>
          <c:orientation val="minMax"/>
        </c:scaling>
        <c:axPos val="b"/>
        <c:tickLblPos val="nextTo"/>
        <c:crossAx val="77449088"/>
        <c:crosses val="autoZero"/>
        <c:auto val="1"/>
        <c:lblAlgn val="ctr"/>
        <c:lblOffset val="100"/>
      </c:catAx>
      <c:valAx>
        <c:axId val="77449088"/>
        <c:scaling>
          <c:orientation val="minMax"/>
        </c:scaling>
        <c:axPos val="l"/>
        <c:majorGridlines/>
        <c:numFmt formatCode="0%" sourceLinked="1"/>
        <c:tickLblPos val="nextTo"/>
        <c:crossAx val="77447552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I ступень</c:v>
                </c:pt>
                <c:pt idx="1">
                  <c:v>II ступень</c:v>
                </c:pt>
                <c:pt idx="2">
                  <c:v>III ступень</c:v>
                </c:pt>
                <c:pt idx="3">
                  <c:v>Итого по школе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0.8</c:v>
                </c:pt>
                <c:pt idx="1">
                  <c:v>0.58000000000000007</c:v>
                </c:pt>
                <c:pt idx="2">
                  <c:v>0.42000000000000032</c:v>
                </c:pt>
                <c:pt idx="3">
                  <c:v>0.62000000000000233</c:v>
                </c:pt>
              </c:numCache>
            </c:numRef>
          </c:val>
        </c:ser>
        <c:shape val="box"/>
        <c:axId val="77424896"/>
        <c:axId val="77430784"/>
        <c:axId val="0"/>
      </c:bar3DChart>
      <c:catAx>
        <c:axId val="77424896"/>
        <c:scaling>
          <c:orientation val="minMax"/>
        </c:scaling>
        <c:axPos val="b"/>
        <c:tickLblPos val="nextTo"/>
        <c:crossAx val="77430784"/>
        <c:crosses val="autoZero"/>
        <c:auto val="1"/>
        <c:lblAlgn val="ctr"/>
        <c:lblOffset val="100"/>
      </c:catAx>
      <c:valAx>
        <c:axId val="77430784"/>
        <c:scaling>
          <c:orientation val="minMax"/>
        </c:scaling>
        <c:axPos val="l"/>
        <c:majorGridlines/>
        <c:numFmt formatCode="0%" sourceLinked="1"/>
        <c:tickLblPos val="nextTo"/>
        <c:crossAx val="77424896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Высокое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Настроение ребёнка</c:v>
                </c:pt>
                <c:pt idx="1">
                  <c:v>Контакты со сверстниками</c:v>
                </c:pt>
                <c:pt idx="2">
                  <c:v>Познавательная активность</c:v>
                </c:pt>
                <c:pt idx="3">
                  <c:v>Дисциплина</c:v>
                </c:pt>
                <c:pt idx="4">
                  <c:v>Реакция агрессивности (отсутствие)</c:v>
                </c:pt>
                <c:pt idx="5">
                  <c:v>Страх (отсутствие)</c:v>
                </c:pt>
                <c:pt idx="6">
                  <c:v>Двигательная активность на перемене</c:v>
                </c:pt>
                <c:pt idx="7">
                  <c:v>Общее самочуствие</c:v>
                </c:pt>
                <c:pt idx="8">
                  <c:v>Успеваемость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0.56000000000000005</c:v>
                </c:pt>
                <c:pt idx="1">
                  <c:v>0.67000000000000504</c:v>
                </c:pt>
                <c:pt idx="2">
                  <c:v>0.67000000000000504</c:v>
                </c:pt>
                <c:pt idx="3">
                  <c:v>0.44000000000000017</c:v>
                </c:pt>
                <c:pt idx="4">
                  <c:v>0.89000000000000035</c:v>
                </c:pt>
                <c:pt idx="5">
                  <c:v>0.89000000000000035</c:v>
                </c:pt>
                <c:pt idx="6">
                  <c:v>0.67000000000000504</c:v>
                </c:pt>
                <c:pt idx="7">
                  <c:v>0.67000000000000504</c:v>
                </c:pt>
                <c:pt idx="8">
                  <c:v>0.67000000000000504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Среднее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Настроение ребёнка</c:v>
                </c:pt>
                <c:pt idx="1">
                  <c:v>Контакты со сверстниками</c:v>
                </c:pt>
                <c:pt idx="2">
                  <c:v>Познавательная активность</c:v>
                </c:pt>
                <c:pt idx="3">
                  <c:v>Дисциплина</c:v>
                </c:pt>
                <c:pt idx="4">
                  <c:v>Реакция агрессивности (отсутствие)</c:v>
                </c:pt>
                <c:pt idx="5">
                  <c:v>Страх (отсутствие)</c:v>
                </c:pt>
                <c:pt idx="6">
                  <c:v>Двигательная активность на перемене</c:v>
                </c:pt>
                <c:pt idx="7">
                  <c:v>Общее самочуствие</c:v>
                </c:pt>
                <c:pt idx="8">
                  <c:v>Успеваемость</c:v>
                </c:pt>
              </c:strCache>
            </c:strRef>
          </c:cat>
          <c:val>
            <c:numRef>
              <c:f>Лист1!$C$2:$C$10</c:f>
              <c:numCache>
                <c:formatCode>0%</c:formatCode>
                <c:ptCount val="9"/>
                <c:pt idx="0">
                  <c:v>0.44000000000000017</c:v>
                </c:pt>
                <c:pt idx="1">
                  <c:v>0.33000000000000246</c:v>
                </c:pt>
                <c:pt idx="2">
                  <c:v>0.22000000000000008</c:v>
                </c:pt>
                <c:pt idx="3">
                  <c:v>0.56000000000000005</c:v>
                </c:pt>
                <c:pt idx="4">
                  <c:v>0.11000000000000004</c:v>
                </c:pt>
                <c:pt idx="5">
                  <c:v>0.11000000000000004</c:v>
                </c:pt>
                <c:pt idx="6">
                  <c:v>0.33000000000000246</c:v>
                </c:pt>
                <c:pt idx="7">
                  <c:v>0.22000000000000008</c:v>
                </c:pt>
                <c:pt idx="8">
                  <c:v>0.33000000000000246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Низкое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Настроение ребёнка</c:v>
                </c:pt>
                <c:pt idx="1">
                  <c:v>Контакты со сверстниками</c:v>
                </c:pt>
                <c:pt idx="2">
                  <c:v>Познавательная активность</c:v>
                </c:pt>
                <c:pt idx="3">
                  <c:v>Дисциплина</c:v>
                </c:pt>
                <c:pt idx="4">
                  <c:v>Реакция агрессивности (отсутствие)</c:v>
                </c:pt>
                <c:pt idx="5">
                  <c:v>Страх (отсутствие)</c:v>
                </c:pt>
                <c:pt idx="6">
                  <c:v>Двигательная активность на перемене</c:v>
                </c:pt>
                <c:pt idx="7">
                  <c:v>Общее самочуствие</c:v>
                </c:pt>
                <c:pt idx="8">
                  <c:v>Успеваемость</c:v>
                </c:pt>
              </c:strCache>
            </c:strRef>
          </c:cat>
          <c:val>
            <c:numRef>
              <c:f>Лист1!$D$2:$D$10</c:f>
              <c:numCache>
                <c:formatCode>0%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0.11000000000000004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0.11000000000000004</c:v>
                </c:pt>
                <c:pt idx="8">
                  <c:v>0</c:v>
                </c:pt>
              </c:numCache>
            </c:numRef>
          </c:val>
        </c:ser>
        <c:shape val="box"/>
        <c:axId val="112520192"/>
        <c:axId val="122598144"/>
        <c:axId val="0"/>
      </c:bar3DChart>
      <c:catAx>
        <c:axId val="112520192"/>
        <c:scaling>
          <c:orientation val="minMax"/>
        </c:scaling>
        <c:axPos val="b"/>
        <c:tickLblPos val="nextTo"/>
        <c:crossAx val="122598144"/>
        <c:crosses val="autoZero"/>
        <c:auto val="1"/>
        <c:lblAlgn val="ctr"/>
        <c:lblOffset val="100"/>
      </c:catAx>
      <c:valAx>
        <c:axId val="122598144"/>
        <c:scaling>
          <c:orientation val="minMax"/>
        </c:scaling>
        <c:axPos val="l"/>
        <c:majorGridlines/>
        <c:numFmt formatCode="0%" sourceLinked="1"/>
        <c:tickLblPos val="nextTo"/>
        <c:crossAx val="112520192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5.4935574950387589E-2"/>
          <c:y val="8.4405528147155958E-3"/>
          <c:w val="0.92155678425654386"/>
          <c:h val="0.46158939676108951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Степень удовлетворённости</c:v>
                </c:pt>
              </c:strCache>
            </c:strRef>
          </c:tx>
          <c:cat>
            <c:strRef>
              <c:f>Лист1!$A$2:$A$26</c:f>
              <c:strCache>
                <c:ptCount val="25"/>
                <c:pt idx="0">
                  <c:v>В школе я чувствую себя совершенно свободно.</c:v>
                </c:pt>
                <c:pt idx="1">
                  <c:v>Ребята в нашем классе радуются, когда другие получают плохие оценки.</c:v>
                </c:pt>
                <c:pt idx="2">
                  <c:v>Я очень волнуюсь, потому что часто не понимаю объяснения учителя.</c:v>
                </c:pt>
                <c:pt idx="3">
                  <c:v>Я думаю, что на уроках смогу выполнять больше задаий, если потребуется.</c:v>
                </c:pt>
                <c:pt idx="4">
                  <c:v>Очень хочется отдохнуть.</c:v>
                </c:pt>
                <c:pt idx="5">
                  <c:v>Если бы разрешалось, я бы пропускал уроки.</c:v>
                </c:pt>
                <c:pt idx="6">
                  <c:v>Ребята в классе раздражительны и обидчивы, ссорятся и дерутся.</c:v>
                </c:pt>
                <c:pt idx="7">
                  <c:v>Я всегда боюсь отвечать у доски.</c:v>
                </c:pt>
                <c:pt idx="8">
                  <c:v>Мои одноклассники с уважением относятся ко мне.</c:v>
                </c:pt>
                <c:pt idx="9">
                  <c:v>Часто на уроках я чувствую, что устал.</c:v>
                </c:pt>
                <c:pt idx="10">
                  <c:v>Когда я иду в школу, обычно мне грустно, у меня плохое настроение.</c:v>
                </c:pt>
                <c:pt idx="11">
                  <c:v>В классе ребята любят посмеяться над недостатками других.</c:v>
                </c:pt>
                <c:pt idx="12">
                  <c:v>Когда учитель собирается дать задание классу, я чувствую страх, думая, что не справлюсь.</c:v>
                </c:pt>
                <c:pt idx="13">
                  <c:v>Я точно знаю, что мои родители любят меня.</c:v>
                </c:pt>
                <c:pt idx="14">
                  <c:v>Мне часто кажется, что я болен.</c:v>
                </c:pt>
                <c:pt idx="15">
                  <c:v>Почти всё свободное время я трачу на выполнение домашнего задания.</c:v>
                </c:pt>
                <c:pt idx="16">
                  <c:v>Когда я сравниваю ребят нашего класса с другими, мне кажется, что самые плохие учатся в нашем классе.</c:v>
                </c:pt>
                <c:pt idx="17">
                  <c:v>Когда я вечером ложусь в постель, с тревогой думаю о том, что ждёт меня завтра в школе.</c:v>
                </c:pt>
                <c:pt idx="18">
                  <c:v>Мне кажется, что учитель постоянно недоволен мной.</c:v>
                </c:pt>
                <c:pt idx="19">
                  <c:v>Я думаю, что плохо вижу.</c:v>
                </c:pt>
                <c:pt idx="20">
                  <c:v>Мне интересно в школе.</c:v>
                </c:pt>
                <c:pt idx="21">
                  <c:v>Мне очень нравятся ребята в моём классе.</c:v>
                </c:pt>
                <c:pt idx="22">
                  <c:v>Я стараюсь как можно лучше выполнить задание, но обычно у меня ничего не получается.</c:v>
                </c:pt>
                <c:pt idx="23">
                  <c:v>Я сильно переживаю, когда сравниваю себя с другими.</c:v>
                </c:pt>
                <c:pt idx="24">
                  <c:v>Обычно я спокоен и полон сил.</c:v>
                </c:pt>
              </c:strCache>
            </c:strRef>
          </c:cat>
          <c:val>
            <c:numRef>
              <c:f>Лист1!$B$2:$B$26</c:f>
              <c:numCache>
                <c:formatCode>0%</c:formatCode>
                <c:ptCount val="25"/>
                <c:pt idx="0">
                  <c:v>0.67000000000000148</c:v>
                </c:pt>
                <c:pt idx="1">
                  <c:v>0.11000000000000003</c:v>
                </c:pt>
                <c:pt idx="2">
                  <c:v>0.56000000000000005</c:v>
                </c:pt>
                <c:pt idx="3">
                  <c:v>1</c:v>
                </c:pt>
                <c:pt idx="4">
                  <c:v>0.33000000000000074</c:v>
                </c:pt>
                <c:pt idx="5">
                  <c:v>0</c:v>
                </c:pt>
                <c:pt idx="6">
                  <c:v>0.22000000000000006</c:v>
                </c:pt>
                <c:pt idx="7">
                  <c:v>0.11000000000000003</c:v>
                </c:pt>
                <c:pt idx="8">
                  <c:v>1</c:v>
                </c:pt>
                <c:pt idx="9">
                  <c:v>0.11000000000000003</c:v>
                </c:pt>
                <c:pt idx="10">
                  <c:v>0</c:v>
                </c:pt>
                <c:pt idx="11">
                  <c:v>0.33000000000000074</c:v>
                </c:pt>
                <c:pt idx="12">
                  <c:v>0.22000000000000006</c:v>
                </c:pt>
                <c:pt idx="13">
                  <c:v>1</c:v>
                </c:pt>
                <c:pt idx="14">
                  <c:v>0.11000000000000003</c:v>
                </c:pt>
                <c:pt idx="15">
                  <c:v>0.11000000000000003</c:v>
                </c:pt>
                <c:pt idx="16">
                  <c:v>0</c:v>
                </c:pt>
                <c:pt idx="17">
                  <c:v>0.33000000000000074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0.78</c:v>
                </c:pt>
                <c:pt idx="22">
                  <c:v>0.22000000000000006</c:v>
                </c:pt>
                <c:pt idx="23">
                  <c:v>0.67000000000000148</c:v>
                </c:pt>
                <c:pt idx="24">
                  <c:v>1</c:v>
                </c:pt>
              </c:numCache>
            </c:numRef>
          </c:val>
        </c:ser>
        <c:shape val="box"/>
        <c:axId val="81095296"/>
        <c:axId val="112222592"/>
        <c:axId val="0"/>
      </c:bar3DChart>
      <c:catAx>
        <c:axId val="81095296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 sz="800" baseline="0"/>
            </a:pPr>
            <a:endParaRPr lang="ru-RU"/>
          </a:p>
        </c:txPr>
        <c:crossAx val="112222592"/>
        <c:crosses val="autoZero"/>
        <c:auto val="1"/>
        <c:lblAlgn val="ctr"/>
        <c:lblOffset val="100"/>
      </c:catAx>
      <c:valAx>
        <c:axId val="112222592"/>
        <c:scaling>
          <c:orientation val="minMax"/>
        </c:scaling>
        <c:axPos val="l"/>
        <c:majorGridlines/>
        <c:numFmt formatCode="0%" sourceLinked="1"/>
        <c:tickLblPos val="nextTo"/>
        <c:crossAx val="81095296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6486671824981367"/>
          <c:y val="2.9163773883103445E-2"/>
          <c:w val="0.61060625369806076"/>
          <c:h val="0.73338902529656913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Входящая контрольная работа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Русский язык</c:v>
                </c:pt>
                <c:pt idx="1">
                  <c:v>Математика</c:v>
                </c:pt>
                <c:pt idx="2">
                  <c:v>Физика</c:v>
                </c:pt>
                <c:pt idx="3">
                  <c:v>География</c:v>
                </c:pt>
                <c:pt idx="4">
                  <c:v>История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0.53</c:v>
                </c:pt>
                <c:pt idx="1">
                  <c:v>0.58000000000000007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Промежуточный контроль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Русский язык</c:v>
                </c:pt>
                <c:pt idx="1">
                  <c:v>Математика</c:v>
                </c:pt>
                <c:pt idx="2">
                  <c:v>Физика</c:v>
                </c:pt>
                <c:pt idx="3">
                  <c:v>География</c:v>
                </c:pt>
                <c:pt idx="4">
                  <c:v>История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0.42000000000000032</c:v>
                </c:pt>
                <c:pt idx="1">
                  <c:v>0.58000000000000007</c:v>
                </c:pt>
                <c:pt idx="2">
                  <c:v>0.60000000000000064</c:v>
                </c:pt>
                <c:pt idx="3">
                  <c:v>0.59</c:v>
                </c:pt>
                <c:pt idx="4">
                  <c:v>0.70000000000000062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Промежуточная аттестация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Русский язык</c:v>
                </c:pt>
                <c:pt idx="1">
                  <c:v>Математика</c:v>
                </c:pt>
                <c:pt idx="2">
                  <c:v>Физика</c:v>
                </c:pt>
                <c:pt idx="3">
                  <c:v>География</c:v>
                </c:pt>
                <c:pt idx="4">
                  <c:v>История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0.56999999999999995</c:v>
                </c:pt>
                <c:pt idx="1">
                  <c:v>0.5</c:v>
                </c:pt>
              </c:numCache>
            </c:numRef>
          </c:val>
        </c:ser>
        <c:shape val="box"/>
        <c:axId val="121422976"/>
        <c:axId val="121424512"/>
        <c:axId val="0"/>
      </c:bar3DChart>
      <c:catAx>
        <c:axId val="121422976"/>
        <c:scaling>
          <c:orientation val="minMax"/>
        </c:scaling>
        <c:axPos val="b"/>
        <c:tickLblPos val="nextTo"/>
        <c:crossAx val="121424512"/>
        <c:crosses val="autoZero"/>
        <c:auto val="1"/>
        <c:lblAlgn val="ctr"/>
        <c:lblOffset val="100"/>
      </c:catAx>
      <c:valAx>
        <c:axId val="121424512"/>
        <c:scaling>
          <c:orientation val="minMax"/>
        </c:scaling>
        <c:axPos val="l"/>
        <c:majorGridlines/>
        <c:numFmt formatCode="0%" sourceLinked="1"/>
        <c:tickLblPos val="nextTo"/>
        <c:crossAx val="121422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708583996324255"/>
          <c:y val="0.44890613569443638"/>
          <c:w val="0.20507107767657018"/>
          <c:h val="0.16015818520650918"/>
        </c:manualLayout>
      </c:layout>
    </c:legend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Входящая контрольная работа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Английский язык - 1</c:v>
                </c:pt>
                <c:pt idx="1">
                  <c:v>Английский язык - 2</c:v>
                </c:pt>
                <c:pt idx="2">
                  <c:v>Немецкий язык - 1</c:v>
                </c:pt>
                <c:pt idx="3">
                  <c:v>Немецкий язык - 2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0.28000000000000008</c:v>
                </c:pt>
                <c:pt idx="1">
                  <c:v>0</c:v>
                </c:pt>
                <c:pt idx="2">
                  <c:v>1</c:v>
                </c:pt>
                <c:pt idx="3">
                  <c:v>0.29000000000000031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Говорение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Английский язык - 1</c:v>
                </c:pt>
                <c:pt idx="1">
                  <c:v>Английский язык - 2</c:v>
                </c:pt>
                <c:pt idx="2">
                  <c:v>Немецкий язык - 1</c:v>
                </c:pt>
                <c:pt idx="3">
                  <c:v>Немецкий язык - 2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0.60000000000000064</c:v>
                </c:pt>
                <c:pt idx="1">
                  <c:v>1</c:v>
                </c:pt>
                <c:pt idx="2">
                  <c:v>0.83000000000000063</c:v>
                </c:pt>
                <c:pt idx="3">
                  <c:v>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Аудирование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Английский язык - 1</c:v>
                </c:pt>
                <c:pt idx="1">
                  <c:v>Английский язык - 2</c:v>
                </c:pt>
                <c:pt idx="2">
                  <c:v>Немецкий язык - 1</c:v>
                </c:pt>
                <c:pt idx="3">
                  <c:v>Немецкий язык - 2</c:v>
                </c:pt>
              </c:strCache>
            </c:strRef>
          </c:cat>
          <c:val>
            <c:numRef>
              <c:f>Лист1!$D$2:$D$5</c:f>
              <c:numCache>
                <c:formatCode>0%</c:formatCode>
                <c:ptCount val="4"/>
                <c:pt idx="1">
                  <c:v>1</c:v>
                </c:pt>
                <c:pt idx="2">
                  <c:v>1</c:v>
                </c:pt>
                <c:pt idx="3">
                  <c:v>0.85000000000000064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Лексико-грамматический тест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Английский язык - 1</c:v>
                </c:pt>
                <c:pt idx="1">
                  <c:v>Английский язык - 2</c:v>
                </c:pt>
                <c:pt idx="2">
                  <c:v>Немецкий язык - 1</c:v>
                </c:pt>
                <c:pt idx="3">
                  <c:v>Немецкий язык - 2</c:v>
                </c:pt>
              </c:strCache>
            </c:strRef>
          </c:cat>
          <c:val>
            <c:numRef>
              <c:f>Лист1!$E$2:$E$5</c:f>
              <c:numCache>
                <c:formatCode>0%</c:formatCode>
                <c:ptCount val="4"/>
                <c:pt idx="0">
                  <c:v>0.70000000000000062</c:v>
                </c:pt>
                <c:pt idx="1">
                  <c:v>0.75000000000000333</c:v>
                </c:pt>
                <c:pt idx="2">
                  <c:v>1</c:v>
                </c:pt>
                <c:pt idx="3">
                  <c:v>0.85000000000000064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Чтение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Английский язык - 1</c:v>
                </c:pt>
                <c:pt idx="1">
                  <c:v>Английский язык - 2</c:v>
                </c:pt>
                <c:pt idx="2">
                  <c:v>Немецкий язык - 1</c:v>
                </c:pt>
                <c:pt idx="3">
                  <c:v>Немецкий язык - 2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 formatCode="0%">
                  <c:v>0.70000000000000062</c:v>
                </c:pt>
                <c:pt idx="2" formatCode="0%">
                  <c:v>1</c:v>
                </c:pt>
                <c:pt idx="3" formatCode="0%">
                  <c:v>1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Лексико-грамматический тест2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Английский язык - 1</c:v>
                </c:pt>
                <c:pt idx="1">
                  <c:v>Английский язык - 2</c:v>
                </c:pt>
                <c:pt idx="2">
                  <c:v>Немецкий язык - 1</c:v>
                </c:pt>
                <c:pt idx="3">
                  <c:v>Немецкий язык - 2</c:v>
                </c:pt>
              </c:strCache>
            </c:strRef>
          </c:cat>
          <c:val>
            <c:numRef>
              <c:f>Лист1!$G$2:$G$5</c:f>
              <c:numCache>
                <c:formatCode>0%</c:formatCode>
                <c:ptCount val="4"/>
                <c:pt idx="0">
                  <c:v>0.8</c:v>
                </c:pt>
                <c:pt idx="1">
                  <c:v>1</c:v>
                </c:pt>
                <c:pt idx="3">
                  <c:v>0.85000000000000064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Промежуточная аттестация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Английский язык - 1</c:v>
                </c:pt>
                <c:pt idx="1">
                  <c:v>Английский язык - 2</c:v>
                </c:pt>
                <c:pt idx="2">
                  <c:v>Немецкий язык - 1</c:v>
                </c:pt>
                <c:pt idx="3">
                  <c:v>Немецкий язык - 2</c:v>
                </c:pt>
              </c:strCache>
            </c:strRef>
          </c:cat>
          <c:val>
            <c:numRef>
              <c:f>Лист1!$H$2:$H$5</c:f>
              <c:numCache>
                <c:formatCode>General</c:formatCode>
                <c:ptCount val="4"/>
                <c:pt idx="0" formatCode="0%">
                  <c:v>1</c:v>
                </c:pt>
                <c:pt idx="2" formatCode="0%">
                  <c:v>1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Говорение 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Английский язык - 1</c:v>
                </c:pt>
                <c:pt idx="1">
                  <c:v>Английский язык - 2</c:v>
                </c:pt>
                <c:pt idx="2">
                  <c:v>Немецкий язык - 1</c:v>
                </c:pt>
                <c:pt idx="3">
                  <c:v>Немецкий язык - 2</c:v>
                </c:pt>
              </c:strCache>
            </c:strRef>
          </c:cat>
          <c:val>
            <c:numRef>
              <c:f>Лист1!$I$2:$I$5</c:f>
              <c:numCache>
                <c:formatCode>0%</c:formatCode>
                <c:ptCount val="4"/>
                <c:pt idx="1">
                  <c:v>1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Аудирование 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Английский язык - 1</c:v>
                </c:pt>
                <c:pt idx="1">
                  <c:v>Английский язык - 2</c:v>
                </c:pt>
                <c:pt idx="2">
                  <c:v>Немецкий язык - 1</c:v>
                </c:pt>
                <c:pt idx="3">
                  <c:v>Немецкий язык - 2</c:v>
                </c:pt>
              </c:strCache>
            </c:strRef>
          </c:cat>
          <c:val>
            <c:numRef>
              <c:f>Лист1!$J$2:$J$5</c:f>
              <c:numCache>
                <c:formatCode>General</c:formatCode>
                <c:ptCount val="4"/>
                <c:pt idx="3" formatCode="0%">
                  <c:v>0.85000000000000064</c:v>
                </c:pt>
              </c:numCache>
            </c:numRef>
          </c:val>
        </c:ser>
        <c:shape val="box"/>
        <c:axId val="121485568"/>
        <c:axId val="121491456"/>
        <c:axId val="0"/>
      </c:bar3DChart>
      <c:catAx>
        <c:axId val="121485568"/>
        <c:scaling>
          <c:orientation val="minMax"/>
        </c:scaling>
        <c:axPos val="b"/>
        <c:tickLblPos val="nextTo"/>
        <c:crossAx val="121491456"/>
        <c:crosses val="autoZero"/>
        <c:auto val="1"/>
        <c:lblAlgn val="ctr"/>
        <c:lblOffset val="100"/>
      </c:catAx>
      <c:valAx>
        <c:axId val="121491456"/>
        <c:scaling>
          <c:orientation val="minMax"/>
        </c:scaling>
        <c:axPos val="l"/>
        <c:majorGridlines/>
        <c:numFmt formatCode="0%" sourceLinked="1"/>
        <c:tickLblPos val="nextTo"/>
        <c:crossAx val="121485568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Математика</c:v>
                </c:pt>
                <c:pt idx="1">
                  <c:v>Русский язык</c:v>
                </c:pt>
                <c:pt idx="2">
                  <c:v>Чтение</c:v>
                </c:pt>
                <c:pt idx="3">
                  <c:v>Окружающий мир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</c:v>
                </c:pt>
                <c:pt idx="1">
                  <c:v>0.5</c:v>
                </c:pt>
                <c:pt idx="2">
                  <c:v>0.69000000000000083</c:v>
                </c:pt>
                <c:pt idx="3">
                  <c:v>0.69000000000000083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Математика</c:v>
                </c:pt>
                <c:pt idx="1">
                  <c:v>Русский язык</c:v>
                </c:pt>
                <c:pt idx="2">
                  <c:v>Чтение</c:v>
                </c:pt>
                <c:pt idx="3">
                  <c:v>Окружающий мир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0.38000000000000084</c:v>
                </c:pt>
                <c:pt idx="1">
                  <c:v>0.31000000000000072</c:v>
                </c:pt>
                <c:pt idx="2">
                  <c:v>0.31000000000000072</c:v>
                </c:pt>
                <c:pt idx="3">
                  <c:v>0.31000000000000072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Математика</c:v>
                </c:pt>
                <c:pt idx="1">
                  <c:v>Русский язык</c:v>
                </c:pt>
                <c:pt idx="2">
                  <c:v>Чтение</c:v>
                </c:pt>
                <c:pt idx="3">
                  <c:v>Окружающий мир</c:v>
                </c:pt>
              </c:strCache>
            </c:strRef>
          </c:cat>
          <c:val>
            <c:numRef>
              <c:f>Лист1!$D$2:$D$5</c:f>
              <c:numCache>
                <c:formatCode>0%</c:formatCode>
                <c:ptCount val="4"/>
                <c:pt idx="0">
                  <c:v>0.12000000000000002</c:v>
                </c:pt>
                <c:pt idx="1">
                  <c:v>0.19000000000000006</c:v>
                </c:pt>
              </c:numCache>
            </c:numRef>
          </c:val>
        </c:ser>
        <c:shape val="box"/>
        <c:axId val="112050560"/>
        <c:axId val="112052096"/>
        <c:axId val="0"/>
      </c:bar3DChart>
      <c:catAx>
        <c:axId val="112050560"/>
        <c:scaling>
          <c:orientation val="minMax"/>
        </c:scaling>
        <c:axPos val="b"/>
        <c:tickLblPos val="nextTo"/>
        <c:crossAx val="112052096"/>
        <c:crosses val="autoZero"/>
        <c:auto val="1"/>
        <c:lblAlgn val="ctr"/>
        <c:lblOffset val="100"/>
      </c:catAx>
      <c:valAx>
        <c:axId val="112052096"/>
        <c:scaling>
          <c:orientation val="minMax"/>
        </c:scaling>
        <c:axPos val="l"/>
        <c:majorGridlines/>
        <c:numFmt formatCode="0%" sourceLinked="1"/>
        <c:tickLblPos val="nextTo"/>
        <c:crossAx val="11205056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Коммуникативный</c:v>
                </c:pt>
                <c:pt idx="1">
                  <c:v>Читательский</c:v>
                </c:pt>
                <c:pt idx="2">
                  <c:v>Трудовой</c:v>
                </c:pt>
                <c:pt idx="3">
                  <c:v>Художественный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0.81</c:v>
                </c:pt>
                <c:pt idx="1">
                  <c:v>0.75000000000000155</c:v>
                </c:pt>
                <c:pt idx="2">
                  <c:v>0.75000000000000155</c:v>
                </c:pt>
                <c:pt idx="3">
                  <c:v>0.69000000000000061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Коммуникативный</c:v>
                </c:pt>
                <c:pt idx="1">
                  <c:v>Читательский</c:v>
                </c:pt>
                <c:pt idx="2">
                  <c:v>Трудовой</c:v>
                </c:pt>
                <c:pt idx="3">
                  <c:v>Художественный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0.19</c:v>
                </c:pt>
                <c:pt idx="1">
                  <c:v>0.25</c:v>
                </c:pt>
                <c:pt idx="2">
                  <c:v>0.25</c:v>
                </c:pt>
                <c:pt idx="3">
                  <c:v>0.31000000000000072</c:v>
                </c:pt>
              </c:numCache>
            </c:numRef>
          </c:val>
        </c:ser>
        <c:shape val="box"/>
        <c:axId val="121706752"/>
        <c:axId val="121712640"/>
        <c:axId val="0"/>
      </c:bar3DChart>
      <c:catAx>
        <c:axId val="121706752"/>
        <c:scaling>
          <c:orientation val="minMax"/>
        </c:scaling>
        <c:axPos val="b"/>
        <c:tickLblPos val="nextTo"/>
        <c:crossAx val="121712640"/>
        <c:crosses val="autoZero"/>
        <c:auto val="1"/>
        <c:lblAlgn val="ctr"/>
        <c:lblOffset val="100"/>
      </c:catAx>
      <c:valAx>
        <c:axId val="121712640"/>
        <c:scaling>
          <c:orientation val="minMax"/>
        </c:scaling>
        <c:axPos val="l"/>
        <c:majorGridlines/>
        <c:numFmt formatCode="0%" sourceLinked="1"/>
        <c:tickLblPos val="nextTo"/>
        <c:crossAx val="12170675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Наблюдение</c:v>
                </c:pt>
                <c:pt idx="1">
                  <c:v>Анализ</c:v>
                </c:pt>
                <c:pt idx="2">
                  <c:v>Сравнение</c:v>
                </c:pt>
                <c:pt idx="3">
                  <c:v>Классификация</c:v>
                </c:pt>
                <c:pt idx="4">
                  <c:v>Обобщение</c:v>
                </c:pt>
                <c:pt idx="5">
                  <c:v>Связность изложения мысли</c:v>
                </c:pt>
                <c:pt idx="6">
                  <c:v>Творческий подход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0.69000000000000061</c:v>
                </c:pt>
                <c:pt idx="1">
                  <c:v>0.63000000000000156</c:v>
                </c:pt>
                <c:pt idx="2">
                  <c:v>0.69000000000000061</c:v>
                </c:pt>
                <c:pt idx="3">
                  <c:v>0.69000000000000061</c:v>
                </c:pt>
                <c:pt idx="4">
                  <c:v>0.69000000000000061</c:v>
                </c:pt>
                <c:pt idx="5">
                  <c:v>0.5</c:v>
                </c:pt>
                <c:pt idx="6">
                  <c:v>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Наблюдение</c:v>
                </c:pt>
                <c:pt idx="1">
                  <c:v>Анализ</c:v>
                </c:pt>
                <c:pt idx="2">
                  <c:v>Сравнение</c:v>
                </c:pt>
                <c:pt idx="3">
                  <c:v>Классификация</c:v>
                </c:pt>
                <c:pt idx="4">
                  <c:v>Обобщение</c:v>
                </c:pt>
                <c:pt idx="5">
                  <c:v>Связность изложения мысли</c:v>
                </c:pt>
                <c:pt idx="6">
                  <c:v>Творческий подход</c:v>
                </c:pt>
              </c:strCache>
            </c:strRef>
          </c:cat>
          <c:val>
            <c:numRef>
              <c:f>Лист1!$C$2:$C$8</c:f>
              <c:numCache>
                <c:formatCode>0%</c:formatCode>
                <c:ptCount val="7"/>
                <c:pt idx="0">
                  <c:v>0.25</c:v>
                </c:pt>
                <c:pt idx="1">
                  <c:v>0.25</c:v>
                </c:pt>
                <c:pt idx="2">
                  <c:v>0.19</c:v>
                </c:pt>
                <c:pt idx="3">
                  <c:v>0.19</c:v>
                </c:pt>
                <c:pt idx="4">
                  <c:v>0.19</c:v>
                </c:pt>
                <c:pt idx="5">
                  <c:v>0.25</c:v>
                </c:pt>
                <c:pt idx="6">
                  <c:v>0.38000000000000084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Наблюдение</c:v>
                </c:pt>
                <c:pt idx="1">
                  <c:v>Анализ</c:v>
                </c:pt>
                <c:pt idx="2">
                  <c:v>Сравнение</c:v>
                </c:pt>
                <c:pt idx="3">
                  <c:v>Классификация</c:v>
                </c:pt>
                <c:pt idx="4">
                  <c:v>Обобщение</c:v>
                </c:pt>
                <c:pt idx="5">
                  <c:v>Связность изложения мысли</c:v>
                </c:pt>
                <c:pt idx="6">
                  <c:v>Творческий подход</c:v>
                </c:pt>
              </c:strCache>
            </c:strRef>
          </c:cat>
          <c:val>
            <c:numRef>
              <c:f>Лист1!$D$2:$D$8</c:f>
              <c:numCache>
                <c:formatCode>0%</c:formatCode>
                <c:ptCount val="7"/>
                <c:pt idx="0">
                  <c:v>6.0000000000000032E-2</c:v>
                </c:pt>
                <c:pt idx="1">
                  <c:v>0.12000000000000002</c:v>
                </c:pt>
                <c:pt idx="2">
                  <c:v>0.12000000000000002</c:v>
                </c:pt>
                <c:pt idx="3">
                  <c:v>0.12000000000000002</c:v>
                </c:pt>
                <c:pt idx="4">
                  <c:v>0.12000000000000002</c:v>
                </c:pt>
                <c:pt idx="5">
                  <c:v>0.25</c:v>
                </c:pt>
                <c:pt idx="6">
                  <c:v>0.12000000000000002</c:v>
                </c:pt>
              </c:numCache>
            </c:numRef>
          </c:val>
        </c:ser>
        <c:shape val="box"/>
        <c:axId val="121643008"/>
        <c:axId val="121644544"/>
        <c:axId val="0"/>
      </c:bar3DChart>
      <c:catAx>
        <c:axId val="121643008"/>
        <c:scaling>
          <c:orientation val="minMax"/>
        </c:scaling>
        <c:axPos val="b"/>
        <c:tickLblPos val="nextTo"/>
        <c:crossAx val="121644544"/>
        <c:crosses val="autoZero"/>
        <c:auto val="1"/>
        <c:lblAlgn val="ctr"/>
        <c:lblOffset val="100"/>
      </c:catAx>
      <c:valAx>
        <c:axId val="121644544"/>
        <c:scaling>
          <c:orientation val="minMax"/>
        </c:scaling>
        <c:axPos val="l"/>
        <c:majorGridlines/>
        <c:numFmt formatCode="0%" sourceLinked="1"/>
        <c:tickLblPos val="nextTo"/>
        <c:crossAx val="12164300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Познавательный интерес</c:v>
                </c:pt>
                <c:pt idx="1">
                  <c:v>Самостоятельность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0.56000000000000005</c:v>
                </c:pt>
                <c:pt idx="1">
                  <c:v>0.63000000000000156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Познавательный интерес</c:v>
                </c:pt>
                <c:pt idx="1">
                  <c:v>Самостоятельность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0.31000000000000072</c:v>
                </c:pt>
                <c:pt idx="1">
                  <c:v>0.38000000000000084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Познавательный интерес</c:v>
                </c:pt>
                <c:pt idx="1">
                  <c:v>Самостоятельность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 formatCode="0%">
                  <c:v>0.12000000000000002</c:v>
                </c:pt>
              </c:numCache>
            </c:numRef>
          </c:val>
        </c:ser>
        <c:shape val="box"/>
        <c:axId val="121676544"/>
        <c:axId val="121678080"/>
        <c:axId val="0"/>
      </c:bar3DChart>
      <c:catAx>
        <c:axId val="121676544"/>
        <c:scaling>
          <c:orientation val="minMax"/>
        </c:scaling>
        <c:axPos val="b"/>
        <c:tickLblPos val="nextTo"/>
        <c:crossAx val="121678080"/>
        <c:crosses val="autoZero"/>
        <c:auto val="1"/>
        <c:lblAlgn val="ctr"/>
        <c:lblOffset val="100"/>
      </c:catAx>
      <c:valAx>
        <c:axId val="121678080"/>
        <c:scaling>
          <c:orientation val="minMax"/>
        </c:scaling>
        <c:axPos val="l"/>
        <c:majorGridlines/>
        <c:numFmt formatCode="0%" sourceLinked="1"/>
        <c:tickLblPos val="nextTo"/>
        <c:crossAx val="12167654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</c:v>
                </c:pt>
              </c:strCache>
            </c:strRef>
          </c:tx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0%</c:formatCode>
                <c:ptCount val="1"/>
                <c:pt idx="0">
                  <c:v>0.44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</c:v>
                </c:pt>
              </c:strCache>
            </c:strRef>
          </c:tx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0%</c:formatCode>
                <c:ptCount val="1"/>
                <c:pt idx="0">
                  <c:v>0.38000000000000084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</c:v>
                </c:pt>
              </c:strCache>
            </c:strRef>
          </c:tx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0%</c:formatCode>
                <c:ptCount val="1"/>
                <c:pt idx="0">
                  <c:v>0.19</c:v>
                </c:pt>
              </c:numCache>
            </c:numRef>
          </c:val>
        </c:ser>
        <c:shape val="box"/>
        <c:axId val="122862208"/>
        <c:axId val="122868096"/>
        <c:axId val="0"/>
      </c:bar3DChart>
      <c:catAx>
        <c:axId val="122862208"/>
        <c:scaling>
          <c:orientation val="minMax"/>
        </c:scaling>
        <c:axPos val="b"/>
        <c:numFmt formatCode="General" sourceLinked="1"/>
        <c:tickLblPos val="nextTo"/>
        <c:crossAx val="122868096"/>
        <c:crosses val="autoZero"/>
        <c:auto val="1"/>
        <c:lblAlgn val="ctr"/>
        <c:lblOffset val="100"/>
      </c:catAx>
      <c:valAx>
        <c:axId val="122868096"/>
        <c:scaling>
          <c:orientation val="minMax"/>
        </c:scaling>
        <c:axPos val="l"/>
        <c:majorGridlines/>
        <c:numFmt formatCode="0%" sourceLinked="1"/>
        <c:tickLblPos val="nextTo"/>
        <c:crossAx val="12286220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Успешным 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 был для тебя учебный год?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Успешним ли был для тебя учебный год?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0.51</c:v>
                </c:pt>
                <c:pt idx="1">
                  <c:v>0.14000000000000001</c:v>
                </c:pt>
                <c:pt idx="2">
                  <c:v>0.35000000000000031</c:v>
                </c:pt>
              </c:numCache>
            </c:numRef>
          </c:val>
        </c:ser>
        <c:shape val="box"/>
        <c:axId val="125539456"/>
        <c:axId val="125540992"/>
        <c:axId val="0"/>
      </c:bar3DChart>
      <c:catAx>
        <c:axId val="125539456"/>
        <c:scaling>
          <c:orientation val="minMax"/>
        </c:scaling>
        <c:axPos val="b"/>
        <c:tickLblPos val="nextTo"/>
        <c:crossAx val="125540992"/>
        <c:crosses val="autoZero"/>
        <c:auto val="1"/>
        <c:lblAlgn val="ctr"/>
        <c:lblOffset val="100"/>
      </c:catAx>
      <c:valAx>
        <c:axId val="125540992"/>
        <c:scaling>
          <c:orientation val="minMax"/>
        </c:scaling>
        <c:axPos val="l"/>
        <c:majorGridlines/>
        <c:numFmt formatCode="0%" sourceLinked="1"/>
        <c:tickLblPos val="nextTo"/>
        <c:crossAx val="125539456"/>
        <c:crosses val="autoZero"/>
        <c:crossBetween val="between"/>
      </c:valAx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Какие формы проверки знаний, на твой взгляд, позволяют лучше проверить знания?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Какие формы проверки знаний, на твой взгляд, позволяют лучше проверить знания?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Устный опрос</c:v>
                </c:pt>
                <c:pt idx="1">
                  <c:v>Письменный опрос</c:v>
                </c:pt>
                <c:pt idx="2">
                  <c:v>Взаимоконтроль</c:v>
                </c:pt>
                <c:pt idx="3">
                  <c:v>Самоконтроль</c:v>
                </c:pt>
                <c:pt idx="4">
                  <c:v>Программированный опрос</c:v>
                </c:pt>
                <c:pt idx="5">
                  <c:v>Тестирование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0.35000000000000031</c:v>
                </c:pt>
                <c:pt idx="1">
                  <c:v>0.51</c:v>
                </c:pt>
                <c:pt idx="2">
                  <c:v>0.15000000000000024</c:v>
                </c:pt>
                <c:pt idx="3">
                  <c:v>0.05</c:v>
                </c:pt>
                <c:pt idx="4">
                  <c:v>2.0000000000000011E-2</c:v>
                </c:pt>
                <c:pt idx="5">
                  <c:v>0.60000000000000064</c:v>
                </c:pt>
              </c:numCache>
            </c:numRef>
          </c:val>
        </c:ser>
        <c:shape val="box"/>
        <c:axId val="125557376"/>
        <c:axId val="125583744"/>
        <c:axId val="0"/>
      </c:bar3DChart>
      <c:catAx>
        <c:axId val="125557376"/>
        <c:scaling>
          <c:orientation val="minMax"/>
        </c:scaling>
        <c:axPos val="b"/>
        <c:tickLblPos val="nextTo"/>
        <c:crossAx val="125583744"/>
        <c:crosses val="autoZero"/>
        <c:auto val="1"/>
        <c:lblAlgn val="ctr"/>
        <c:lblOffset val="100"/>
      </c:catAx>
      <c:valAx>
        <c:axId val="125583744"/>
        <c:scaling>
          <c:orientation val="minMax"/>
        </c:scaling>
        <c:axPos val="l"/>
        <c:majorGridlines/>
        <c:numFmt formatCode="0%" sourceLinked="1"/>
        <c:tickLblPos val="nextTo"/>
        <c:crossAx val="125557376"/>
        <c:crosses val="autoZero"/>
        <c:crossBetween val="between"/>
      </c:valAx>
    </c:plotArea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каких учебно-воспитательных мероприятиях ты активно участвовал?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 каких учебно-воспитательных мероприятиях ты активно участвовал?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Уроки</c:v>
                </c:pt>
                <c:pt idx="1">
                  <c:v>Конференции</c:v>
                </c:pt>
                <c:pt idx="2">
                  <c:v>Олимпиады, викторины</c:v>
                </c:pt>
                <c:pt idx="3">
                  <c:v>Конкурсы</c:v>
                </c:pt>
                <c:pt idx="4">
                  <c:v>Соревнования</c:v>
                </c:pt>
                <c:pt idx="5">
                  <c:v>Выставки</c:v>
                </c:pt>
                <c:pt idx="6">
                  <c:v>Концерты</c:v>
                </c:pt>
                <c:pt idx="7">
                  <c:v>Турниры</c:v>
                </c:pt>
                <c:pt idx="8">
                  <c:v>Спектакли</c:v>
                </c:pt>
                <c:pt idx="9">
                  <c:v>Классные часы</c:v>
                </c:pt>
              </c:strCache>
            </c:strRef>
          </c:cat>
          <c:val>
            <c:numRef>
              <c:f>Лист1!$B$2:$B$11</c:f>
              <c:numCache>
                <c:formatCode>0%</c:formatCode>
                <c:ptCount val="10"/>
                <c:pt idx="0">
                  <c:v>0.54</c:v>
                </c:pt>
                <c:pt idx="1">
                  <c:v>0.12000000000000002</c:v>
                </c:pt>
                <c:pt idx="2">
                  <c:v>0.70000000000000062</c:v>
                </c:pt>
                <c:pt idx="3">
                  <c:v>0.32000000000000062</c:v>
                </c:pt>
                <c:pt idx="4">
                  <c:v>0.53</c:v>
                </c:pt>
                <c:pt idx="5">
                  <c:v>0.18000000000000024</c:v>
                </c:pt>
                <c:pt idx="6">
                  <c:v>0.39000000000000062</c:v>
                </c:pt>
                <c:pt idx="7">
                  <c:v>0.16</c:v>
                </c:pt>
                <c:pt idx="8">
                  <c:v>0.16</c:v>
                </c:pt>
                <c:pt idx="9">
                  <c:v>4.0000000000000022E-2</c:v>
                </c:pt>
              </c:numCache>
            </c:numRef>
          </c:val>
        </c:ser>
        <c:shape val="box"/>
        <c:axId val="125616512"/>
        <c:axId val="125618048"/>
        <c:axId val="0"/>
      </c:bar3DChart>
      <c:catAx>
        <c:axId val="125616512"/>
        <c:scaling>
          <c:orientation val="minMax"/>
        </c:scaling>
        <c:axPos val="b"/>
        <c:tickLblPos val="nextTo"/>
        <c:crossAx val="125618048"/>
        <c:crosses val="autoZero"/>
        <c:auto val="1"/>
        <c:lblAlgn val="ctr"/>
        <c:lblOffset val="100"/>
      </c:catAx>
      <c:valAx>
        <c:axId val="125618048"/>
        <c:scaling>
          <c:orientation val="minMax"/>
        </c:scaling>
        <c:axPos val="l"/>
        <c:majorGridlines/>
        <c:numFmt formatCode="0%" sourceLinked="1"/>
        <c:tickLblPos val="nextTo"/>
        <c:crossAx val="125616512"/>
        <c:crosses val="autoZero"/>
        <c:crossBetween val="between"/>
      </c:valAx>
    </c:plotArea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Назови три самых ярких события, по твоему мнению, в этом учебном году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Назови три самых ярких события, по твоему мнению, в этом учебном году.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Новый год</c:v>
                </c:pt>
                <c:pt idx="1">
                  <c:v>1 сентября</c:v>
                </c:pt>
                <c:pt idx="2">
                  <c:v>Встреча с ветеранами</c:v>
                </c:pt>
                <c:pt idx="3">
                  <c:v>Поездка в Тропикал-ленд</c:v>
                </c:pt>
                <c:pt idx="4">
                  <c:v>Встреча с космонавтом</c:v>
                </c:pt>
                <c:pt idx="5">
                  <c:v>Турслёт</c:v>
                </c:pt>
                <c:pt idx="6">
                  <c:v>Поездки по новым городам</c:v>
                </c:pt>
                <c:pt idx="7">
                  <c:v>"Вперёд, мальчишки\девчонки"</c:v>
                </c:pt>
                <c:pt idx="8">
                  <c:v>Выпускной</c:v>
                </c:pt>
                <c:pt idx="9">
                  <c:v>Поездка в парк тюльпанов</c:v>
                </c:pt>
                <c:pt idx="10">
                  <c:v>Футбол в Грюнхайде</c:v>
                </c:pt>
              </c:strCache>
            </c:strRef>
          </c:cat>
          <c:val>
            <c:numRef>
              <c:f>Лист1!$B$2:$B$12</c:f>
              <c:numCache>
                <c:formatCode>0%</c:formatCode>
                <c:ptCount val="11"/>
                <c:pt idx="0">
                  <c:v>0.17</c:v>
                </c:pt>
                <c:pt idx="1">
                  <c:v>9.0000000000000024E-2</c:v>
                </c:pt>
                <c:pt idx="2">
                  <c:v>0.1</c:v>
                </c:pt>
                <c:pt idx="3">
                  <c:v>9.0000000000000024E-2</c:v>
                </c:pt>
                <c:pt idx="4">
                  <c:v>6.0000000000000032E-2</c:v>
                </c:pt>
                <c:pt idx="5">
                  <c:v>0.11</c:v>
                </c:pt>
                <c:pt idx="6">
                  <c:v>9.0000000000000024E-2</c:v>
                </c:pt>
                <c:pt idx="7">
                  <c:v>0.14000000000000001</c:v>
                </c:pt>
                <c:pt idx="8">
                  <c:v>0.14000000000000001</c:v>
                </c:pt>
                <c:pt idx="9">
                  <c:v>6.0000000000000032E-2</c:v>
                </c:pt>
                <c:pt idx="10">
                  <c:v>6.0000000000000032E-2</c:v>
                </c:pt>
              </c:numCache>
            </c:numRef>
          </c:val>
        </c:ser>
        <c:shape val="box"/>
        <c:axId val="125671296"/>
        <c:axId val="125672832"/>
        <c:axId val="0"/>
      </c:bar3DChart>
      <c:catAx>
        <c:axId val="125671296"/>
        <c:scaling>
          <c:orientation val="minMax"/>
        </c:scaling>
        <c:axPos val="b"/>
        <c:tickLblPos val="nextTo"/>
        <c:crossAx val="125672832"/>
        <c:crosses val="autoZero"/>
        <c:auto val="1"/>
        <c:lblAlgn val="ctr"/>
        <c:lblOffset val="100"/>
      </c:catAx>
      <c:valAx>
        <c:axId val="125672832"/>
        <c:scaling>
          <c:orientation val="minMax"/>
        </c:scaling>
        <c:axPos val="l"/>
        <c:majorGridlines/>
        <c:numFmt formatCode="0%" sourceLinked="1"/>
        <c:tickLblPos val="nextTo"/>
        <c:crossAx val="125671296"/>
        <c:crosses val="autoZero"/>
        <c:crossBetween val="between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287AA-0D99-42CE-A71B-10FA9908BBF8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167DB-EFF0-400D-96A1-6799F871D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8/30/2011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8/30/2011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8/30/2011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8/30/2011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8/30/2011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CFA480D-CB17-4C49-BB2A-C7514E1C7CEA}" type="datetimeFigureOut">
              <a:rPr lang="en-US" smtClean="0"/>
              <a:pPr/>
              <a:t>8/30/2011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44" y="571480"/>
            <a:ext cx="9001156" cy="4857784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Анализ работы школы</a:t>
            </a:r>
            <a:r>
              <a:rPr lang="ru-RU" sz="4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2010-2011 учебный год</a:t>
            </a:r>
            <a:r>
              <a:rPr lang="ru-RU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</a:t>
            </a:r>
            <a:br>
              <a:rPr lang="ru-RU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задачи на 2011-2012 учебный  год</a:t>
            </a:r>
            <a:endParaRPr lang="ru-RU" sz="4800" noProof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Государственная функция школы: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8643998" cy="5038740"/>
          </a:xfrm>
        </p:spPr>
        <p:txBody>
          <a:bodyPr/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Выполнение государственных образовательных стандартов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Развитие учащихся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Обеспечение широкого спектра форм дополнительного образования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Внедрение современных педагогических технологий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Сохранение благоприятного психологического климата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Укрепление материально-технической базы школы 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Состав учащихся школ</a:t>
            </a:r>
            <a:r>
              <a:rPr lang="ru-RU" dirty="0" smtClean="0"/>
              <a:t>ы (126+80)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214438"/>
          <a:ext cx="8229600" cy="5225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6304"/>
                <a:gridCol w="1714512"/>
                <a:gridCol w="1828784"/>
              </a:tblGrid>
              <a:tr h="73819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число учащихся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  от общего числа учащихся</a:t>
                      </a:r>
                      <a:endParaRPr lang="ru-RU" dirty="0"/>
                    </a:p>
                  </a:txBody>
                  <a:tcPr/>
                </a:tc>
              </a:tr>
              <a:tr h="73819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Дети сотрудников посольства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36%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819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Дети работников </a:t>
                      </a:r>
                      <a:r>
                        <a:rPr lang="ru-RU" sz="2400" dirty="0" err="1" smtClean="0"/>
                        <a:t>росгосучреждений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21%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819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Дети граждан РФ, постоянно проживающих в Германии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12%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819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Дети иностранных граждан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21%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819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Дети граждан РФ, работающих в Германии по частным контрактам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11%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/>
        </p:nvGraphicFramePr>
        <p:xfrm>
          <a:off x="0" y="928670"/>
          <a:ext cx="9144000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357166"/>
            <a:ext cx="871540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023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Успеваемость учащихся школы по итогам учебного года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1142984"/>
          <a:ext cx="9144000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00034" y="500042"/>
            <a:ext cx="86439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Качество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обученности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учащихся по ступеням обучения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500042"/>
          <a:ext cx="8715435" cy="6174488"/>
        </p:xfrm>
        <a:graphic>
          <a:graphicData uri="http://schemas.openxmlformats.org/drawingml/2006/table">
            <a:tbl>
              <a:tblPr/>
              <a:tblGrid>
                <a:gridCol w="1055046"/>
                <a:gridCol w="2122758"/>
                <a:gridCol w="1769871"/>
                <a:gridCol w="2405069"/>
                <a:gridCol w="855075"/>
                <a:gridCol w="507616"/>
              </a:tblGrid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Calibri"/>
                          <a:cs typeface="Times New Roman"/>
                        </a:rPr>
                        <a:t>класс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Calibri"/>
                          <a:cs typeface="Times New Roman"/>
                        </a:rPr>
                        <a:t>успеваемость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Calibri"/>
                          <a:cs typeface="Times New Roman"/>
                        </a:rPr>
                        <a:t>Резерв</a:t>
                      </a:r>
                      <a:r>
                        <a:rPr lang="ru-RU" sz="1400" b="1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+mn-lt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ru-RU" sz="1400" b="1" dirty="0">
                          <a:latin typeface="+mn-lt"/>
                          <a:ea typeface="Calibri"/>
                          <a:cs typeface="Times New Roman"/>
                        </a:rPr>
                        <a:t>«3»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Calibri"/>
                          <a:cs typeface="Times New Roman"/>
                        </a:rPr>
                        <a:t>Качество</a:t>
                      </a:r>
                      <a:r>
                        <a:rPr lang="ru-RU" sz="1400" b="1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err="1" smtClean="0">
                          <a:latin typeface="+mn-lt"/>
                          <a:ea typeface="Calibri"/>
                          <a:cs typeface="Times New Roman"/>
                        </a:rPr>
                        <a:t>обученности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Calibri"/>
                          <a:cs typeface="Times New Roman"/>
                        </a:rPr>
                        <a:t>рейтинг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45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94%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94%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88%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5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89%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II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5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88%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94%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94%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63%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63%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63%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5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83%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82%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III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5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57%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5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5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38%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5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45%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55%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7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44%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7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33%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82" marR="51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28596" y="0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Рейтинг классов по итогам   учебного  года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Внутришкольный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контроль: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819260"/>
            <a:ext cx="8643998" cy="411007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Фронтальный контроль</a:t>
            </a:r>
          </a:p>
          <a:p>
            <a:pPr>
              <a:buClr>
                <a:srgbClr val="C00000"/>
              </a:buClr>
              <a:buNone/>
            </a:pPr>
            <a:endParaRPr lang="ru-RU" sz="3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Классно-обобщающий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контроль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ru-RU" sz="3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Тематический контроль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Фронтальный контроль: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Контроль выполнения учебных программ</a:t>
            </a:r>
          </a:p>
          <a:p>
            <a:pPr>
              <a:buNone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Школьная документация</a:t>
            </a:r>
          </a:p>
          <a:p>
            <a:pPr>
              <a:buNone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Результативность процесса обучения</a:t>
            </a:r>
          </a:p>
          <a:p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44" y="928670"/>
          <a:ext cx="8929752" cy="5806590"/>
        </p:xfrm>
        <a:graphic>
          <a:graphicData uri="http://schemas.openxmlformats.org/drawingml/2006/table">
            <a:tbl>
              <a:tblPr/>
              <a:tblGrid>
                <a:gridCol w="571504"/>
                <a:gridCol w="285752"/>
                <a:gridCol w="861299"/>
                <a:gridCol w="746602"/>
                <a:gridCol w="671838"/>
                <a:gridCol w="388570"/>
                <a:gridCol w="473865"/>
                <a:gridCol w="481239"/>
                <a:gridCol w="481239"/>
                <a:gridCol w="374355"/>
                <a:gridCol w="374355"/>
                <a:gridCol w="389623"/>
                <a:gridCol w="389623"/>
                <a:gridCol w="447541"/>
                <a:gridCol w="711854"/>
                <a:gridCol w="711854"/>
                <a:gridCol w="568639"/>
              </a:tblGrid>
              <a:tr h="3048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Класс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Месяц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Кол-во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</a:rPr>
                        <a:t>человек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Норма чтения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на «4 и 5»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Средняя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скорость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чтения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Правильность чтения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Темп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Способ чтения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Осознанность чтения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73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Без ошибок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1-2 ошибки 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3 и более ошибок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Ниже нормы 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Норма 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Выше нормы 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Слог + слово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Слово + слог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Целыми словами 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Показали полное понимание текста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Показали понимание текста по  доп. вопросам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Не смогли ответить на вопросы 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39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 класс</a:t>
                      </a: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сентябрь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45-50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60,4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декабрь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50-55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57,5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1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май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55-60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70,6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30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 класс</a:t>
                      </a: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сентябрь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60-70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72,4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декабрь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65-70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86,2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6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май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70-80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97,8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66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 класс</a:t>
                      </a: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сентябрь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85-95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99,4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0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декабрь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90-100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110,7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9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май</a:t>
                      </a:r>
                    </a:p>
                  </a:txBody>
                  <a:tcPr marL="43760" marR="4376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(13)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95-110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108,2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3760" marR="437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1071538" y="357166"/>
            <a:ext cx="71664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Результаты проверки техники чтения учащихся 2-4 классов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1" y="1000102"/>
          <a:ext cx="8715438" cy="5572179"/>
        </p:xfrm>
        <a:graphic>
          <a:graphicData uri="http://schemas.openxmlformats.org/drawingml/2006/table">
            <a:tbl>
              <a:tblPr/>
              <a:tblGrid>
                <a:gridCol w="789096"/>
                <a:gridCol w="1516480"/>
                <a:gridCol w="1394701"/>
                <a:gridCol w="2915293"/>
                <a:gridCol w="2099868"/>
              </a:tblGrid>
              <a:tr h="509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Предмет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Период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Тема контроля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Качество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 обучения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«Словарь»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«Словарь»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«Словарь»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87%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Вычислительные навыки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85%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Вычислительные навыки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Вычислительные навыки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93%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Решение простейших задач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89%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Решение простейших задач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Устный счёт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86%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Устный счёт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89%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Устный счёт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69%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22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Мягкие и твёрдые согласные звуки, звонкие и глухие согласные звуки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93%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9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Проверяемые безударные гласные в конце слова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88%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Имя существительное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64%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«Словарь»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«Словарь»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триместр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«Словарь»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93%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571604" y="357166"/>
            <a:ext cx="7358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Результаты </a:t>
            </a:r>
            <a:r>
              <a:rPr lang="ru-RU" b="1" dirty="0" err="1" smtClean="0">
                <a:solidFill>
                  <a:schemeClr val="tx2">
                    <a:lumMod val="50000"/>
                  </a:schemeClr>
                </a:solidFill>
              </a:rPr>
              <a:t>срезовых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работ в начальной школе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1285860"/>
          <a:ext cx="8667767" cy="1428761"/>
        </p:xfrm>
        <a:graphic>
          <a:graphicData uri="http://schemas.openxmlformats.org/drawingml/2006/table">
            <a:tbl>
              <a:tblPr/>
              <a:tblGrid>
                <a:gridCol w="1500197"/>
                <a:gridCol w="992554"/>
                <a:gridCol w="837557"/>
                <a:gridCol w="837557"/>
                <a:gridCol w="837557"/>
                <a:gridCol w="903965"/>
                <a:gridCol w="922227"/>
                <a:gridCol w="922227"/>
                <a:gridCol w="913926"/>
              </a:tblGrid>
              <a:tr h="38897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 класс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 класс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 класс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79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Сентябрь 2010 г.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Декабрь 2010 г.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2010 г.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2010 г.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2010 г.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2010 г.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2010 г.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2010 г.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Успеваемость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91%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97%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285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Качество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93%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93%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89%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66%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79%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86%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87%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50" marR="63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3071810"/>
          <a:ext cx="8715436" cy="1326390"/>
        </p:xfrm>
        <a:graphic>
          <a:graphicData uri="http://schemas.openxmlformats.org/drawingml/2006/table">
            <a:tbl>
              <a:tblPr/>
              <a:tblGrid>
                <a:gridCol w="1000132"/>
                <a:gridCol w="857256"/>
                <a:gridCol w="785818"/>
                <a:gridCol w="785818"/>
                <a:gridCol w="714380"/>
                <a:gridCol w="843185"/>
                <a:gridCol w="744783"/>
                <a:gridCol w="769445"/>
                <a:gridCol w="714421"/>
                <a:gridCol w="777611"/>
                <a:gridCol w="722587"/>
              </a:tblGrid>
              <a:tr h="40898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 класс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класс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класс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класс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86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Сентябрь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Декабрь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Сентябрь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Декабрь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Сентябрь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Декабрь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Сентябрь2010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Декабрь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Сентябрь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Декабрь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Успеваемость 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83%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83%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66%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85%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219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Качество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58%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89%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43%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56%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61%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4929198"/>
          <a:ext cx="8715437" cy="1214445"/>
        </p:xfrm>
        <a:graphic>
          <a:graphicData uri="http://schemas.openxmlformats.org/drawingml/2006/table">
            <a:tbl>
              <a:tblPr/>
              <a:tblGrid>
                <a:gridCol w="1526042"/>
                <a:gridCol w="940745"/>
                <a:gridCol w="940745"/>
                <a:gridCol w="820074"/>
                <a:gridCol w="926790"/>
                <a:gridCol w="926790"/>
                <a:gridCol w="889029"/>
                <a:gridCol w="889029"/>
                <a:gridCol w="856193"/>
              </a:tblGrid>
              <a:tr h="26193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класс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 класс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 класс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86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Сентябрь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Декабрь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Сентябрь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Декабрь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Сентябрь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Декабрь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Сентябрь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Декабрь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9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Успеваемость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83%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65%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84%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2619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Качество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58%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58%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34%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49%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1071538" y="285728"/>
            <a:ext cx="714376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Итоги промежуточного контроля по математике и русскому языку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(декабрь 2010 года)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Математика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1071538" y="285728"/>
            <a:ext cx="71437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Итоги промежуточного контроля по математике и русскому языку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(декабрь 2010 года)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Русский язык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2" y="1285860"/>
          <a:ext cx="8715436" cy="1500197"/>
        </p:xfrm>
        <a:graphic>
          <a:graphicData uri="http://schemas.openxmlformats.org/drawingml/2006/table">
            <a:tbl>
              <a:tblPr/>
              <a:tblGrid>
                <a:gridCol w="2028953"/>
                <a:gridCol w="834939"/>
                <a:gridCol w="841910"/>
                <a:gridCol w="834939"/>
                <a:gridCol w="836682"/>
                <a:gridCol w="834939"/>
                <a:gridCol w="834939"/>
                <a:gridCol w="834939"/>
                <a:gridCol w="833196"/>
              </a:tblGrid>
              <a:tr h="220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0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60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Успеваемость: диктант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89%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85%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91%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97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Качество: диктант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78%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88%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89%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67%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77%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69%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81%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75%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317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Успеваемость: задание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92%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85%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97%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95%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695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Качество: задание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92%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81%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67%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77%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85%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79%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89%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3143248"/>
          <a:ext cx="8715435" cy="2141728"/>
        </p:xfrm>
        <a:graphic>
          <a:graphicData uri="http://schemas.openxmlformats.org/drawingml/2006/table">
            <a:tbl>
              <a:tblPr/>
              <a:tblGrid>
                <a:gridCol w="1542601"/>
                <a:gridCol w="712677"/>
                <a:gridCol w="712677"/>
                <a:gridCol w="712677"/>
                <a:gridCol w="712677"/>
                <a:gridCol w="712677"/>
                <a:gridCol w="712677"/>
                <a:gridCol w="712677"/>
                <a:gridCol w="711841"/>
                <a:gridCol w="736127"/>
                <a:gridCol w="736127"/>
              </a:tblGrid>
              <a:tr h="16256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0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5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latin typeface="Times New Roman"/>
                          <a:ea typeface="Calibri"/>
                          <a:cs typeface="Times New Roman"/>
                        </a:rPr>
                        <a:t>Успеваемость: диктант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90%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85%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67%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67%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80%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>
                          <a:latin typeface="Times New Roman"/>
                          <a:ea typeface="Calibri"/>
                          <a:cs typeface="Times New Roman"/>
                        </a:rPr>
                        <a:t>83%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92%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5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latin typeface="Times New Roman"/>
                          <a:ea typeface="Calibri"/>
                          <a:cs typeface="Times New Roman"/>
                        </a:rPr>
                        <a:t>Успеваемость: задание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81%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82%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5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latin typeface="Times New Roman"/>
                          <a:ea typeface="Calibri"/>
                          <a:cs typeface="Times New Roman"/>
                        </a:rPr>
                        <a:t>Качество: диктант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90%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54%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28%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49%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56%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66%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60%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88%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>
                          <a:latin typeface="Times New Roman"/>
                          <a:ea typeface="Calibri"/>
                          <a:cs typeface="Times New Roman"/>
                        </a:rPr>
                        <a:t>58%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64%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5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latin typeface="Times New Roman"/>
                          <a:ea typeface="Calibri"/>
                          <a:cs typeface="Times New Roman"/>
                        </a:rPr>
                        <a:t>Качество: задание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54%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63%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643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latin typeface="Times New Roman"/>
                          <a:ea typeface="Calibri"/>
                          <a:cs typeface="Times New Roman"/>
                        </a:rPr>
                        <a:t>Вид работы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Дикт. + гр.зад.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Тест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Тест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Тест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Дикт.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Дикт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Дикт.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Дикт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5572140"/>
          <a:ext cx="8715438" cy="1071570"/>
        </p:xfrm>
        <a:graphic>
          <a:graphicData uri="http://schemas.openxmlformats.org/drawingml/2006/table">
            <a:tbl>
              <a:tblPr/>
              <a:tblGrid>
                <a:gridCol w="1222925"/>
                <a:gridCol w="915397"/>
                <a:gridCol w="915397"/>
                <a:gridCol w="797977"/>
                <a:gridCol w="901817"/>
                <a:gridCol w="901817"/>
                <a:gridCol w="869866"/>
                <a:gridCol w="1095121"/>
                <a:gridCol w="1095121"/>
              </a:tblGrid>
              <a:tr h="29962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9 класс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10 класс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11 класс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1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Успеваемость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90%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80%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92%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67%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88%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>
                          <a:latin typeface="Times New Roman"/>
                          <a:ea typeface="Calibri"/>
                          <a:cs typeface="Times New Roman"/>
                        </a:rPr>
                        <a:t>94%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>
                          <a:latin typeface="Times New Roman"/>
                          <a:ea typeface="Calibri"/>
                          <a:cs typeface="Times New Roman"/>
                        </a:rPr>
                        <a:t>78%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2571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Качество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80%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50%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>
                          <a:latin typeface="Times New Roman"/>
                          <a:ea typeface="Calibri"/>
                          <a:cs typeface="Times New Roman"/>
                        </a:rPr>
                        <a:t>53%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42%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i="1" dirty="0">
                          <a:latin typeface="Times New Roman"/>
                          <a:ea typeface="Calibri"/>
                          <a:cs typeface="Times New Roman"/>
                        </a:rPr>
                        <a:t>33%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75%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>
                          <a:latin typeface="Times New Roman"/>
                          <a:ea typeface="Calibri"/>
                          <a:cs typeface="Times New Roman"/>
                        </a:rPr>
                        <a:t>55%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56%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40" marR="60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Классно-обобщающий контроль: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389120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класс</a:t>
            </a:r>
          </a:p>
          <a:p>
            <a:pPr>
              <a:buBlip>
                <a:blip r:embed="rId2"/>
              </a:buBlip>
            </a:pP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 класс</a:t>
            </a:r>
          </a:p>
          <a:p>
            <a:pPr>
              <a:buBlip>
                <a:blip r:embed="rId2"/>
              </a:buBlip>
            </a:pP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 класс</a:t>
            </a:r>
          </a:p>
          <a:p>
            <a:pPr>
              <a:buBlip>
                <a:blip r:embed="rId2"/>
              </a:buBlip>
            </a:pP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 класс</a:t>
            </a:r>
          </a:p>
          <a:p>
            <a:pPr>
              <a:buBlip>
                <a:blip r:embed="rId2"/>
              </a:buBlip>
            </a:pP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 и 11 классы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214282" y="928670"/>
          <a:ext cx="8715436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1137" name="Rectangle 1"/>
          <p:cNvSpPr>
            <a:spLocks noChangeArrowheads="1"/>
          </p:cNvSpPr>
          <p:nvPr/>
        </p:nvSpPr>
        <p:spPr bwMode="auto">
          <a:xfrm>
            <a:off x="-357222" y="214291"/>
            <a:ext cx="96441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Отношение первоклассников к школе (май 2011 года)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-214346" y="1000108"/>
          <a:ext cx="9501254" cy="6000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14282" y="214290"/>
            <a:ext cx="8501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Итоги анкетирования учащихся 1 класса 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«Хорошо ли ребёнку в школе?» (май 2011 года)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2143116"/>
          <a:ext cx="8715435" cy="4000529"/>
        </p:xfrm>
        <a:graphic>
          <a:graphicData uri="http://schemas.openxmlformats.org/drawingml/2006/table">
            <a:tbl>
              <a:tblPr/>
              <a:tblGrid>
                <a:gridCol w="1629716"/>
                <a:gridCol w="1274823"/>
                <a:gridCol w="1452269"/>
                <a:gridCol w="1452269"/>
                <a:gridCol w="1453179"/>
                <a:gridCol w="1453179"/>
              </a:tblGrid>
              <a:tr h="52343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Категория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учащихся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Уровень напряженности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590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низкий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8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ниже среднего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средний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выше среднего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высокий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90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Девочки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14%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8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57%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29%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--------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------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90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Мальчики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-------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8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43%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43%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14%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00002" y="642918"/>
            <a:ext cx="8643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Уровень напряженности учащихся 10 класса на уроках</a:t>
            </a:r>
            <a:endParaRPr lang="ru-RU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-785850" y="1071546"/>
          <a:ext cx="9715568" cy="6572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28662" y="500042"/>
            <a:ext cx="8001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Итоги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срезовых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работ по предметам в 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10 классе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8662" y="500042"/>
            <a:ext cx="8001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Итоги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</a:rPr>
              <a:t>срезовых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 работ по предметам в 10 классе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14282" y="1142984"/>
          <a:ext cx="8715436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785818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Спектр предметов: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214438"/>
          <a:ext cx="8186766" cy="4879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4998"/>
                <a:gridCol w="2571768"/>
              </a:tblGrid>
              <a:tr h="73819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предмет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число выборов</a:t>
                      </a:r>
                      <a:endParaRPr lang="ru-RU" sz="2400" dirty="0"/>
                    </a:p>
                  </a:txBody>
                  <a:tcPr/>
                </a:tc>
              </a:tr>
              <a:tr h="738190"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Немецкий язык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36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8190"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Английский язык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36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8190"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Обществознание 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36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8190"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Физика, история,</a:t>
                      </a:r>
                      <a:r>
                        <a:rPr lang="ru-RU" sz="36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2</a:t>
                      </a:r>
                      <a:endParaRPr lang="ru-RU" sz="36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8190"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Литература, география, химия, биология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1</a:t>
                      </a:r>
                      <a:endParaRPr lang="ru-RU" sz="36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1142984"/>
          <a:ext cx="9144000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/>
        </p:nvGraphicFramePr>
        <p:xfrm>
          <a:off x="-71470" y="4071942"/>
          <a:ext cx="9215470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214290"/>
            <a:ext cx="914400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Карта индивидуального развития учащихся  4 класса, апрель 2011 </a:t>
            </a:r>
            <a:endParaRPr lang="ru-RU" sz="23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857356" y="857232"/>
            <a:ext cx="38035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Сформированность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ЗУН по предметам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000232" y="3786190"/>
            <a:ext cx="41214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Сформированность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учебной деятельности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/>
        </p:nvGraphicFramePr>
        <p:xfrm>
          <a:off x="142844" y="1142984"/>
          <a:ext cx="8858312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142976" y="500042"/>
            <a:ext cx="604518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Степень развития основных качеств умственной деятельности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0" y="4143380"/>
          <a:ext cx="9001156" cy="257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857488" y="3786190"/>
            <a:ext cx="27938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Познавательная активно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сть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/>
        </p:nvGraphicFramePr>
        <p:xfrm>
          <a:off x="142844" y="1643050"/>
          <a:ext cx="8501121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714612" y="1214422"/>
            <a:ext cx="35103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Степень прилежания и старания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714356"/>
          <a:ext cx="8715436" cy="5997356"/>
        </p:xfrm>
        <a:graphic>
          <a:graphicData uri="http://schemas.openxmlformats.org/drawingml/2006/table">
            <a:tbl>
              <a:tblPr/>
              <a:tblGrid>
                <a:gridCol w="364987"/>
                <a:gridCol w="1142388"/>
                <a:gridCol w="931759"/>
                <a:gridCol w="845738"/>
                <a:gridCol w="903620"/>
                <a:gridCol w="1044308"/>
                <a:gridCol w="893972"/>
                <a:gridCol w="1184997"/>
                <a:gridCol w="1403667"/>
              </a:tblGrid>
              <a:tr h="315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Ф.И.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err="1" smtClean="0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Математи-ка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err="1" smtClean="0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Гумани-тарная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err="1" smtClean="0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Художест-венная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err="1" smtClean="0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Физкульту-ра</a:t>
                      </a:r>
                      <a:r>
                        <a:rPr lang="ru-RU" sz="12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err="1" smtClean="0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Коммуни-кативные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Природа и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Домашние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15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п/п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техника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сфера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деятельность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спорт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интересы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естествознание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обязанности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дети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дети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дети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дети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дети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дети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дети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151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родители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родители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родители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родители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родители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родители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родители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Беляева Светлана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</a:tr>
              <a:tr h="565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2</a:t>
                      </a: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Быканов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Никита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</a:tr>
              <a:tr h="565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Коломыйченко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Мария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КонуспаевНигметжан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</a:tr>
              <a:tr h="565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Малькова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Дарья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</a:tr>
              <a:tr h="565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Мидрайх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Никита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</a:tr>
              <a:tr h="565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Микшин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Александр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</a:tr>
              <a:tr h="565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Новак Влад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29" marR="607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071670" y="214290"/>
            <a:ext cx="5546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Направленность интересов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1142984"/>
          <a:ext cx="8715433" cy="5469188"/>
        </p:xfrm>
        <a:graphic>
          <a:graphicData uri="http://schemas.openxmlformats.org/drawingml/2006/table">
            <a:tbl>
              <a:tblPr/>
              <a:tblGrid>
                <a:gridCol w="2214578"/>
                <a:gridCol w="1143008"/>
                <a:gridCol w="1071570"/>
                <a:gridCol w="1071570"/>
                <a:gridCol w="1000130"/>
                <a:gridCol w="968994"/>
                <a:gridCol w="1245583"/>
              </a:tblGrid>
              <a:tr h="18665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Предмет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9 класс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33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Сдавали экзамен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«5»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«4»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«3»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«2»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Качество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04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Русский язык (письменно) изложение с элементами сочинения (содержание/грамотность)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4/3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6/6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5/6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67%/60%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9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Алгебра (письменно)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40%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3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Английский язык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3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Немецкий язык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0%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ОБЖ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МХК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Геометрия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67%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3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Физическая культура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1377" name="Rectangle 1"/>
          <p:cNvSpPr>
            <a:spLocks noChangeArrowheads="1"/>
          </p:cNvSpPr>
          <p:nvPr/>
        </p:nvSpPr>
        <p:spPr bwMode="auto">
          <a:xfrm>
            <a:off x="785786" y="500042"/>
            <a:ext cx="78679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Результаты государственной итоговой аттестации выпускников 9 класса.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2500306"/>
          <a:ext cx="8715435" cy="3065861"/>
        </p:xfrm>
        <a:graphic>
          <a:graphicData uri="http://schemas.openxmlformats.org/drawingml/2006/table">
            <a:tbl>
              <a:tblPr/>
              <a:tblGrid>
                <a:gridCol w="1928826"/>
                <a:gridCol w="1143008"/>
                <a:gridCol w="1285884"/>
                <a:gridCol w="1143008"/>
                <a:gridCol w="2071702"/>
                <a:gridCol w="1143007"/>
              </a:tblGrid>
              <a:tr h="18342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Предмет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 класс</a:t>
                      </a:r>
                      <a:endParaRPr lang="ru-RU" sz="2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37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Сдавали экзамен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(человек)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Средний балл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 перешли порог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Получили баллы, соответствующие «4» и «5»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Качество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80,8</a:t>
                      </a:r>
                      <a:endParaRPr lang="ru-RU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63,7</a:t>
                      </a:r>
                      <a:endParaRPr lang="ru-RU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80%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Английский язык</a:t>
                      </a:r>
                      <a:endParaRPr lang="ru-RU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90,5</a:t>
                      </a:r>
                      <a:endParaRPr lang="ru-RU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Обществознание</a:t>
                      </a:r>
                      <a:endParaRPr lang="ru-RU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66,7</a:t>
                      </a:r>
                      <a:endParaRPr lang="ru-RU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4" marR="598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401" name="Rectangle 1"/>
          <p:cNvSpPr>
            <a:spLocks noChangeArrowheads="1"/>
          </p:cNvSpPr>
          <p:nvPr/>
        </p:nvSpPr>
        <p:spPr bwMode="auto">
          <a:xfrm>
            <a:off x="-214346" y="785794"/>
            <a:ext cx="915693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Результаты государственной </a:t>
            </a:r>
          </a:p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итоговой аттестации выпускников 11 класса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1" y="1714488"/>
          <a:ext cx="8715437" cy="4929222"/>
        </p:xfrm>
        <a:graphic>
          <a:graphicData uri="http://schemas.openxmlformats.org/drawingml/2006/table">
            <a:tbl>
              <a:tblPr/>
              <a:tblGrid>
                <a:gridCol w="2357455"/>
                <a:gridCol w="2000264"/>
                <a:gridCol w="2071702"/>
                <a:gridCol w="2286016"/>
              </a:tblGrid>
              <a:tr h="620025">
                <a:tc gridSpan="4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Дипломы</a:t>
                      </a:r>
                      <a:endParaRPr lang="ru-RU" sz="3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463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2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степень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степень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степень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5417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2009-2010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учебный год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14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2010-2011</a:t>
                      </a:r>
                      <a:endParaRPr lang="ru-RU" sz="24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учебный год</a:t>
                      </a:r>
                      <a:endParaRPr lang="ru-RU" sz="24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Градов Сергей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Гринина Наталья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Щурат Богдан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Захаров Антон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Путра</a:t>
                      </a: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Лев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28662" y="428604"/>
            <a:ext cx="72152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Итоги участия школы в конкурсе «Школьная планета МИД»</a:t>
            </a:r>
            <a:endParaRPr lang="ru-RU"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2357430"/>
          <a:ext cx="8215370" cy="3714776"/>
        </p:xfrm>
        <a:graphic>
          <a:graphicData uri="http://schemas.openxmlformats.org/drawingml/2006/table">
            <a:tbl>
              <a:tblPr/>
              <a:tblGrid>
                <a:gridCol w="1785950"/>
                <a:gridCol w="2000264"/>
                <a:gridCol w="2428892"/>
                <a:gridCol w="2000264"/>
              </a:tblGrid>
              <a:tr h="945763">
                <a:tc gridSpan="4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проектов</a:t>
                      </a:r>
                      <a:endParaRPr lang="ru-RU" sz="3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661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место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место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место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IV</a:t>
                      </a: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место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402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Русский язык (</a:t>
                      </a:r>
                      <a:r>
                        <a:rPr lang="ru-RU" sz="20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нач</a:t>
                      </a:r>
                      <a:r>
                        <a:rPr lang="ru-RU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 школа)</a:t>
                      </a:r>
                      <a:endParaRPr lang="ru-RU" sz="20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Английский язык</a:t>
                      </a:r>
                    </a:p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История 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Ломоносову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Драгунскому</a:t>
                      </a:r>
                      <a:endParaRPr lang="ru-RU" sz="19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</a:t>
                      </a:r>
                      <a:r>
                        <a:rPr lang="ru-RU" sz="20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Барто</a:t>
                      </a:r>
                      <a:endParaRPr lang="ru-RU" sz="20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Физика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42976" y="1000108"/>
            <a:ext cx="72152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Итоги участия школы в конкурсе сетевых проектов </a:t>
            </a:r>
            <a:endParaRPr lang="ru-RU"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Направления методической работы школы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2571744"/>
            <a:ext cx="6500858" cy="2714644"/>
          </a:xfrm>
        </p:spPr>
        <p:txBody>
          <a:bodyPr/>
          <a:lstStyle/>
          <a:p>
            <a:pPr marL="274320" lvl="8" indent="-274320">
              <a:buClr>
                <a:srgbClr val="C00000"/>
              </a:buClr>
              <a:buSzPct val="95000"/>
              <a:buFont typeface="Wingdings" pitchFamily="2" charset="2"/>
              <a:buChar char="Ø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Общешкольные</a:t>
            </a:r>
          </a:p>
          <a:p>
            <a:pPr marL="274320" lvl="8" indent="-274320">
              <a:buClr>
                <a:srgbClr val="C00000"/>
              </a:buClr>
              <a:buSzPct val="95000"/>
              <a:buFont typeface="Wingdings" pitchFamily="2" charset="2"/>
              <a:buChar char="Ø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Групповые</a:t>
            </a:r>
          </a:p>
          <a:p>
            <a:pPr marL="274320" lvl="8" indent="-274320">
              <a:buClr>
                <a:srgbClr val="C00000"/>
              </a:buClr>
              <a:buSzPct val="95000"/>
              <a:buFont typeface="Wingdings" pitchFamily="2" charset="2"/>
              <a:buChar char="Ø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индивидуальные</a:t>
            </a:r>
          </a:p>
          <a:p>
            <a:pPr marL="274320" lvl="8" indent="-274320">
              <a:buClr>
                <a:srgbClr val="C00000"/>
              </a:buClr>
              <a:buSzPct val="95000"/>
              <a:buFont typeface="Wingdings" pitchFamily="2" charset="2"/>
              <a:buChar char="Ø"/>
            </a:pP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500034" y="1000108"/>
          <a:ext cx="8001056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785786" y="285728"/>
            <a:ext cx="76271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Итоги анкетирования учащихся школы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285720" y="571480"/>
          <a:ext cx="8358246" cy="5929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/>
        </p:nvGraphicFramePr>
        <p:xfrm>
          <a:off x="214282" y="642918"/>
          <a:ext cx="8715436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285720" y="500042"/>
          <a:ext cx="8572560" cy="6000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143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 школы на 2011-2012 учебный год: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8643998" cy="503874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Претворение в жизнь программы развития школы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высокого уровня эффективности классно-урочной деятельности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Повышение образовательного потенциала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информатизации среды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Поддержание и развитие безопасных условий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28" ma:contentTypeDescription="Create a new document." ma:contentTypeScope="" ma:versionID="91c327331e5971e62f2a5301ad123600"/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Props1.xml><?xml version="1.0" encoding="utf-8"?>
<ds:datastoreItem xmlns:ds="http://schemas.openxmlformats.org/officeDocument/2006/customXml" ds:itemID="{2820F8B6-3A40-499A-AE97-3EC31F3DB9EE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2.xml><?xml version="1.0" encoding="utf-8"?>
<ds:datastoreItem xmlns:ds="http://schemas.openxmlformats.org/officeDocument/2006/customXml" ds:itemID="{C8A5A021-7D04-4D90-BAE3-2DCE107EA0C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D589B1-35B2-449D-8042-4B6B0A8278A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1894</Words>
  <Application>Microsoft Office PowerPoint</Application>
  <PresentationFormat>Экран (4:3)</PresentationFormat>
  <Paragraphs>1097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Поток</vt:lpstr>
      <vt:lpstr>Анализ работы школы за 2010-2011 учебный год  и   задачи на 2011-2012 учебный  год</vt:lpstr>
      <vt:lpstr>Государственная функция школы:</vt:lpstr>
      <vt:lpstr>Состав учащихся школы (126+80)</vt:lpstr>
      <vt:lpstr>Слайд 4</vt:lpstr>
      <vt:lpstr>Слайд 5</vt:lpstr>
      <vt:lpstr>Слайд 6</vt:lpstr>
      <vt:lpstr>Внутришкольный контроль:</vt:lpstr>
      <vt:lpstr>Фронтальный контроль:</vt:lpstr>
      <vt:lpstr>Слайд 9</vt:lpstr>
      <vt:lpstr>Слайд 10</vt:lpstr>
      <vt:lpstr>Слайд 11</vt:lpstr>
      <vt:lpstr>Слайд 12</vt:lpstr>
      <vt:lpstr>Классно-обобщающий контроль: </vt:lpstr>
      <vt:lpstr>Слайд 14</vt:lpstr>
      <vt:lpstr>Слайд 15</vt:lpstr>
      <vt:lpstr>Слайд 16</vt:lpstr>
      <vt:lpstr>Слайд 17</vt:lpstr>
      <vt:lpstr>Слайд 18</vt:lpstr>
      <vt:lpstr>Спектр предметов: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Направления методической работы школы:</vt:lpstr>
      <vt:lpstr>Слайд 29</vt:lpstr>
      <vt:lpstr>Слайд 30</vt:lpstr>
      <vt:lpstr>Слайд 31</vt:lpstr>
      <vt:lpstr>Слайд 32</vt:lpstr>
      <vt:lpstr>Задачи школы на 2011-2012 учебный год: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2011-08-30T02:35:45Z</dcterms:created>
  <dcterms:modified xsi:type="dcterms:W3CDTF">2011-08-30T22:38:38Z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TC102513359990</vt:lpwstr>
  </property>
</Properties>
</file>