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Default Extension="xlsx" ContentType="application/vnd.openxmlformats-officedocument.spreadsheetml.sheet"/>
  <Override PartName="/ppt/charts/chart3.xml" ContentType="application/vnd.openxmlformats-officedocument.drawingml.chart+xml"/>
  <Override PartName="/ppt/notesSlides/notesSlide10.xml" ContentType="application/vnd.openxmlformats-officedocument.presentationml.notesSlide+xml"/>
  <Override PartName="/ppt/charts/chart4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303" r:id="rId2"/>
    <p:sldId id="311" r:id="rId3"/>
    <p:sldId id="270" r:id="rId4"/>
    <p:sldId id="304" r:id="rId5"/>
    <p:sldId id="315" r:id="rId6"/>
    <p:sldId id="265" r:id="rId7"/>
    <p:sldId id="267" r:id="rId8"/>
    <p:sldId id="313" r:id="rId9"/>
    <p:sldId id="269" r:id="rId10"/>
    <p:sldId id="264" r:id="rId11"/>
    <p:sldId id="271" r:id="rId12"/>
    <p:sldId id="273" r:id="rId13"/>
    <p:sldId id="288" r:id="rId14"/>
    <p:sldId id="294" r:id="rId15"/>
    <p:sldId id="305" r:id="rId16"/>
    <p:sldId id="295" r:id="rId17"/>
    <p:sldId id="307" r:id="rId18"/>
    <p:sldId id="306" r:id="rId19"/>
    <p:sldId id="297" r:id="rId20"/>
    <p:sldId id="298" r:id="rId21"/>
    <p:sldId id="308" r:id="rId22"/>
    <p:sldId id="310" r:id="rId23"/>
    <p:sldId id="309" r:id="rId24"/>
    <p:sldId id="312" r:id="rId25"/>
  </p:sldIdLst>
  <p:sldSz cx="9144000" cy="6858000" type="screen4x3"/>
  <p:notesSz cx="6856413" cy="97504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66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80600" autoAdjust="0"/>
  </p:normalViewPr>
  <p:slideViewPr>
    <p:cSldViewPr>
      <p:cViewPr>
        <p:scale>
          <a:sx n="60" d="100"/>
          <a:sy n="60" d="100"/>
        </p:scale>
        <p:origin x="-660" y="-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качество</c:v>
                </c:pt>
              </c:strCache>
            </c:strRef>
          </c:tx>
          <c:cat>
            <c:strRef>
              <c:f>Лист1!$A$2:$A$6</c:f>
              <c:strCache>
                <c:ptCount val="5"/>
                <c:pt idx="0">
                  <c:v>русский язык</c:v>
                </c:pt>
                <c:pt idx="1">
                  <c:v>математика</c:v>
                </c:pt>
                <c:pt idx="2">
                  <c:v>техника чтения</c:v>
                </c:pt>
                <c:pt idx="3">
                  <c:v>"словарь"</c:v>
                </c:pt>
                <c:pt idx="4">
                  <c:v>вычислительные навыки</c:v>
                </c:pt>
              </c:strCache>
            </c:strRef>
          </c:cat>
          <c:val>
            <c:numRef>
              <c:f>Лист1!$B$2:$B$6</c:f>
              <c:numCache>
                <c:formatCode>0%</c:formatCode>
                <c:ptCount val="5"/>
                <c:pt idx="0">
                  <c:v>0.35000000000000031</c:v>
                </c:pt>
                <c:pt idx="1">
                  <c:v>0.60000000000000064</c:v>
                </c:pt>
                <c:pt idx="2">
                  <c:v>0.93</c:v>
                </c:pt>
                <c:pt idx="3">
                  <c:v>0.56000000000000005</c:v>
                </c:pt>
                <c:pt idx="4">
                  <c:v>0.56000000000000005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"5"</c:v>
                </c:pt>
              </c:strCache>
            </c:strRef>
          </c:tx>
          <c:cat>
            <c:strRef>
              <c:f>Лист1!$A$2:$A$6</c:f>
              <c:strCache>
                <c:ptCount val="5"/>
                <c:pt idx="0">
                  <c:v>русский язык</c:v>
                </c:pt>
                <c:pt idx="1">
                  <c:v>математика</c:v>
                </c:pt>
                <c:pt idx="2">
                  <c:v>техника чтения</c:v>
                </c:pt>
                <c:pt idx="3">
                  <c:v>"словарь"</c:v>
                </c:pt>
                <c:pt idx="4">
                  <c:v>вычислительные навыки</c:v>
                </c:pt>
              </c:strCache>
            </c:strRef>
          </c:cat>
          <c:val>
            <c:numRef>
              <c:f>Лист1!$C$2:$C$6</c:f>
              <c:numCache>
                <c:formatCode>0%</c:formatCode>
                <c:ptCount val="5"/>
                <c:pt idx="0">
                  <c:v>0</c:v>
                </c:pt>
                <c:pt idx="1">
                  <c:v>0.13</c:v>
                </c:pt>
                <c:pt idx="2">
                  <c:v>0.67000000000000148</c:v>
                </c:pt>
                <c:pt idx="3">
                  <c:v>0.25</c:v>
                </c:pt>
                <c:pt idx="4">
                  <c:v>0.56000000000000005</c:v>
                </c:pt>
              </c:numCache>
            </c:numRef>
          </c:val>
        </c:ser>
        <c:axId val="57579776"/>
        <c:axId val="41492480"/>
      </c:barChart>
      <c:catAx>
        <c:axId val="57579776"/>
        <c:scaling>
          <c:orientation val="minMax"/>
        </c:scaling>
        <c:axPos val="b"/>
        <c:tickLblPos val="nextTo"/>
        <c:crossAx val="41492480"/>
        <c:crosses val="autoZero"/>
        <c:auto val="1"/>
        <c:lblAlgn val="ctr"/>
        <c:lblOffset val="100"/>
      </c:catAx>
      <c:valAx>
        <c:axId val="41492480"/>
        <c:scaling>
          <c:orientation val="minMax"/>
        </c:scaling>
        <c:axPos val="l"/>
        <c:majorGridlines/>
        <c:numFmt formatCode="0%" sourceLinked="1"/>
        <c:tickLblPos val="nextTo"/>
        <c:crossAx val="57579776"/>
        <c:crosses val="autoZero"/>
        <c:crossBetween val="between"/>
      </c:valAx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 dirty="0">
                <a:solidFill>
                  <a:srgbClr val="002060"/>
                </a:solidFill>
              </a:rPr>
              <a:t>18 учащихся</a:t>
            </a:r>
          </a:p>
        </c:rich>
      </c:tx>
      <c:layout/>
    </c:title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18 учащихся</c:v>
                </c:pt>
              </c:strCache>
            </c:strRef>
          </c:tx>
          <c:explosion val="25"/>
          <c:cat>
            <c:strRef>
              <c:f>Лист1!$A$2:$A$4</c:f>
              <c:strCache>
                <c:ptCount val="3"/>
                <c:pt idx="0">
                  <c:v>улучшение</c:v>
                </c:pt>
                <c:pt idx="1">
                  <c:v>стабильное</c:v>
                </c:pt>
                <c:pt idx="2">
                  <c:v>ухудшение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0</c:v>
                </c:pt>
                <c:pt idx="1">
                  <c:v>2</c:v>
                </c:pt>
                <c:pt idx="2">
                  <c:v>8</c:v>
                </c:pt>
              </c:numCache>
            </c:numRef>
          </c:val>
        </c:ser>
      </c:pie3DChart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качество</c:v>
                </c:pt>
              </c:strCache>
            </c:strRef>
          </c:tx>
          <c:cat>
            <c:strRef>
              <c:f>Лист1!$A$2:$A$8</c:f>
              <c:strCache>
                <c:ptCount val="7"/>
                <c:pt idx="0">
                  <c:v>русский язык</c:v>
                </c:pt>
                <c:pt idx="1">
                  <c:v>математика</c:v>
                </c:pt>
                <c:pt idx="2">
                  <c:v>английский (база)</c:v>
                </c:pt>
                <c:pt idx="3">
                  <c:v>английский (углубл)</c:v>
                </c:pt>
                <c:pt idx="4">
                  <c:v>физика</c:v>
                </c:pt>
                <c:pt idx="5">
                  <c:v>география</c:v>
                </c:pt>
                <c:pt idx="6">
                  <c:v>обществознание</c:v>
                </c:pt>
              </c:strCache>
            </c:strRef>
          </c:cat>
          <c:val>
            <c:numRef>
              <c:f>Лист1!$B$2:$B$8</c:f>
              <c:numCache>
                <c:formatCode>0%</c:formatCode>
                <c:ptCount val="7"/>
                <c:pt idx="0">
                  <c:v>0</c:v>
                </c:pt>
                <c:pt idx="1">
                  <c:v>0.22</c:v>
                </c:pt>
                <c:pt idx="2">
                  <c:v>0.67000000000000148</c:v>
                </c:pt>
                <c:pt idx="3">
                  <c:v>0.67000000000000148</c:v>
                </c:pt>
                <c:pt idx="4">
                  <c:v>0.22</c:v>
                </c:pt>
                <c:pt idx="5">
                  <c:v>0.44</c:v>
                </c:pt>
                <c:pt idx="6">
                  <c:v>0.56000000000000005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"5"</c:v>
                </c:pt>
              </c:strCache>
            </c:strRef>
          </c:tx>
          <c:cat>
            <c:strRef>
              <c:f>Лист1!$A$2:$A$8</c:f>
              <c:strCache>
                <c:ptCount val="7"/>
                <c:pt idx="0">
                  <c:v>русский язык</c:v>
                </c:pt>
                <c:pt idx="1">
                  <c:v>математика</c:v>
                </c:pt>
                <c:pt idx="2">
                  <c:v>английский (база)</c:v>
                </c:pt>
                <c:pt idx="3">
                  <c:v>английский (углубл)</c:v>
                </c:pt>
                <c:pt idx="4">
                  <c:v>физика</c:v>
                </c:pt>
                <c:pt idx="5">
                  <c:v>география</c:v>
                </c:pt>
                <c:pt idx="6">
                  <c:v>обществознание</c:v>
                </c:pt>
              </c:strCache>
            </c:strRef>
          </c:cat>
          <c:val>
            <c:numRef>
              <c:f>Лист1!$C$2:$C$8</c:f>
              <c:numCache>
                <c:formatCode>0%</c:formatCode>
                <c:ptCount val="7"/>
                <c:pt idx="0">
                  <c:v>0</c:v>
                </c:pt>
                <c:pt idx="1">
                  <c:v>0.11</c:v>
                </c:pt>
                <c:pt idx="2">
                  <c:v>0</c:v>
                </c:pt>
                <c:pt idx="3">
                  <c:v>0.33000000000000074</c:v>
                </c:pt>
                <c:pt idx="4">
                  <c:v>0.11</c:v>
                </c:pt>
                <c:pt idx="5">
                  <c:v>0.22</c:v>
                </c:pt>
                <c:pt idx="6">
                  <c:v>0.11</c:v>
                </c:pt>
              </c:numCache>
            </c:numRef>
          </c:val>
        </c:ser>
        <c:axId val="79173120"/>
        <c:axId val="79174656"/>
      </c:barChart>
      <c:catAx>
        <c:axId val="79173120"/>
        <c:scaling>
          <c:orientation val="minMax"/>
        </c:scaling>
        <c:axPos val="b"/>
        <c:tickLblPos val="nextTo"/>
        <c:crossAx val="79174656"/>
        <c:crosses val="autoZero"/>
        <c:auto val="1"/>
        <c:lblAlgn val="ctr"/>
        <c:lblOffset val="100"/>
      </c:catAx>
      <c:valAx>
        <c:axId val="79174656"/>
        <c:scaling>
          <c:orientation val="minMax"/>
        </c:scaling>
        <c:axPos val="l"/>
        <c:majorGridlines/>
        <c:numFmt formatCode="0%" sourceLinked="1"/>
        <c:tickLblPos val="nextTo"/>
        <c:crossAx val="79173120"/>
        <c:crosses val="autoZero"/>
        <c:crossBetween val="between"/>
      </c:valAx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 dirty="0">
                <a:solidFill>
                  <a:srgbClr val="002060"/>
                </a:solidFill>
              </a:rPr>
              <a:t>9  учащихся</a:t>
            </a:r>
          </a:p>
        </c:rich>
      </c:tx>
      <c:layout/>
    </c:title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9  учащихся</c:v>
                </c:pt>
              </c:strCache>
            </c:strRef>
          </c:tx>
          <c:explosion val="25"/>
          <c:cat>
            <c:strRef>
              <c:f>Лист1!$A$2:$A$4</c:f>
              <c:strCache>
                <c:ptCount val="3"/>
                <c:pt idx="0">
                  <c:v>улучшение</c:v>
                </c:pt>
                <c:pt idx="1">
                  <c:v>стабильное</c:v>
                </c:pt>
                <c:pt idx="2">
                  <c:v>ухудшение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0</c:v>
                </c:pt>
                <c:pt idx="1">
                  <c:v>3</c:v>
                </c:pt>
                <c:pt idx="2">
                  <c:v>6</c:v>
                </c:pt>
              </c:numCache>
            </c:numRef>
          </c:val>
        </c:ser>
      </c:pie3DChart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112" cy="48752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3714" y="0"/>
            <a:ext cx="2971112" cy="48752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5D939A-1F36-462A-97FA-749D12A17221}" type="datetimeFigureOut">
              <a:rPr lang="ru-RU" smtClean="0"/>
              <a:pPr/>
              <a:t>24.11.2011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31838"/>
            <a:ext cx="4872037" cy="36560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642" y="4631452"/>
            <a:ext cx="5485130" cy="43876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261212"/>
            <a:ext cx="2971112" cy="48752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3714" y="9261212"/>
            <a:ext cx="2971112" cy="48752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582E6A-949D-4CD7-AF90-3D118341728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/>
            <a:r>
              <a:rPr lang="ru-RU" dirty="0" smtClean="0"/>
              <a:t>Хотелось бы начать разговор с понятия «адаптация». Это </a:t>
            </a:r>
            <a:r>
              <a:rPr lang="ru-RU" sz="1200" dirty="0" smtClean="0"/>
              <a:t>процесс, присущий каждому человеку. </a:t>
            </a:r>
            <a:r>
              <a:rPr lang="ru-RU" b="0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Необходимость адаптации возникает в связи с кардинальной сменой деятельности человека и его социального окружения. </a:t>
            </a:r>
            <a:br>
              <a:rPr lang="ru-RU" b="0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</a:br>
            <a:r>
              <a:rPr lang="ru-RU" sz="1200" dirty="0" smtClean="0"/>
              <a:t>На протяжении своей жизни человек переживает его несколько раз. </a:t>
            </a:r>
            <a:endParaRPr lang="ru-RU" dirty="0" smtClean="0"/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b="1" i="1" dirty="0" smtClean="0">
                <a:solidFill>
                  <a:srgbClr val="00B0F0"/>
                </a:solidFill>
              </a:rPr>
              <a:t>Первый период адаптации</a:t>
            </a:r>
            <a:r>
              <a:rPr lang="ru-RU" b="1" dirty="0" smtClean="0">
                <a:solidFill>
                  <a:srgbClr val="00B0F0"/>
                </a:solidFill>
              </a:rPr>
              <a:t> </a:t>
            </a:r>
            <a:r>
              <a:rPr lang="ru-RU" dirty="0" smtClean="0"/>
              <a:t>– это первый год жизни ребенка, причем первые три месяца – это период критической адаптации. </a:t>
            </a: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b="1" i="1" dirty="0" smtClean="0">
                <a:solidFill>
                  <a:srgbClr val="00B0F0"/>
                </a:solidFill>
              </a:rPr>
              <a:t>Второй период</a:t>
            </a:r>
            <a:r>
              <a:rPr lang="ru-RU" b="1" dirty="0" smtClean="0">
                <a:solidFill>
                  <a:srgbClr val="00B0F0"/>
                </a:solidFill>
              </a:rPr>
              <a:t> </a:t>
            </a:r>
            <a:r>
              <a:rPr lang="ru-RU" dirty="0" smtClean="0"/>
              <a:t>начинается с того времени, когда ребенок учиться говорить.</a:t>
            </a: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/>
              <a:t> </a:t>
            </a:r>
            <a:r>
              <a:rPr lang="ru-RU" b="1" i="1" dirty="0" smtClean="0">
                <a:solidFill>
                  <a:srgbClr val="00B0F0"/>
                </a:solidFill>
              </a:rPr>
              <a:t>Третий период</a:t>
            </a:r>
            <a:r>
              <a:rPr lang="ru-RU" b="1" dirty="0" smtClean="0">
                <a:solidFill>
                  <a:srgbClr val="00B0F0"/>
                </a:solidFill>
              </a:rPr>
              <a:t> </a:t>
            </a:r>
            <a:r>
              <a:rPr lang="ru-RU" dirty="0" smtClean="0"/>
              <a:t>– вхождение ребенка в коллектив (ясли, сад). </a:t>
            </a: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b="1" i="1" dirty="0" smtClean="0">
                <a:solidFill>
                  <a:srgbClr val="00B0F0"/>
                </a:solidFill>
              </a:rPr>
              <a:t>Четвертый период</a:t>
            </a:r>
            <a:r>
              <a:rPr lang="ru-RU" b="1" dirty="0" smtClean="0">
                <a:solidFill>
                  <a:srgbClr val="00B0F0"/>
                </a:solidFill>
              </a:rPr>
              <a:t> </a:t>
            </a:r>
            <a:r>
              <a:rPr lang="ru-RU" dirty="0" smtClean="0"/>
              <a:t>– обучение в школе, где ребенок переживает процесс адаптации несколько раз – в 1 классе, 5 классе, 10 классе. </a:t>
            </a: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/>
              <a:t>Следующими периодами адаптации можно назвать периоды вхождения человека в студенческую среду, рабочий коллектив, а также образование семьи.</a:t>
            </a:r>
          </a:p>
          <a:p>
            <a:pPr eaLnBrk="1" hangingPunct="1"/>
            <a:r>
              <a:rPr lang="ru-RU" dirty="0" smtClean="0"/>
              <a:t>В одном понятийном поле лежат социальная, психологическая и учебная адаптация, потому как от удовлетворенности в </a:t>
            </a:r>
            <a:r>
              <a:rPr lang="ru-RU" dirty="0" err="1" smtClean="0"/>
              <a:t>микросоциуме</a:t>
            </a:r>
            <a:r>
              <a:rPr lang="ru-RU" dirty="0" smtClean="0"/>
              <a:t>  школы, и от психологического комфорта часто зависит успех учебной деятельности. Поэтому успешность адаптации школьника зависит от реализации преемственных связей между ступенями образования. 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b="0" i="0" dirty="0" smtClean="0">
                <a:solidFill>
                  <a:srgbClr val="002060"/>
                </a:solidFill>
                <a:latin typeface="Garamond" pitchFamily="18" charset="0"/>
              </a:rPr>
              <a:t>Адаптационный период — это время в начале года, когда есть возможность выбрать правильное</a:t>
            </a:r>
            <a:r>
              <a:rPr lang="ru-RU" sz="1200" b="0" i="0" baseline="0" dirty="0" smtClean="0">
                <a:solidFill>
                  <a:srgbClr val="002060"/>
                </a:solidFill>
                <a:latin typeface="Garamond" pitchFamily="18" charset="0"/>
              </a:rPr>
              <a:t> </a:t>
            </a:r>
            <a:r>
              <a:rPr lang="ru-RU" sz="1200" b="0" i="0" dirty="0" smtClean="0">
                <a:solidFill>
                  <a:srgbClr val="002060"/>
                </a:solidFill>
                <a:latin typeface="Garamond" pitchFamily="18" charset="0"/>
              </a:rPr>
              <a:t>направление в педагогической работе на этот учебный год и с этими детьми.</a:t>
            </a:r>
            <a:endParaRPr lang="ru-RU" b="0" i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582E6A-949D-4CD7-AF90-3D118341728F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582E6A-949D-4CD7-AF90-3D118341728F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Преемственность - это связь между явлениями в процессе развития познания, когда новое сменяет старое, сохраняет некоторые его элементы.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582E6A-949D-4CD7-AF90-3D118341728F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582E6A-949D-4CD7-AF90-3D118341728F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582E6A-949D-4CD7-AF90-3D118341728F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По результатам входящего контроля выявлено снижение результатов качества по русскому языку на 42%, стабильность показателей по математике.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582E6A-949D-4CD7-AF90-3D118341728F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512064" indent="-457200" eaLnBrk="1" fontAlgn="auto" hangingPunct="1">
              <a:spcAft>
                <a:spcPts val="0"/>
              </a:spcAft>
              <a:buFont typeface="Wingdings 2"/>
              <a:buAutoNum type="arabicPeriod"/>
              <a:defRPr/>
            </a:pPr>
            <a:r>
              <a:rPr lang="ru-RU" sz="1200" dirty="0" smtClean="0"/>
              <a:t>Микроклимат в классе доброжелательный, положительный</a:t>
            </a:r>
          </a:p>
          <a:p>
            <a:pPr marL="512064" indent="-457200" eaLnBrk="1" fontAlgn="auto" hangingPunct="1">
              <a:spcAft>
                <a:spcPts val="0"/>
              </a:spcAft>
              <a:buFont typeface="Wingdings 2"/>
              <a:buAutoNum type="arabicPeriod"/>
              <a:defRPr/>
            </a:pPr>
            <a:r>
              <a:rPr lang="ru-RU" sz="1200" dirty="0" smtClean="0"/>
              <a:t>Класс активный </a:t>
            </a:r>
          </a:p>
          <a:p>
            <a:pPr marL="512064" indent="-457200" eaLnBrk="1" fontAlgn="auto" hangingPunct="1">
              <a:spcAft>
                <a:spcPts val="0"/>
              </a:spcAft>
              <a:buFont typeface="Wingdings 2"/>
              <a:buAutoNum type="arabicPeriod"/>
              <a:defRPr/>
            </a:pPr>
            <a:r>
              <a:rPr lang="ru-RU" sz="1200" dirty="0" smtClean="0"/>
              <a:t>Необходимо  помочь учащимся пройти адаптационный период (особенно учащимся из резерва: Чадаева, Чистяков, </a:t>
            </a:r>
            <a:r>
              <a:rPr lang="ru-RU" sz="1200" dirty="0" err="1" smtClean="0"/>
              <a:t>Коломыйченко</a:t>
            </a:r>
            <a:r>
              <a:rPr lang="ru-RU" sz="1200" dirty="0" smtClean="0"/>
              <a:t>, </a:t>
            </a:r>
            <a:r>
              <a:rPr lang="ru-RU" sz="1200" dirty="0" err="1" smtClean="0"/>
              <a:t>Микшин</a:t>
            </a:r>
            <a:r>
              <a:rPr lang="ru-RU" sz="1200" dirty="0" smtClean="0"/>
              <a:t>, </a:t>
            </a:r>
            <a:r>
              <a:rPr lang="ru-RU" sz="1200" dirty="0" err="1" smtClean="0"/>
              <a:t>Постулка</a:t>
            </a:r>
            <a:r>
              <a:rPr lang="ru-RU" sz="1200" dirty="0" smtClean="0"/>
              <a:t> по русскому</a:t>
            </a:r>
            <a:r>
              <a:rPr lang="ru-RU" sz="1200" baseline="0" dirty="0" smtClean="0"/>
              <a:t> языку, </a:t>
            </a:r>
            <a:r>
              <a:rPr lang="ru-RU" sz="1200" baseline="0" dirty="0" err="1" smtClean="0"/>
              <a:t>Мидрайх</a:t>
            </a:r>
            <a:r>
              <a:rPr lang="ru-RU" sz="1200" baseline="0" dirty="0" smtClean="0"/>
              <a:t> по изо</a:t>
            </a:r>
            <a:r>
              <a:rPr lang="ru-RU" dirty="0" smtClean="0"/>
              <a:t>)</a:t>
            </a: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582E6A-949D-4CD7-AF90-3D118341728F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582E6A-949D-4CD7-AF90-3D118341728F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512064" indent="-457200" eaLnBrk="1" fontAlgn="auto" hangingPunct="1">
              <a:spcAft>
                <a:spcPts val="0"/>
              </a:spcAft>
              <a:buFont typeface="Wingdings 2"/>
              <a:buAutoNum type="arabicPeriod"/>
              <a:defRPr/>
            </a:pPr>
            <a:r>
              <a:rPr lang="ru-RU" sz="1200" dirty="0" smtClean="0"/>
              <a:t>Микроклимат в классе доброжелательный, положительный</a:t>
            </a:r>
          </a:p>
          <a:p>
            <a:pPr marL="512064" indent="-457200" eaLnBrk="1" fontAlgn="auto" hangingPunct="1">
              <a:spcAft>
                <a:spcPts val="0"/>
              </a:spcAft>
              <a:buFont typeface="Wingdings 2"/>
              <a:buAutoNum type="arabicPeriod"/>
              <a:defRPr/>
            </a:pPr>
            <a:r>
              <a:rPr lang="ru-RU" sz="1200" dirty="0" smtClean="0"/>
              <a:t>Класс </a:t>
            </a:r>
            <a:r>
              <a:rPr lang="ru-RU" sz="1200" dirty="0" err="1" smtClean="0"/>
              <a:t>среднеактивный</a:t>
            </a:r>
            <a:r>
              <a:rPr lang="ru-RU" sz="1200" dirty="0" smtClean="0"/>
              <a:t> </a:t>
            </a:r>
          </a:p>
          <a:p>
            <a:pPr marL="512064" indent="-457200" eaLnBrk="1" fontAlgn="auto" hangingPunct="1">
              <a:spcAft>
                <a:spcPts val="0"/>
              </a:spcAft>
              <a:buFont typeface="Wingdings 2"/>
              <a:buAutoNum type="arabicPeriod"/>
              <a:defRPr/>
            </a:pPr>
            <a:r>
              <a:rPr lang="ru-RU" sz="1200" dirty="0" smtClean="0"/>
              <a:t>Необходимо  помочь учащимся пройти адаптационный период (особенно учащимся из резерва: </a:t>
            </a:r>
            <a:r>
              <a:rPr lang="ru-RU" sz="1200" dirty="0" err="1" smtClean="0"/>
              <a:t>Родченкова</a:t>
            </a:r>
            <a:r>
              <a:rPr lang="ru-RU" sz="1200" dirty="0" smtClean="0"/>
              <a:t>  по русскому языку, </a:t>
            </a:r>
            <a:r>
              <a:rPr lang="ru-RU" sz="1200" dirty="0" err="1" smtClean="0"/>
              <a:t>Чарыев</a:t>
            </a:r>
            <a:r>
              <a:rPr lang="ru-RU" sz="1200" dirty="0" smtClean="0"/>
              <a:t> по 6 предметам (русский, алгебра, геометрия, биология, физика, химия), Рашидова по 3 предметам (алгебра, физика, химия)</a:t>
            </a:r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582E6A-949D-4CD7-AF90-3D118341728F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582E6A-949D-4CD7-AF90-3D118341728F}" type="slidenum">
              <a:rPr lang="ru-RU" smtClean="0"/>
              <a:pPr/>
              <a:t>16</a:t>
            </a:fld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582E6A-949D-4CD7-AF90-3D118341728F}" type="slidenum">
              <a:rPr lang="ru-RU" smtClean="0"/>
              <a:pPr/>
              <a:t>19</a:t>
            </a:fld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2B6D4E4-45E2-4B28-887D-B3E346E7BA72}" type="slidenum">
              <a:rPr lang="ru-RU"/>
              <a:pPr/>
              <a:t>24</a:t>
            </a:fld>
            <a:endParaRPr lang="ru-RU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ru-RU" smtClean="0">
                <a:latin typeface="Arial" charset="0"/>
              </a:rPr>
              <a:t>	</a:t>
            </a:r>
            <a:endParaRPr lang="ru-RU" dirty="0" smtClean="0">
              <a:latin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24.11.2011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24.11.2011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24.11.2011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24.11.2011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24.11.2011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24.11.2011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24.11.2011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71472" y="1000108"/>
            <a:ext cx="8286808" cy="3714776"/>
          </a:xfrm>
        </p:spPr>
        <p:txBody>
          <a:bodyPr>
            <a:noAutofit/>
          </a:bodyPr>
          <a:lstStyle/>
          <a:p>
            <a:r>
              <a:rPr lang="ru-RU" sz="5400" b="1" dirty="0" smtClean="0">
                <a:solidFill>
                  <a:srgbClr val="002060"/>
                </a:solidFill>
              </a:rPr>
              <a:t>Педагогический совет </a:t>
            </a:r>
            <a:br>
              <a:rPr lang="ru-RU" sz="5400" b="1" dirty="0" smtClean="0">
                <a:solidFill>
                  <a:srgbClr val="002060"/>
                </a:solidFill>
              </a:rPr>
            </a:br>
            <a:r>
              <a:rPr lang="ru-RU" sz="5400" b="1" dirty="0" smtClean="0">
                <a:solidFill>
                  <a:srgbClr val="002060"/>
                </a:solidFill>
              </a:rPr>
              <a:t/>
            </a:r>
            <a:br>
              <a:rPr lang="ru-RU" sz="5400" b="1" dirty="0" smtClean="0">
                <a:solidFill>
                  <a:srgbClr val="002060"/>
                </a:solidFill>
              </a:rPr>
            </a:br>
            <a:r>
              <a:rPr lang="ru-RU" sz="5400" b="1" i="1" dirty="0" smtClean="0">
                <a:solidFill>
                  <a:srgbClr val="002060"/>
                </a:solidFill>
              </a:rPr>
              <a:t>«Итоги адаптационного периода в школе»</a:t>
            </a:r>
            <a:endParaRPr lang="ru-RU" sz="5400" b="1" i="1" dirty="0">
              <a:solidFill>
                <a:srgbClr val="00206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85984" y="5357826"/>
            <a:ext cx="6400800" cy="1071570"/>
          </a:xfrm>
        </p:spPr>
        <p:txBody>
          <a:bodyPr/>
          <a:lstStyle/>
          <a:p>
            <a:pPr algn="r"/>
            <a:r>
              <a:rPr lang="ru-RU" b="1" i="1" dirty="0" smtClean="0">
                <a:solidFill>
                  <a:srgbClr val="002060"/>
                </a:solidFill>
              </a:rPr>
              <a:t>ноябрь 2011 года</a:t>
            </a:r>
            <a:endParaRPr lang="ru-RU" b="1" i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back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04800"/>
            <a:ext cx="9144000" cy="716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6" name="Rectangle 6"/>
          <p:cNvSpPr>
            <a:spLocks noChangeArrowheads="1"/>
          </p:cNvSpPr>
          <p:nvPr/>
        </p:nvSpPr>
        <p:spPr bwMode="auto">
          <a:xfrm>
            <a:off x="285720" y="1571612"/>
            <a:ext cx="8683655" cy="3477875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457200" indent="-457200" algn="just">
              <a:buFont typeface="Arial" pitchFamily="34" charset="0"/>
              <a:buChar char="•"/>
              <a:tabLst>
                <a:tab pos="685800" algn="l"/>
              </a:tabLst>
            </a:pPr>
            <a:r>
              <a:rPr lang="ru-RU" sz="2800" b="1" dirty="0" smtClean="0">
                <a:solidFill>
                  <a:srgbClr val="990000"/>
                </a:solidFill>
              </a:rPr>
              <a:t>Готовность к школьному обучению</a:t>
            </a:r>
          </a:p>
          <a:p>
            <a:pPr marL="457200" indent="-457200" algn="just">
              <a:buFont typeface="Arial" pitchFamily="34" charset="0"/>
              <a:buChar char="•"/>
              <a:tabLst>
                <a:tab pos="685800" algn="l"/>
              </a:tabLst>
            </a:pPr>
            <a:endParaRPr lang="ru-RU" sz="2800" b="1" dirty="0" smtClean="0">
              <a:solidFill>
                <a:srgbClr val="990000"/>
              </a:solidFill>
            </a:endParaRPr>
          </a:p>
          <a:p>
            <a:pPr marL="457200" indent="-457200" algn="just">
              <a:buFont typeface="Arial" pitchFamily="34" charset="0"/>
              <a:buChar char="•"/>
              <a:tabLst>
                <a:tab pos="685800" algn="l"/>
              </a:tabLst>
            </a:pPr>
            <a:r>
              <a:rPr lang="ru-RU" sz="2800" b="1" dirty="0" smtClean="0">
                <a:solidFill>
                  <a:srgbClr val="990000"/>
                </a:solidFill>
              </a:rPr>
              <a:t>Осуществление </a:t>
            </a:r>
            <a:r>
              <a:rPr lang="ru-RU" sz="2800" b="1" dirty="0">
                <a:solidFill>
                  <a:srgbClr val="990000"/>
                </a:solidFill>
              </a:rPr>
              <a:t>преемственности при   переходе учащихся на следующую ступень </a:t>
            </a:r>
            <a:r>
              <a:rPr lang="ru-RU" sz="2800" b="1" dirty="0" smtClean="0">
                <a:solidFill>
                  <a:srgbClr val="990000"/>
                </a:solidFill>
              </a:rPr>
              <a:t>обучения</a:t>
            </a:r>
          </a:p>
          <a:p>
            <a:pPr marL="457200" indent="-457200" algn="just">
              <a:buFont typeface="Arial" pitchFamily="34" charset="0"/>
              <a:buChar char="•"/>
              <a:tabLst>
                <a:tab pos="685800" algn="l"/>
              </a:tabLst>
            </a:pPr>
            <a:endParaRPr lang="ru-RU" sz="2800" dirty="0">
              <a:solidFill>
                <a:srgbClr val="990000"/>
              </a:solidFill>
            </a:endParaRPr>
          </a:p>
          <a:p>
            <a:pPr marL="457200" indent="-457200" algn="just">
              <a:buFont typeface="Arial" pitchFamily="34" charset="0"/>
              <a:buChar char="•"/>
              <a:tabLst>
                <a:tab pos="685800" algn="l"/>
              </a:tabLst>
            </a:pPr>
            <a:r>
              <a:rPr lang="ru-RU" sz="2800" b="1" dirty="0" smtClean="0">
                <a:solidFill>
                  <a:srgbClr val="C00000"/>
                </a:solidFill>
              </a:rPr>
              <a:t> </a:t>
            </a:r>
            <a:r>
              <a:rPr lang="ru-RU" sz="2800" b="1" dirty="0">
                <a:solidFill>
                  <a:srgbClr val="990000"/>
                </a:solidFill>
              </a:rPr>
              <a:t>«Новичок» в школе: особенности адаптационного </a:t>
            </a:r>
            <a:r>
              <a:rPr lang="ru-RU" sz="2800" b="1" dirty="0" smtClean="0">
                <a:solidFill>
                  <a:srgbClr val="990000"/>
                </a:solidFill>
              </a:rPr>
              <a:t>периода</a:t>
            </a:r>
            <a:endParaRPr lang="ru-RU" sz="2400" b="1" dirty="0" smtClean="0">
              <a:solidFill>
                <a:srgbClr val="990000"/>
              </a:solidFill>
            </a:endParaRPr>
          </a:p>
          <a:p>
            <a:pPr marL="457200" indent="-457200" algn="just">
              <a:tabLst>
                <a:tab pos="685800" algn="l"/>
              </a:tabLst>
            </a:pPr>
            <a:endParaRPr lang="ru-RU" sz="2400" dirty="0">
              <a:solidFill>
                <a:srgbClr val="990000"/>
              </a:solidFill>
            </a:endParaRPr>
          </a:p>
        </p:txBody>
      </p:sp>
      <p:sp>
        <p:nvSpPr>
          <p:cNvPr id="6151" name="Rectangle 7"/>
          <p:cNvSpPr>
            <a:spLocks noChangeArrowheads="1"/>
          </p:cNvSpPr>
          <p:nvPr/>
        </p:nvSpPr>
        <p:spPr bwMode="auto">
          <a:xfrm>
            <a:off x="642910" y="500042"/>
            <a:ext cx="623061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Повестка педагогического 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совета:</a:t>
            </a:r>
            <a:endParaRPr lang="ru-RU" sz="3200" b="1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back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-304800"/>
            <a:ext cx="9144000" cy="716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2" name="Rectangle 9"/>
          <p:cNvSpPr>
            <a:spLocks/>
          </p:cNvSpPr>
          <p:nvPr/>
        </p:nvSpPr>
        <p:spPr bwMode="auto">
          <a:xfrm>
            <a:off x="428625" y="2286000"/>
            <a:ext cx="8001000" cy="190341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r>
              <a:rPr lang="ru-RU" sz="4000" b="1" dirty="0" err="1">
                <a:solidFill>
                  <a:srgbClr val="000099"/>
                </a:solidFill>
                <a:latin typeface="Bookman Old Style" pitchFamily="18" charset="0"/>
              </a:rPr>
              <a:t>Адаптированность</a:t>
            </a:r>
            <a:r>
              <a:rPr lang="ru-RU" sz="4000" b="1" dirty="0">
                <a:solidFill>
                  <a:srgbClr val="000099"/>
                </a:solidFill>
                <a:latin typeface="Bookman Old Style" pitchFamily="18" charset="0"/>
              </a:rPr>
              <a:t> –</a:t>
            </a:r>
            <a:r>
              <a:rPr lang="ru-RU" sz="3200" b="1" dirty="0">
                <a:solidFill>
                  <a:srgbClr val="000099"/>
                </a:solidFill>
                <a:latin typeface="Bookman Old Style" pitchFamily="18" charset="0"/>
              </a:rPr>
              <a:t> осознанная способность активно взаимодействовать </a:t>
            </a:r>
            <a:br>
              <a:rPr lang="ru-RU" sz="3200" b="1" dirty="0">
                <a:solidFill>
                  <a:srgbClr val="000099"/>
                </a:solidFill>
                <a:latin typeface="Bookman Old Style" pitchFamily="18" charset="0"/>
              </a:rPr>
            </a:br>
            <a:r>
              <a:rPr lang="ru-RU" sz="3200" b="1" dirty="0">
                <a:solidFill>
                  <a:srgbClr val="000099"/>
                </a:solidFill>
                <a:latin typeface="Bookman Old Style" pitchFamily="18" charset="0"/>
              </a:rPr>
              <a:t>с новой внешней средой</a:t>
            </a:r>
          </a:p>
        </p:txBody>
      </p:sp>
      <p:sp>
        <p:nvSpPr>
          <p:cNvPr id="5123" name="Прямоугольник 2"/>
          <p:cNvSpPr>
            <a:spLocks noChangeArrowheads="1"/>
          </p:cNvSpPr>
          <p:nvPr/>
        </p:nvSpPr>
        <p:spPr bwMode="auto">
          <a:xfrm>
            <a:off x="500063" y="1071563"/>
            <a:ext cx="7929562" cy="646112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3600" b="1">
                <a:solidFill>
                  <a:srgbClr val="000099"/>
                </a:solidFill>
                <a:latin typeface="Bookman Old Style" pitchFamily="18" charset="0"/>
              </a:rPr>
              <a:t>Адаптация – приспособление. </a:t>
            </a:r>
            <a:endParaRPr lang="ru-RU" sz="3600">
              <a:solidFill>
                <a:srgbClr val="000099"/>
              </a:solidFill>
              <a:latin typeface="Bookman Old Style" pitchFamily="18" charset="0"/>
            </a:endParaRPr>
          </a:p>
        </p:txBody>
      </p:sp>
      <p:sp>
        <p:nvSpPr>
          <p:cNvPr id="5124" name="Rectangle 10"/>
          <p:cNvSpPr>
            <a:spLocks noChangeArrowheads="1"/>
          </p:cNvSpPr>
          <p:nvPr/>
        </p:nvSpPr>
        <p:spPr bwMode="auto">
          <a:xfrm>
            <a:off x="642938" y="4786313"/>
            <a:ext cx="3429000" cy="1200150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3600" b="1" dirty="0">
                <a:solidFill>
                  <a:srgbClr val="000099"/>
                </a:solidFill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социальная</a:t>
            </a:r>
            <a:endParaRPr lang="ru-RU" sz="2800" dirty="0">
              <a:solidFill>
                <a:srgbClr val="000099"/>
              </a:solidFill>
              <a:latin typeface="Bookman Old Style" pitchFamily="18" charset="0"/>
              <a:ea typeface="Calibri" pitchFamily="34" charset="0"/>
              <a:cs typeface="Times New Roman" pitchFamily="18" charset="0"/>
            </a:endParaRPr>
          </a:p>
          <a:p>
            <a:pPr algn="just"/>
            <a:r>
              <a:rPr lang="ru-RU" sz="3600" b="1" dirty="0">
                <a:solidFill>
                  <a:srgbClr val="000099"/>
                </a:solidFill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психическая</a:t>
            </a:r>
            <a:endParaRPr lang="ru-RU" sz="4400" dirty="0">
              <a:solidFill>
                <a:srgbClr val="000099"/>
              </a:solidFill>
              <a:latin typeface="Bookman Old Style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5125" name="Прямоугольник 4"/>
          <p:cNvSpPr>
            <a:spLocks noChangeArrowheads="1"/>
          </p:cNvSpPr>
          <p:nvPr/>
        </p:nvSpPr>
        <p:spPr bwMode="auto">
          <a:xfrm>
            <a:off x="5429250" y="5000625"/>
            <a:ext cx="3133725" cy="769938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400" b="1" dirty="0">
                <a:solidFill>
                  <a:srgbClr val="000099"/>
                </a:solidFill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УЧЕБНАЯ</a:t>
            </a:r>
            <a:endParaRPr lang="ru-RU" sz="4400" dirty="0">
              <a:solidFill>
                <a:srgbClr val="000099"/>
              </a:solidFill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7" name="Штриховая стрелка вправо 6"/>
          <p:cNvSpPr/>
          <p:nvPr/>
        </p:nvSpPr>
        <p:spPr bwMode="auto">
          <a:xfrm>
            <a:off x="4214813" y="5000625"/>
            <a:ext cx="1000125" cy="642938"/>
          </a:xfrm>
          <a:prstGeom prst="striped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ru-RU">
              <a:latin typeface="Arial" charset="0"/>
            </a:endParaRPr>
          </a:p>
        </p:txBody>
      </p:sp>
    </p:spTree>
  </p:cSld>
  <p:clrMapOvr>
    <a:masterClrMapping/>
  </p:clrMapOvr>
  <p:transition>
    <p:wipe dir="d"/>
    <p:sndAc>
      <p:stSnd>
        <p:snd r:embed="rId3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back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304800"/>
            <a:ext cx="9144000" cy="716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Скругленная прямоугольная выноска 4"/>
          <p:cNvSpPr/>
          <p:nvPr/>
        </p:nvSpPr>
        <p:spPr>
          <a:xfrm rot="10483732">
            <a:off x="522907" y="1637632"/>
            <a:ext cx="8286808" cy="4650084"/>
          </a:xfrm>
          <a:prstGeom prst="wedgeRoundRectCallout">
            <a:avLst>
              <a:gd name="adj1" fmla="val -47040"/>
              <a:gd name="adj2" fmla="val 64722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 rot="20821226">
            <a:off x="638713" y="1852234"/>
            <a:ext cx="8143932" cy="4144128"/>
          </a:xfrm>
        </p:spPr>
        <p:txBody>
          <a:bodyPr>
            <a:noAutofit/>
          </a:bodyPr>
          <a:lstStyle/>
          <a:p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b="1" i="1" dirty="0" smtClean="0">
                <a:solidFill>
                  <a:schemeClr val="bg1"/>
                </a:solidFill>
                <a:latin typeface="Garamond" pitchFamily="18" charset="0"/>
              </a:rPr>
              <a:t>Мудрец спросил у торговца лошадьми:</a:t>
            </a:r>
            <a:br>
              <a:rPr lang="ru-RU" sz="2800" b="1" i="1" dirty="0" smtClean="0">
                <a:solidFill>
                  <a:schemeClr val="bg1"/>
                </a:solidFill>
                <a:latin typeface="Garamond" pitchFamily="18" charset="0"/>
              </a:rPr>
            </a:br>
            <a:r>
              <a:rPr lang="ru-RU" sz="2800" b="1" i="1" dirty="0" smtClean="0">
                <a:solidFill>
                  <a:schemeClr val="bg1"/>
                </a:solidFill>
                <a:latin typeface="Garamond" pitchFamily="18" charset="0"/>
              </a:rPr>
              <a:t>-  «Почему у тебя одна лошадь стоит в десять раз дороже другой?» </a:t>
            </a:r>
            <a:br>
              <a:rPr lang="ru-RU" sz="2800" b="1" i="1" dirty="0" smtClean="0">
                <a:solidFill>
                  <a:schemeClr val="bg1"/>
                </a:solidFill>
                <a:latin typeface="Garamond" pitchFamily="18" charset="0"/>
              </a:rPr>
            </a:br>
            <a:r>
              <a:rPr lang="ru-RU" sz="2800" b="1" i="1" dirty="0" smtClean="0">
                <a:solidFill>
                  <a:schemeClr val="bg1"/>
                </a:solidFill>
                <a:latin typeface="Garamond" pitchFamily="18" charset="0"/>
              </a:rPr>
              <a:t>— «Потому что бежит в десять раз быстрее».</a:t>
            </a:r>
            <a:br>
              <a:rPr lang="ru-RU" sz="2800" b="1" i="1" dirty="0" smtClean="0">
                <a:solidFill>
                  <a:schemeClr val="bg1"/>
                </a:solidFill>
                <a:latin typeface="Garamond" pitchFamily="18" charset="0"/>
              </a:rPr>
            </a:br>
            <a:r>
              <a:rPr lang="ru-RU" sz="2800" b="1" i="1" dirty="0" smtClean="0">
                <a:solidFill>
                  <a:schemeClr val="bg1"/>
                </a:solidFill>
                <a:latin typeface="Garamond" pitchFamily="18" charset="0"/>
              </a:rPr>
              <a:t> — «Но ведь если она поскачет в неверном направлении, то будет в десять раз быстрее удаляться от цели...». </a:t>
            </a:r>
            <a:br>
              <a:rPr lang="ru-RU" sz="2800" b="1" i="1" dirty="0" smtClean="0">
                <a:solidFill>
                  <a:schemeClr val="bg1"/>
                </a:solidFill>
                <a:latin typeface="Garamond" pitchFamily="18" charset="0"/>
              </a:rPr>
            </a:br>
            <a:r>
              <a:rPr lang="ru-RU" sz="2800" b="1" i="1" dirty="0" smtClean="0">
                <a:solidFill>
                  <a:schemeClr val="bg1"/>
                </a:solidFill>
                <a:latin typeface="Garamond" pitchFamily="18" charset="0"/>
              </a:rPr>
              <a:t>Торговец задумался — и сбавил цену». </a:t>
            </a:r>
            <a:r>
              <a:rPr lang="ru-RU" sz="2800" i="1" dirty="0" smtClean="0">
                <a:solidFill>
                  <a:srgbClr val="002060"/>
                </a:solidFill>
                <a:latin typeface="Garamond" pitchFamily="18" charset="0"/>
              </a:rPr>
              <a:t/>
            </a:r>
            <a:br>
              <a:rPr lang="ru-RU" sz="2800" i="1" dirty="0" smtClean="0">
                <a:solidFill>
                  <a:srgbClr val="002060"/>
                </a:solidFill>
                <a:latin typeface="Garamond" pitchFamily="18" charset="0"/>
              </a:rPr>
            </a:br>
            <a:endParaRPr lang="ru-RU" sz="2800" i="1" dirty="0">
              <a:solidFill>
                <a:srgbClr val="002060"/>
              </a:solidFill>
              <a:latin typeface="Garamond" pitchFamily="18" charset="0"/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2500298" y="0"/>
            <a:ext cx="6400800" cy="1252558"/>
          </a:xfrm>
        </p:spPr>
        <p:txBody>
          <a:bodyPr>
            <a:normAutofit/>
          </a:bodyPr>
          <a:lstStyle/>
          <a:p>
            <a:pPr algn="r"/>
            <a:r>
              <a:rPr lang="ru-RU" sz="3600" b="1" dirty="0" smtClean="0">
                <a:solidFill>
                  <a:srgbClr val="002060"/>
                </a:solidFill>
                <a:latin typeface="Garamond" pitchFamily="18" charset="0"/>
              </a:rPr>
              <a:t> «Притча о быстрой лошади».</a:t>
            </a:r>
            <a:endParaRPr lang="ru-RU" sz="3600" dirty="0">
              <a:solidFill>
                <a:srgbClr val="002060"/>
              </a:solidFill>
              <a:latin typeface="Garamond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14348" y="357166"/>
            <a:ext cx="1571636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7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!</a:t>
            </a:r>
            <a:endParaRPr lang="ru-RU" sz="72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0" name="AutoShape 14"/>
          <p:cNvSpPr>
            <a:spLocks noChangeArrowheads="1"/>
          </p:cNvSpPr>
          <p:nvPr/>
        </p:nvSpPr>
        <p:spPr bwMode="auto">
          <a:xfrm>
            <a:off x="1258888" y="1628775"/>
            <a:ext cx="6264275" cy="1152525"/>
          </a:xfrm>
          <a:prstGeom prst="downArrowCallout">
            <a:avLst>
              <a:gd name="adj1" fmla="val 122293"/>
              <a:gd name="adj2" fmla="val 135882"/>
              <a:gd name="adj3" fmla="val 29065"/>
              <a:gd name="adj4" fmla="val 66667"/>
            </a:avLst>
          </a:prstGeom>
          <a:solidFill>
            <a:schemeClr val="accent1"/>
          </a:solidFill>
          <a:ln w="9525">
            <a:solidFill>
              <a:srgbClr val="3333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ru-RU" sz="2400">
                <a:solidFill>
                  <a:srgbClr val="000066"/>
                </a:solidFill>
              </a:rPr>
              <a:t>обеспечение качества образования</a:t>
            </a:r>
          </a:p>
          <a:p>
            <a:pPr algn="ctr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ru-RU" sz="2400">
                <a:solidFill>
                  <a:srgbClr val="000066"/>
                </a:solidFill>
              </a:rPr>
              <a:t> на всех ступенях 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5229225"/>
            <a:ext cx="8077200" cy="908050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ru-RU" sz="800" dirty="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ru-RU" sz="800" dirty="0"/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ru-RU" sz="2400" b="1" dirty="0">
                <a:solidFill>
                  <a:schemeClr val="bg2"/>
                </a:solidFill>
              </a:rPr>
              <a:t>Преемственность в развитии ребенка предполагает, что появившиеся качества личности дошкольника становятся основой для его дальнейшего развития в школе.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ru-RU" sz="1800" b="1" dirty="0">
              <a:solidFill>
                <a:schemeClr val="bg2"/>
              </a:solidFill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ru-RU" sz="1600" b="1" dirty="0">
              <a:solidFill>
                <a:schemeClr val="bg2"/>
              </a:solidFill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ru-RU" sz="800" dirty="0"/>
          </a:p>
        </p:txBody>
      </p:sp>
      <p:sp>
        <p:nvSpPr>
          <p:cNvPr id="4107" name="AutoShape 11"/>
          <p:cNvSpPr>
            <a:spLocks noChangeArrowheads="1"/>
          </p:cNvSpPr>
          <p:nvPr/>
        </p:nvSpPr>
        <p:spPr bwMode="auto">
          <a:xfrm>
            <a:off x="1258888" y="476250"/>
            <a:ext cx="6264275" cy="1008063"/>
          </a:xfrm>
          <a:prstGeom prst="downArrowCallout">
            <a:avLst>
              <a:gd name="adj1" fmla="val 152420"/>
              <a:gd name="adj2" fmla="val 155354"/>
              <a:gd name="adj3" fmla="val 29606"/>
              <a:gd name="adj4" fmla="val 66667"/>
            </a:avLst>
          </a:prstGeom>
          <a:solidFill>
            <a:schemeClr val="accent1"/>
          </a:solidFill>
          <a:ln w="9525">
            <a:solidFill>
              <a:srgbClr val="3333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ru-RU" sz="2400">
                <a:solidFill>
                  <a:srgbClr val="000066"/>
                </a:solidFill>
              </a:rPr>
              <a:t>модернизация образования</a:t>
            </a:r>
            <a:r>
              <a:rPr lang="ru-RU" sz="1800"/>
              <a:t> </a:t>
            </a:r>
          </a:p>
          <a:p>
            <a:pPr algn="ctr"/>
            <a:endParaRPr lang="ru-RU" sz="1800"/>
          </a:p>
        </p:txBody>
      </p:sp>
      <p:sp>
        <p:nvSpPr>
          <p:cNvPr id="4111" name="AutoShape 15"/>
          <p:cNvSpPr>
            <a:spLocks noChangeArrowheads="1"/>
          </p:cNvSpPr>
          <p:nvPr/>
        </p:nvSpPr>
        <p:spPr bwMode="auto">
          <a:xfrm>
            <a:off x="1258888" y="2924175"/>
            <a:ext cx="6264275" cy="936625"/>
          </a:xfrm>
          <a:prstGeom prst="downArrowCallout">
            <a:avLst>
              <a:gd name="adj1" fmla="val 167141"/>
              <a:gd name="adj2" fmla="val 167203"/>
              <a:gd name="adj3" fmla="val 29199"/>
              <a:gd name="adj4" fmla="val 66667"/>
            </a:avLst>
          </a:prstGeom>
          <a:solidFill>
            <a:schemeClr val="accent1"/>
          </a:solidFill>
          <a:ln w="9525">
            <a:solidFill>
              <a:srgbClr val="3333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ru-RU" sz="2400">
                <a:solidFill>
                  <a:srgbClr val="000066"/>
                </a:solidFill>
              </a:rPr>
              <a:t>непрерывность образования</a:t>
            </a:r>
            <a:r>
              <a:rPr lang="ru-RU" sz="1800"/>
              <a:t> </a:t>
            </a:r>
          </a:p>
          <a:p>
            <a:pPr algn="ctr"/>
            <a:endParaRPr lang="ru-RU" sz="1800"/>
          </a:p>
        </p:txBody>
      </p:sp>
      <p:sp>
        <p:nvSpPr>
          <p:cNvPr id="4113" name="AutoShape 17"/>
          <p:cNvSpPr>
            <a:spLocks noChangeArrowheads="1"/>
          </p:cNvSpPr>
          <p:nvPr/>
        </p:nvSpPr>
        <p:spPr bwMode="auto">
          <a:xfrm>
            <a:off x="1331913" y="4005263"/>
            <a:ext cx="6264275" cy="1223962"/>
          </a:xfrm>
          <a:prstGeom prst="downArrowCallout">
            <a:avLst>
              <a:gd name="adj1" fmla="val 123496"/>
              <a:gd name="adj2" fmla="val 127951"/>
              <a:gd name="adj3" fmla="val 29444"/>
              <a:gd name="adj4" fmla="val 66667"/>
            </a:avLst>
          </a:prstGeom>
          <a:solidFill>
            <a:schemeClr val="accent1"/>
          </a:solidFill>
          <a:ln w="9525">
            <a:solidFill>
              <a:srgbClr val="3333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1800"/>
              <a:t> </a:t>
            </a:r>
            <a:r>
              <a:rPr lang="ru-RU" sz="2400">
                <a:solidFill>
                  <a:srgbClr val="000066"/>
                </a:solidFill>
              </a:rPr>
              <a:t>преемственные связи между</a:t>
            </a:r>
          </a:p>
          <a:p>
            <a:pPr algn="ctr"/>
            <a:r>
              <a:rPr lang="ru-RU" sz="2400">
                <a:solidFill>
                  <a:srgbClr val="000066"/>
                </a:solidFill>
              </a:rPr>
              <a:t> звеньями образования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214282" y="4572008"/>
            <a:ext cx="8077200" cy="9080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ru-RU" sz="2400" b="0" i="0" u="none" strike="noStrike" kern="1200" cap="none" spc="0" normalizeH="0" baseline="0" noProof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ru-RU" sz="2400" b="0" i="0" u="none" strike="noStrike" kern="1200" cap="none" spc="0" normalizeH="0" baseline="0" noProof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Преемственность в развитии ребенка предполагает, что появившиеся качества личности дошкольника становятся основой для его дальнейшего развития в школе.</a:t>
            </a:r>
          </a:p>
          <a:p>
            <a:pPr marL="342900" marR="0" lvl="0" indent="-3429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ru-RU" sz="2400" b="1" i="0" u="none" strike="noStrike" kern="1200" cap="none" spc="0" normalizeH="0" baseline="0" noProof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ru-RU" sz="2400" b="1" i="0" u="none" strike="noStrike" kern="1200" cap="none" spc="0" normalizeH="0" baseline="0" noProof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15888"/>
            <a:ext cx="7772400" cy="70485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sz="2700" dirty="0" smtClean="0">
                <a:solidFill>
                  <a:srgbClr val="002060"/>
                </a:solidFill>
              </a:rPr>
              <a:t>Структура преемственных связей в системе обучения, воспитания и развития.</a:t>
            </a:r>
          </a:p>
        </p:txBody>
      </p:sp>
      <p:pic>
        <p:nvPicPr>
          <p:cNvPr id="5123" name="Picture 4" descr="img1"/>
          <p:cNvPicPr>
            <a:picLocks noChangeAspect="1" noChangeArrowheads="1"/>
          </p:cNvPicPr>
          <p:nvPr/>
        </p:nvPicPr>
        <p:blipFill>
          <a:blip r:embed="rId3">
            <a:biLevel thresh="50000"/>
            <a:lum bright="100000" contrast="100000"/>
          </a:blip>
          <a:srcRect/>
          <a:stretch>
            <a:fillRect/>
          </a:stretch>
        </p:blipFill>
        <p:spPr bwMode="auto">
          <a:xfrm>
            <a:off x="428596" y="928670"/>
            <a:ext cx="8428936" cy="5500726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img3"/>
          <p:cNvPicPr>
            <a:picLocks noChangeAspect="1" noChangeArrowheads="1"/>
          </p:cNvPicPr>
          <p:nvPr/>
        </p:nvPicPr>
        <p:blipFill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428596" y="1142984"/>
            <a:ext cx="3643338" cy="535785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/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0" y="0"/>
            <a:ext cx="7429552" cy="8429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Условия, способствующие адаптации учащихся</a:t>
            </a:r>
          </a:p>
        </p:txBody>
      </p:sp>
      <p:pic>
        <p:nvPicPr>
          <p:cNvPr id="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4643438" y="1071546"/>
            <a:ext cx="3786214" cy="5395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img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1000108"/>
            <a:ext cx="3914103" cy="5610504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noFill/>
            <a:miter lim="800000"/>
            <a:headEnd/>
            <a:tailEnd/>
          </a:ln>
        </p:spPr>
      </p:pic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500034" y="0"/>
            <a:ext cx="6858048" cy="668319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sz="2400" b="1" dirty="0" smtClean="0">
                <a:solidFill>
                  <a:srgbClr val="002060"/>
                </a:solidFill>
              </a:rPr>
              <a:t>Условия, препятствующие адаптации учащихся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14876" y="928670"/>
            <a:ext cx="4134113" cy="5643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endParaRPr lang="ru-RU" smtClean="0"/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9220" name="Picture 4" descr="Это лишь изображение шаблона. Нажмите кнопку &quot;Загрузить&quot;, чтобы загрузить шаблон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404813"/>
            <a:ext cx="8697913" cy="611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9397" name="Rectangle 5"/>
          <p:cNvSpPr>
            <a:spLocks noChangeArrowheads="1"/>
          </p:cNvSpPr>
          <p:nvPr/>
        </p:nvSpPr>
        <p:spPr bwMode="auto">
          <a:xfrm>
            <a:off x="1042988" y="1196975"/>
            <a:ext cx="7921625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sz="4000" b="1" i="1" dirty="0">
                <a:solidFill>
                  <a:schemeClr val="tx2"/>
                </a:solidFill>
                <a:latin typeface="Verdana" pitchFamily="34" charset="0"/>
              </a:rPr>
              <a:t>     </a:t>
            </a:r>
            <a:r>
              <a:rPr lang="ru-RU" sz="4000" b="1" dirty="0">
                <a:solidFill>
                  <a:srgbClr val="3366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man Old Style" pitchFamily="18" charset="0"/>
              </a:rPr>
              <a:t>Анализ </a:t>
            </a:r>
            <a:br>
              <a:rPr lang="ru-RU" sz="4000" b="1" dirty="0">
                <a:solidFill>
                  <a:srgbClr val="3366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man Old Style" pitchFamily="18" charset="0"/>
              </a:rPr>
            </a:br>
            <a:r>
              <a:rPr lang="ru-RU" sz="4000" b="1" dirty="0">
                <a:solidFill>
                  <a:srgbClr val="3366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man Old Style" pitchFamily="18" charset="0"/>
              </a:rPr>
              <a:t>           состояния</a:t>
            </a:r>
            <a:br>
              <a:rPr lang="ru-RU" sz="4000" b="1" dirty="0">
                <a:solidFill>
                  <a:srgbClr val="3366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man Old Style" pitchFamily="18" charset="0"/>
              </a:rPr>
            </a:br>
            <a:r>
              <a:rPr lang="ru-RU" sz="4000" b="1" dirty="0">
                <a:solidFill>
                  <a:srgbClr val="3366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man Old Style" pitchFamily="18" charset="0"/>
              </a:rPr>
              <a:t>                    здоровья </a:t>
            </a:r>
          </a:p>
          <a:p>
            <a:pPr>
              <a:defRPr/>
            </a:pPr>
            <a:r>
              <a:rPr lang="ru-RU" sz="4000" b="1" dirty="0">
                <a:solidFill>
                  <a:srgbClr val="3366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man Old Style" pitchFamily="18" charset="0"/>
              </a:rPr>
              <a:t>                            учащихся</a:t>
            </a:r>
          </a:p>
          <a:p>
            <a:pPr>
              <a:defRPr/>
            </a:pPr>
            <a:r>
              <a:rPr lang="ru-RU" sz="4000" b="1" dirty="0">
                <a:solidFill>
                  <a:srgbClr val="3366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man Old Style" pitchFamily="18" charset="0"/>
              </a:rPr>
              <a:t>                                                                                                                                                                                                     </a:t>
            </a:r>
            <a:br>
              <a:rPr lang="ru-RU" sz="4000" b="1" dirty="0">
                <a:solidFill>
                  <a:srgbClr val="3366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man Old Style" pitchFamily="18" charset="0"/>
              </a:rPr>
            </a:br>
            <a:endParaRPr lang="ru-RU" sz="4000" b="1" dirty="0">
              <a:solidFill>
                <a:srgbClr val="3366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Bookman Old Style" pitchFamily="18" charset="0"/>
            </a:endParaRP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61111E-6 3.33333E-6  C 0.06892 3.33333E-6  0.125 0.02847  0.125 0.06389  C 0.125 0.09907  0.06892 0.12777  3.61111E-6 0.12777  C -0.0691 0.12777  -0.125 0.09907  -0.125 0.06389  C -0.125 0.02847  -0.0691 3.33333E-6  3.61111E-6 3.33333E-6  Z " pathEditMode="relative">
                                      <p:cBhvr>
                                        <p:cTn id="6" dur="2000" fill="hold"/>
                                        <p:tgtEl>
                                          <p:spTgt spid="593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7" presetClass="path" presetSubtype="0" accel="50000" decel="5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"/>
                                    </p:cond>
                                  </p:endCondLst>
                                  <p:childTnLst>
                                    <p:animMotion origin="layout" path="M 0.0 0.0  L 0.25 0.0  L 0.25 0.33295  L 0.0 0.33295  L 0.0 0.0  Z" pathEditMode="relative" ptsTypes="">
                                      <p:cBhvr>
                                        <p:cTn id="8" dur="2000" fill="hold"/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4" grpId="0"/>
      <p:bldP spid="59395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</a:rPr>
              <a:t>Группы здоровья</a:t>
            </a:r>
            <a:endParaRPr lang="ru-RU" b="1" dirty="0">
              <a:solidFill>
                <a:srgbClr val="002060"/>
              </a:solidFill>
            </a:endParaRP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sz="half" idx="1"/>
          </p:nvPr>
        </p:nvGraphicFramePr>
        <p:xfrm>
          <a:off x="428596" y="1357298"/>
          <a:ext cx="8215368" cy="51435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73624"/>
                <a:gridCol w="1173624"/>
                <a:gridCol w="1173624"/>
                <a:gridCol w="1173624"/>
                <a:gridCol w="1173624"/>
                <a:gridCol w="1173624"/>
                <a:gridCol w="1173624"/>
              </a:tblGrid>
              <a:tr h="867499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группы</a:t>
                      </a:r>
                    </a:p>
                    <a:p>
                      <a:pPr algn="ctr"/>
                      <a:r>
                        <a:rPr lang="ru-RU" dirty="0" smtClean="0"/>
                        <a:t>здоровья</a:t>
                      </a:r>
                      <a:endParaRPr lang="ru-RU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2010 – 11 учебный год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2011 – 12 учебный год</a:t>
                      </a:r>
                    </a:p>
                    <a:p>
                      <a:pPr algn="ctr"/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792266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</a:rPr>
                        <a:t>1 класс</a:t>
                      </a:r>
                    </a:p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</a:rPr>
                        <a:t>10 чел</a:t>
                      </a:r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</a:rPr>
                        <a:t>5 класс</a:t>
                      </a:r>
                    </a:p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</a:rPr>
                        <a:t>13 чел</a:t>
                      </a:r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</a:rPr>
                        <a:t>10 класс</a:t>
                      </a:r>
                    </a:p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</a:rPr>
                        <a:t>16 чел</a:t>
                      </a:r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</a:rPr>
                        <a:t>1 класс</a:t>
                      </a:r>
                    </a:p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</a:rPr>
                        <a:t>10 чел</a:t>
                      </a:r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</a:rPr>
                        <a:t>5 класс</a:t>
                      </a:r>
                    </a:p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</a:rPr>
                        <a:t>18 чел</a:t>
                      </a:r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</a:rPr>
                        <a:t>10 класс</a:t>
                      </a:r>
                    </a:p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</a:rPr>
                        <a:t>9 чел</a:t>
                      </a:r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116125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2060"/>
                          </a:solidFill>
                        </a:rPr>
                        <a:t>I</a:t>
                      </a:r>
                      <a:r>
                        <a:rPr lang="ru-RU" b="1" dirty="0" smtClean="0">
                          <a:solidFill>
                            <a:srgbClr val="002060"/>
                          </a:solidFill>
                        </a:rPr>
                        <a:t> группа</a:t>
                      </a:r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002060"/>
                          </a:solidFill>
                        </a:rPr>
                        <a:t>2</a:t>
                      </a:r>
                    </a:p>
                    <a:p>
                      <a:pPr algn="ctr"/>
                      <a:r>
                        <a:rPr lang="ru-RU" sz="2000" b="1" dirty="0" smtClean="0">
                          <a:solidFill>
                            <a:srgbClr val="002060"/>
                          </a:solidFill>
                        </a:rPr>
                        <a:t>20%</a:t>
                      </a:r>
                      <a:endParaRPr lang="ru-RU" sz="20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002060"/>
                          </a:solidFill>
                        </a:rPr>
                        <a:t>нет</a:t>
                      </a:r>
                      <a:endParaRPr lang="ru-RU" sz="20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002060"/>
                          </a:solidFill>
                        </a:rPr>
                        <a:t>нет</a:t>
                      </a:r>
                      <a:endParaRPr lang="ru-RU" sz="20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002060"/>
                          </a:solidFill>
                        </a:rPr>
                        <a:t>нет</a:t>
                      </a:r>
                      <a:endParaRPr lang="ru-RU" sz="20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002060"/>
                          </a:solidFill>
                        </a:rPr>
                        <a:t>нет</a:t>
                      </a:r>
                      <a:endParaRPr lang="ru-RU" sz="20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002060"/>
                          </a:solidFill>
                        </a:rPr>
                        <a:t>нет </a:t>
                      </a:r>
                      <a:endParaRPr lang="ru-RU" sz="20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116125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2060"/>
                          </a:solidFill>
                        </a:rPr>
                        <a:t>II</a:t>
                      </a:r>
                      <a:r>
                        <a:rPr lang="ru-RU" b="1" dirty="0" smtClean="0">
                          <a:solidFill>
                            <a:srgbClr val="002060"/>
                          </a:solidFill>
                        </a:rPr>
                        <a:t> группа</a:t>
                      </a:r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002060"/>
                          </a:solidFill>
                        </a:rPr>
                        <a:t> 8</a:t>
                      </a:r>
                    </a:p>
                    <a:p>
                      <a:pPr algn="ctr"/>
                      <a:r>
                        <a:rPr lang="ru-RU" sz="2000" b="1" dirty="0" smtClean="0">
                          <a:solidFill>
                            <a:srgbClr val="002060"/>
                          </a:solidFill>
                        </a:rPr>
                        <a:t>80%</a:t>
                      </a:r>
                      <a:endParaRPr lang="ru-RU" sz="20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002060"/>
                          </a:solidFill>
                        </a:rPr>
                        <a:t>12</a:t>
                      </a:r>
                    </a:p>
                    <a:p>
                      <a:pPr algn="ctr"/>
                      <a:r>
                        <a:rPr lang="ru-RU" sz="2000" b="1" dirty="0" smtClean="0">
                          <a:solidFill>
                            <a:srgbClr val="002060"/>
                          </a:solidFill>
                        </a:rPr>
                        <a:t>92%</a:t>
                      </a:r>
                      <a:endParaRPr lang="ru-RU" sz="20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002060"/>
                          </a:solidFill>
                        </a:rPr>
                        <a:t>10</a:t>
                      </a:r>
                    </a:p>
                    <a:p>
                      <a:pPr algn="ctr"/>
                      <a:r>
                        <a:rPr lang="ru-RU" sz="2000" b="1" dirty="0" smtClean="0">
                          <a:solidFill>
                            <a:srgbClr val="002060"/>
                          </a:solidFill>
                        </a:rPr>
                        <a:t>63%</a:t>
                      </a:r>
                      <a:endParaRPr lang="ru-RU" sz="20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002060"/>
                          </a:solidFill>
                        </a:rPr>
                        <a:t>7</a:t>
                      </a:r>
                    </a:p>
                    <a:p>
                      <a:pPr algn="ctr"/>
                      <a:r>
                        <a:rPr lang="ru-RU" sz="2000" b="1" dirty="0" smtClean="0">
                          <a:solidFill>
                            <a:srgbClr val="002060"/>
                          </a:solidFill>
                        </a:rPr>
                        <a:t>70%</a:t>
                      </a:r>
                      <a:endParaRPr lang="ru-RU" sz="20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002060"/>
                          </a:solidFill>
                        </a:rPr>
                        <a:t>9</a:t>
                      </a:r>
                    </a:p>
                    <a:p>
                      <a:pPr algn="ctr"/>
                      <a:r>
                        <a:rPr lang="ru-RU" sz="2000" b="1" dirty="0" smtClean="0">
                          <a:solidFill>
                            <a:srgbClr val="002060"/>
                          </a:solidFill>
                        </a:rPr>
                        <a:t>50%</a:t>
                      </a:r>
                      <a:endParaRPr lang="ru-RU" sz="20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002060"/>
                          </a:solidFill>
                        </a:rPr>
                        <a:t>4</a:t>
                      </a:r>
                    </a:p>
                    <a:p>
                      <a:pPr algn="ctr"/>
                      <a:r>
                        <a:rPr lang="ru-RU" sz="2000" b="1" dirty="0" smtClean="0">
                          <a:solidFill>
                            <a:srgbClr val="002060"/>
                          </a:solidFill>
                        </a:rPr>
                        <a:t>44%</a:t>
                      </a:r>
                      <a:endParaRPr lang="ru-RU" sz="20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116125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2060"/>
                          </a:solidFill>
                        </a:rPr>
                        <a:t>III</a:t>
                      </a:r>
                      <a:r>
                        <a:rPr lang="ru-RU" b="1" dirty="0" smtClean="0">
                          <a:solidFill>
                            <a:srgbClr val="002060"/>
                          </a:solidFill>
                        </a:rPr>
                        <a:t> группа</a:t>
                      </a:r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002060"/>
                          </a:solidFill>
                        </a:rPr>
                        <a:t>нет</a:t>
                      </a:r>
                      <a:endParaRPr lang="ru-RU" sz="20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002060"/>
                          </a:solidFill>
                        </a:rPr>
                        <a:t>1</a:t>
                      </a:r>
                    </a:p>
                    <a:p>
                      <a:pPr algn="ctr"/>
                      <a:r>
                        <a:rPr lang="ru-RU" sz="2000" b="1" dirty="0" smtClean="0">
                          <a:solidFill>
                            <a:srgbClr val="002060"/>
                          </a:solidFill>
                        </a:rPr>
                        <a:t>8%</a:t>
                      </a:r>
                      <a:endParaRPr lang="ru-RU" sz="20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002060"/>
                          </a:solidFill>
                        </a:rPr>
                        <a:t>6</a:t>
                      </a:r>
                    </a:p>
                    <a:p>
                      <a:pPr algn="ctr"/>
                      <a:r>
                        <a:rPr lang="ru-RU" sz="2000" b="1" dirty="0" smtClean="0">
                          <a:solidFill>
                            <a:srgbClr val="002060"/>
                          </a:solidFill>
                        </a:rPr>
                        <a:t>37%</a:t>
                      </a:r>
                      <a:endParaRPr lang="ru-RU" sz="20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002060"/>
                          </a:solidFill>
                        </a:rPr>
                        <a:t>3</a:t>
                      </a:r>
                    </a:p>
                    <a:p>
                      <a:pPr algn="ctr"/>
                      <a:r>
                        <a:rPr lang="ru-RU" sz="2000" b="1" dirty="0" smtClean="0">
                          <a:solidFill>
                            <a:srgbClr val="002060"/>
                          </a:solidFill>
                        </a:rPr>
                        <a:t>30%</a:t>
                      </a:r>
                      <a:endParaRPr lang="ru-RU" sz="20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002060"/>
                          </a:solidFill>
                        </a:rPr>
                        <a:t>9</a:t>
                      </a:r>
                    </a:p>
                    <a:p>
                      <a:pPr algn="ctr"/>
                      <a:r>
                        <a:rPr lang="ru-RU" sz="2000" b="1" dirty="0" smtClean="0">
                          <a:solidFill>
                            <a:srgbClr val="002060"/>
                          </a:solidFill>
                        </a:rPr>
                        <a:t>50%</a:t>
                      </a:r>
                      <a:endParaRPr lang="ru-RU" sz="20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002060"/>
                          </a:solidFill>
                        </a:rPr>
                        <a:t>5</a:t>
                      </a:r>
                    </a:p>
                    <a:p>
                      <a:pPr algn="ctr"/>
                      <a:r>
                        <a:rPr lang="ru-RU" sz="2000" b="1" dirty="0" smtClean="0">
                          <a:solidFill>
                            <a:srgbClr val="002060"/>
                          </a:solidFill>
                        </a:rPr>
                        <a:t>56%</a:t>
                      </a:r>
                      <a:endParaRPr lang="ru-RU" sz="20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back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04800"/>
            <a:ext cx="9144000" cy="716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ru-RU" b="1" dirty="0" smtClean="0">
                <a:solidFill>
                  <a:srgbClr val="002060"/>
                </a:solidFill>
              </a:rPr>
              <a:t>Рекомендации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0034" y="1285860"/>
            <a:ext cx="8229600" cy="4757758"/>
          </a:xfrm>
        </p:spPr>
        <p:txBody>
          <a:bodyPr>
            <a:noAutofit/>
          </a:bodyPr>
          <a:lstStyle/>
          <a:p>
            <a:pPr eaLnBrk="1" hangingPunct="1">
              <a:lnSpc>
                <a:spcPct val="80000"/>
              </a:lnSpc>
            </a:pPr>
            <a:r>
              <a:rPr lang="ru-RU" sz="3600" dirty="0" smtClean="0">
                <a:solidFill>
                  <a:srgbClr val="002060"/>
                </a:solidFill>
              </a:rPr>
              <a:t>Своевременный медосмотр</a:t>
            </a:r>
          </a:p>
          <a:p>
            <a:pPr eaLnBrk="1" hangingPunct="1">
              <a:lnSpc>
                <a:spcPct val="80000"/>
              </a:lnSpc>
            </a:pPr>
            <a:r>
              <a:rPr lang="ru-RU" sz="3600" dirty="0" smtClean="0">
                <a:solidFill>
                  <a:srgbClr val="002060"/>
                </a:solidFill>
              </a:rPr>
              <a:t>Соблюдение графиков проветривания кабинетов</a:t>
            </a:r>
          </a:p>
          <a:p>
            <a:pPr eaLnBrk="1" hangingPunct="1">
              <a:lnSpc>
                <a:spcPct val="80000"/>
              </a:lnSpc>
            </a:pPr>
            <a:r>
              <a:rPr lang="ru-RU" sz="3600" dirty="0" smtClean="0">
                <a:solidFill>
                  <a:srgbClr val="002060"/>
                </a:solidFill>
              </a:rPr>
              <a:t>Обязательная гимнастика для глаз</a:t>
            </a:r>
          </a:p>
          <a:p>
            <a:pPr eaLnBrk="1" hangingPunct="1">
              <a:lnSpc>
                <a:spcPct val="80000"/>
              </a:lnSpc>
            </a:pPr>
            <a:r>
              <a:rPr lang="ru-RU" sz="3600" dirty="0" smtClean="0">
                <a:solidFill>
                  <a:srgbClr val="002060"/>
                </a:solidFill>
              </a:rPr>
              <a:t>Физкультминутки</a:t>
            </a:r>
          </a:p>
          <a:p>
            <a:pPr eaLnBrk="1" hangingPunct="1">
              <a:lnSpc>
                <a:spcPct val="80000"/>
              </a:lnSpc>
            </a:pPr>
            <a:r>
              <a:rPr lang="ru-RU" sz="3600" dirty="0" smtClean="0">
                <a:solidFill>
                  <a:srgbClr val="002060"/>
                </a:solidFill>
              </a:rPr>
              <a:t>Следить за посадкой учащихся на уроке </a:t>
            </a:r>
          </a:p>
          <a:p>
            <a:pPr eaLnBrk="1" hangingPunct="1">
              <a:lnSpc>
                <a:spcPct val="80000"/>
              </a:lnSpc>
            </a:pPr>
            <a:r>
              <a:rPr lang="ru-RU" sz="3600" dirty="0" smtClean="0">
                <a:solidFill>
                  <a:srgbClr val="002060"/>
                </a:solidFill>
              </a:rPr>
              <a:t>Своевременно реагировать на наличие признаков заболевания у учащихся</a:t>
            </a:r>
          </a:p>
        </p:txBody>
      </p:sp>
      <p:pic>
        <p:nvPicPr>
          <p:cNvPr id="13316" name="Picture 4" descr="j0234670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86578" y="357166"/>
            <a:ext cx="1900241" cy="1654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34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34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3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3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3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3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3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3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3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3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3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3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34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34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90" grpId="0"/>
      <p:bldP spid="63491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back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304800"/>
            <a:ext cx="9144000" cy="716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b="1" dirty="0" smtClean="0">
                <a:solidFill>
                  <a:srgbClr val="002060"/>
                </a:solidFill>
              </a:rPr>
              <a:t>Анализ учебной деятельности</a:t>
            </a:r>
            <a:br>
              <a:rPr lang="ru-RU" b="1" dirty="0" smtClean="0">
                <a:solidFill>
                  <a:srgbClr val="002060"/>
                </a:solidFill>
              </a:rPr>
            </a:br>
            <a:r>
              <a:rPr lang="ru-RU" b="1" dirty="0" smtClean="0">
                <a:solidFill>
                  <a:srgbClr val="002060"/>
                </a:solidFill>
              </a:rPr>
              <a:t>5 класс</a:t>
            </a:r>
          </a:p>
        </p:txBody>
      </p:sp>
      <p:graphicFrame>
        <p:nvGraphicFramePr>
          <p:cNvPr id="5" name="Диаграмма 4"/>
          <p:cNvGraphicFramePr/>
          <p:nvPr/>
        </p:nvGraphicFramePr>
        <p:xfrm>
          <a:off x="571472" y="1571612"/>
          <a:ext cx="7858180" cy="45720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back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304800"/>
            <a:ext cx="9144000" cy="716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658196" cy="1399032"/>
          </a:xfrm>
        </p:spPr>
        <p:txBody>
          <a:bodyPr/>
          <a:lstStyle/>
          <a:p>
            <a:pPr marL="484632" indent="0" algn="ctr" eaLnBrk="1" fontAlgn="auto" hangingPunct="1">
              <a:spcAft>
                <a:spcPts val="0"/>
              </a:spcAft>
              <a:defRPr/>
            </a:pPr>
            <a:r>
              <a:rPr lang="ru-RU" sz="2800" b="1" dirty="0" smtClean="0">
                <a:solidFill>
                  <a:srgbClr val="002060"/>
                </a:solidFill>
              </a:rPr>
              <a:t>ВЛИЯНИЕ АДАПТАЦИОННОГО ПЕРИОДА НА УСПЕВАЕМОСТЬ В  5 КЛАССЕ</a:t>
            </a:r>
            <a:endParaRPr lang="ru-RU" sz="2800" b="1" dirty="0">
              <a:solidFill>
                <a:srgbClr val="002060"/>
              </a:solidFill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back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304800"/>
            <a:ext cx="9144000" cy="716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" name="Диаграмма 4"/>
          <p:cNvGraphicFramePr/>
          <p:nvPr/>
        </p:nvGraphicFramePr>
        <p:xfrm>
          <a:off x="428596" y="1571612"/>
          <a:ext cx="8143932" cy="49292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571472" y="28572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Анализ учебной деятельности</a:t>
            </a:r>
            <a:b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10 класс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back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304800"/>
            <a:ext cx="9144000" cy="716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658196" cy="1399032"/>
          </a:xfrm>
        </p:spPr>
        <p:txBody>
          <a:bodyPr/>
          <a:lstStyle/>
          <a:p>
            <a:pPr marL="484632" indent="0" algn="ctr" eaLnBrk="1" fontAlgn="auto" hangingPunct="1">
              <a:spcAft>
                <a:spcPts val="0"/>
              </a:spcAft>
              <a:defRPr/>
            </a:pPr>
            <a:r>
              <a:rPr lang="ru-RU" sz="2800" b="1" dirty="0" smtClean="0">
                <a:solidFill>
                  <a:srgbClr val="002060"/>
                </a:solidFill>
              </a:rPr>
              <a:t>ВЛИЯНИЕ АДАПТАЦИОННОГО ПЕРИОДА НА УСПЕВАЕМОСТЬ В  10 КЛАССЕ</a:t>
            </a:r>
            <a:endParaRPr lang="ru-RU" sz="2800" b="1" dirty="0">
              <a:solidFill>
                <a:srgbClr val="002060"/>
              </a:solidFill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285720" y="1571612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7875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40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man Old Style" pitchFamily="18" charset="0"/>
              </a:rPr>
              <a:t>Уровень напряженности в</a:t>
            </a:r>
            <a:br>
              <a:rPr lang="ru-RU" sz="40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man Old Style" pitchFamily="18" charset="0"/>
              </a:rPr>
            </a:br>
            <a:r>
              <a:rPr lang="ru-RU" sz="40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man Old Style" pitchFamily="18" charset="0"/>
              </a:rPr>
              <a:t> 10 классе (9)</a:t>
            </a:r>
          </a:p>
        </p:txBody>
      </p:sp>
      <p:graphicFrame>
        <p:nvGraphicFramePr>
          <p:cNvPr id="134147" name="Group 3"/>
          <p:cNvGraphicFramePr>
            <a:graphicFrameLocks noGrp="1"/>
          </p:cNvGraphicFramePr>
          <p:nvPr>
            <p:ph idx="1"/>
          </p:nvPr>
        </p:nvGraphicFramePr>
        <p:xfrm>
          <a:off x="285720" y="1357298"/>
          <a:ext cx="8572561" cy="4798910"/>
        </p:xfrm>
        <a:graphic>
          <a:graphicData uri="http://schemas.openxmlformats.org/drawingml/2006/table">
            <a:tbl>
              <a:tblPr/>
              <a:tblGrid>
                <a:gridCol w="2604529"/>
                <a:gridCol w="1467437"/>
                <a:gridCol w="1428760"/>
                <a:gridCol w="3071835"/>
              </a:tblGrid>
              <a:tr h="1068826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Bookman Old Style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006600">
                            <a:alpha val="50000"/>
                          </a:srgbClr>
                        </a:gs>
                        <a:gs pos="100000">
                          <a:srgbClr val="006600">
                            <a:gamma/>
                            <a:tint val="0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Bookman Old Style" pitchFamily="18" charset="0"/>
                        </a:rPr>
                        <a:t>2010-11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Bookman Old Style" pitchFamily="18" charset="0"/>
                        </a:rPr>
                        <a:t>2011-12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006600">
                            <a:alpha val="50000"/>
                          </a:srgbClr>
                        </a:gs>
                        <a:gs pos="100000">
                          <a:srgbClr val="006600">
                            <a:gamma/>
                            <a:tint val="0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Bookman Old Style" pitchFamily="18" charset="0"/>
                        </a:rPr>
                        <a:t>Ф.И.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006600">
                            <a:alpha val="50000"/>
                          </a:srgbClr>
                        </a:gs>
                        <a:gs pos="100000">
                          <a:srgbClr val="006600">
                            <a:gamma/>
                            <a:tint val="0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</a:tr>
              <a:tr h="93422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Bookman Old Style" pitchFamily="18" charset="0"/>
                        </a:rPr>
                        <a:t>Низкий уровень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006600">
                            <a:alpha val="50000"/>
                          </a:srgbClr>
                        </a:gs>
                        <a:gs pos="100000">
                          <a:srgbClr val="006600">
                            <a:gamma/>
                            <a:tint val="0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Bookman Old Style" pitchFamily="18" charset="0"/>
                        </a:rPr>
                        <a:t>8%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Bookman Old Style" pitchFamily="18" charset="0"/>
                        </a:rPr>
                        <a:t>33%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006600">
                            <a:alpha val="50000"/>
                          </a:srgbClr>
                        </a:gs>
                        <a:gs pos="100000">
                          <a:srgbClr val="006600">
                            <a:gamma/>
                            <a:tint val="0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Bookman Old Style" pitchFamily="18" charset="0"/>
                        </a:rPr>
                        <a:t>Матвейчук Настя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Bookman Old Style" pitchFamily="18" charset="0"/>
                        </a:rPr>
                        <a:t>Калягина Даша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Bookman Old Style" pitchFamily="18" charset="0"/>
                        </a:rPr>
                        <a:t>Родченкова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Bookman Old Style" pitchFamily="18" charset="0"/>
                        </a:rPr>
                        <a:t> Юля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006600">
                            <a:alpha val="50000"/>
                          </a:srgbClr>
                        </a:gs>
                        <a:gs pos="100000">
                          <a:srgbClr val="006600">
                            <a:gamma/>
                            <a:tint val="0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</a:tr>
              <a:tr h="97656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Bookman Old Style" pitchFamily="18" charset="0"/>
                        </a:rPr>
                        <a:t>Ниже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Bookman Old Style" pitchFamily="18" charset="0"/>
                        </a:rPr>
                        <a:t> среднего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Bookman Old Style" pitchFamily="18" charset="0"/>
                        </a:rPr>
                        <a:t>54%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Bookman Old Style" pitchFamily="18" charset="0"/>
                        </a:rPr>
                        <a:t>22%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Bookman Old Style" pitchFamily="18" charset="0"/>
                        </a:rPr>
                        <a:t>Чарыев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Bookman Old Style" pitchFamily="18" charset="0"/>
                        </a:rPr>
                        <a:t> </a:t>
                      </a: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Bookman Old Style" pitchFamily="18" charset="0"/>
                        </a:rPr>
                        <a:t>Арслан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Bookman Old Style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Bookman Old Style" pitchFamily="18" charset="0"/>
                        </a:rPr>
                        <a:t>Голубятников Женя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49459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Bookman Old Style" pitchFamily="18" charset="0"/>
                        </a:rPr>
                        <a:t>Средний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Bookman Old Style" pitchFamily="18" charset="0"/>
                        </a:rPr>
                        <a:t>(нормальный)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Bookman Old Style" pitchFamily="18" charset="0"/>
                        </a:rPr>
                        <a:t>30%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Bookman Old Style" pitchFamily="18" charset="0"/>
                        </a:rPr>
                        <a:t>33%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Bookman Old Style" pitchFamily="18" charset="0"/>
                        </a:rPr>
                        <a:t>Рашидова Алина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Bookman Old Style" pitchFamily="18" charset="0"/>
                        </a:rPr>
                        <a:t>Абдуова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Bookman Old Style" pitchFamily="18" charset="0"/>
                        </a:rPr>
                        <a:t> </a:t>
                      </a: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Bookman Old Style" pitchFamily="18" charset="0"/>
                        </a:rPr>
                        <a:t>Анель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Bookman Old Style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Bookman Old Style" pitchFamily="18" charset="0"/>
                        </a:rPr>
                        <a:t>Путра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Bookman Old Style" pitchFamily="18" charset="0"/>
                        </a:rPr>
                        <a:t> Мария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69836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Bookman Old Style" pitchFamily="18" charset="0"/>
                        </a:rPr>
                        <a:t>Выше среднего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47C18">
                            <a:alpha val="50000"/>
                          </a:srgbClr>
                        </a:gs>
                        <a:gs pos="100000">
                          <a:srgbClr val="F47C18">
                            <a:gamma/>
                            <a:tint val="41569"/>
                            <a:invGamma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Bookman Old Style" pitchFamily="18" charset="0"/>
                        </a:rPr>
                        <a:t>8%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47C18">
                            <a:alpha val="50000"/>
                          </a:srgbClr>
                        </a:gs>
                        <a:gs pos="100000">
                          <a:srgbClr val="F47C18">
                            <a:gamma/>
                            <a:tint val="41569"/>
                            <a:invGamma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Bookman Old Style" pitchFamily="18" charset="0"/>
                        </a:rPr>
                        <a:t>11%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47C18">
                            <a:alpha val="50000"/>
                          </a:srgbClr>
                        </a:gs>
                        <a:gs pos="100000">
                          <a:srgbClr val="F47C18">
                            <a:gamma/>
                            <a:tint val="41569"/>
                            <a:invGamma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Bookman Old Style" pitchFamily="18" charset="0"/>
                        </a:rPr>
                        <a:t>Хюбнер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Bookman Old Style" pitchFamily="18" charset="0"/>
                        </a:rPr>
                        <a:t> </a:t>
                      </a: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Bookman Old Style" pitchFamily="18" charset="0"/>
                        </a:rPr>
                        <a:t>Фарида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Bookman Old Style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47C18">
                            <a:alpha val="50000"/>
                          </a:srgbClr>
                        </a:gs>
                        <a:gs pos="100000">
                          <a:srgbClr val="F47C18">
                            <a:gamma/>
                            <a:tint val="41569"/>
                            <a:invGamma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 smtClean="0">
                <a:solidFill>
                  <a:schemeClr val="tx2">
                    <a:lumMod val="50000"/>
                  </a:schemeClr>
                </a:solidFill>
              </a:rPr>
              <a:t>Подготовка домашних заданий 5 класс</a:t>
            </a:r>
            <a:endParaRPr lang="ru-RU" sz="3600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28596" y="1571612"/>
          <a:ext cx="8229600" cy="44260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71792"/>
                <a:gridCol w="5257808"/>
              </a:tblGrid>
              <a:tr h="1012071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Успеваете ли </a:t>
                      </a:r>
                    </a:p>
                    <a:p>
                      <a:pPr algn="ctr"/>
                      <a:r>
                        <a:rPr lang="ru-RU" sz="2800" dirty="0" smtClean="0"/>
                        <a:t>подготовиться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Предметы </a:t>
                      </a:r>
                      <a:endParaRPr lang="ru-RU" sz="3200" dirty="0"/>
                    </a:p>
                  </a:txBody>
                  <a:tcPr/>
                </a:tc>
              </a:tr>
              <a:tr h="1488259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почти всегда</a:t>
                      </a:r>
                      <a:endParaRPr lang="ru-RU" sz="240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литература, математика, история, природоведение, русский   язык, английский язык, немецкий язык, ОБЖ</a:t>
                      </a:r>
                      <a:endParaRPr lang="ru-RU" sz="240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728167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когда как</a:t>
                      </a:r>
                      <a:endParaRPr lang="ru-RU" sz="240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1197504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как правило нет</a:t>
                      </a:r>
                      <a:endParaRPr lang="ru-RU" sz="240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 smtClean="0">
                <a:solidFill>
                  <a:schemeClr val="tx2">
                    <a:lumMod val="50000"/>
                  </a:schemeClr>
                </a:solidFill>
              </a:rPr>
              <a:t>Подготовка домашних заданий 10 класс</a:t>
            </a:r>
            <a:endParaRPr lang="ru-RU" sz="3600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28596" y="1357298"/>
          <a:ext cx="8229600" cy="50720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71792"/>
                <a:gridCol w="5257808"/>
              </a:tblGrid>
              <a:tr h="1012071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Успеваете ли </a:t>
                      </a:r>
                    </a:p>
                    <a:p>
                      <a:pPr algn="ctr"/>
                      <a:r>
                        <a:rPr lang="ru-RU" sz="2800" dirty="0" smtClean="0"/>
                        <a:t>подготовиться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Предметы </a:t>
                      </a:r>
                      <a:endParaRPr lang="ru-RU" sz="3200" dirty="0"/>
                    </a:p>
                  </a:txBody>
                  <a:tcPr/>
                </a:tc>
              </a:tr>
              <a:tr h="166502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почти всегда</a:t>
                      </a:r>
                      <a:endParaRPr lang="ru-RU" sz="240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русский   язык, геометрия, алгебра, биология,</a:t>
                      </a:r>
                      <a:r>
                        <a:rPr lang="ru-RU" sz="240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</a:t>
                      </a:r>
                    </a:p>
                    <a:p>
                      <a:pPr algn="ctr"/>
                      <a:r>
                        <a:rPr lang="ru-RU" sz="24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немецкий язык,  химия, английский язык, история</a:t>
                      </a:r>
                      <a:endParaRPr lang="ru-RU" sz="240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1197504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когда как</a:t>
                      </a:r>
                      <a:endParaRPr lang="ru-RU" sz="240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обществознание, география, ОБЖ, </a:t>
                      </a:r>
                    </a:p>
                    <a:p>
                      <a:pPr algn="ctr"/>
                      <a:r>
                        <a:rPr lang="ru-RU" sz="24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литература, физика</a:t>
                      </a:r>
                      <a:endParaRPr lang="ru-RU" sz="240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1197504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как правило нет</a:t>
                      </a:r>
                      <a:endParaRPr lang="ru-RU" sz="240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география</a:t>
                      </a:r>
                      <a:endParaRPr lang="ru-RU" sz="240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28625" y="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ru-RU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По каким предметам нравится выполнять домашние задания 10 класс</a:t>
            </a:r>
            <a:endParaRPr lang="ru-RU" sz="2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graphicFrame>
        <p:nvGraphicFramePr>
          <p:cNvPr id="140291" name="Group 3"/>
          <p:cNvGraphicFramePr>
            <a:graphicFrameLocks noGrp="1"/>
          </p:cNvGraphicFramePr>
          <p:nvPr/>
        </p:nvGraphicFramePr>
        <p:xfrm>
          <a:off x="214313" y="1144588"/>
          <a:ext cx="8643999" cy="5427790"/>
        </p:xfrm>
        <a:graphic>
          <a:graphicData uri="http://schemas.openxmlformats.org/drawingml/2006/table">
            <a:tbl>
              <a:tblPr/>
              <a:tblGrid>
                <a:gridCol w="4090585"/>
                <a:gridCol w="2301615"/>
                <a:gridCol w="2251799"/>
              </a:tblGrid>
              <a:tr h="480718"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24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Bookman Old Style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Bookman Old Style" pitchFamily="18" charset="0"/>
                        </a:rPr>
                        <a:t>предмет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Bookman Old Style" pitchFamily="18" charset="0"/>
                        </a:rPr>
                        <a:t>% выборов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24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Bookman Old Style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06958">
                <a:tc vMerge="1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28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Bookman Old Style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Bookman Old Style" pitchFamily="18" charset="0"/>
                        </a:rPr>
                        <a:t>2010-11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Bookman Old Style" pitchFamily="18" charset="0"/>
                        </a:rPr>
                        <a:t>2011-12</a:t>
                      </a:r>
                      <a:endParaRPr lang="ru-RU" sz="2400" b="1" i="1" dirty="0">
                        <a:solidFill>
                          <a:srgbClr val="C00000"/>
                        </a:solidFill>
                        <a:latin typeface="Bookman Old Style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0695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Bookman Old Style" pitchFamily="18" charset="0"/>
                        </a:rPr>
                        <a:t>английский язык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Bookman Old Style" pitchFamily="18" charset="0"/>
                        </a:rPr>
                        <a:t>46%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i="1" dirty="0" smtClean="0">
                          <a:solidFill>
                            <a:srgbClr val="C00000"/>
                          </a:solidFill>
                          <a:latin typeface="Bookman Old Style" pitchFamily="18" charset="0"/>
                        </a:rPr>
                        <a:t>71%</a:t>
                      </a:r>
                      <a:endParaRPr lang="ru-RU" sz="2400" b="1" i="1" dirty="0">
                        <a:solidFill>
                          <a:srgbClr val="C00000"/>
                        </a:solidFill>
                        <a:latin typeface="Bookman Old Style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0532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Bookman Old Style" pitchFamily="18" charset="0"/>
                        </a:rPr>
                        <a:t>литература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Bookman Old Style" pitchFamily="18" charset="0"/>
                        </a:rPr>
                        <a:t>38%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i="1" dirty="0">
                        <a:solidFill>
                          <a:srgbClr val="C00000"/>
                        </a:solidFill>
                        <a:latin typeface="Bookman Old Style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0859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Bookman Old Style" pitchFamily="18" charset="0"/>
                        </a:rPr>
                        <a:t>география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Bookman Old Style" pitchFamily="18" charset="0"/>
                        </a:rPr>
                        <a:t>38%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i="1" dirty="0">
                        <a:solidFill>
                          <a:srgbClr val="C00000"/>
                        </a:solidFill>
                        <a:latin typeface="Bookman Old Style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0859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Bookman Old Style" pitchFamily="18" charset="0"/>
                        </a:rPr>
                        <a:t>алгебра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Bookman Old Style" pitchFamily="18" charset="0"/>
                        </a:rPr>
                        <a:t>38%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i="1" dirty="0" smtClean="0">
                          <a:solidFill>
                            <a:srgbClr val="C00000"/>
                          </a:solidFill>
                          <a:latin typeface="Bookman Old Style" pitchFamily="18" charset="0"/>
                        </a:rPr>
                        <a:t>71%</a:t>
                      </a:r>
                      <a:endParaRPr lang="ru-RU" sz="2400" b="1" i="1" dirty="0">
                        <a:solidFill>
                          <a:srgbClr val="C00000"/>
                        </a:solidFill>
                        <a:latin typeface="Bookman Old Style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0532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Bookman Old Style" pitchFamily="18" charset="0"/>
                        </a:rPr>
                        <a:t>химия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Bookman Old Style" pitchFamily="18" charset="0"/>
                        </a:rPr>
                        <a:t>38%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i="1" dirty="0" smtClean="0">
                          <a:solidFill>
                            <a:srgbClr val="C00000"/>
                          </a:solidFill>
                          <a:latin typeface="Bookman Old Style" pitchFamily="18" charset="0"/>
                        </a:rPr>
                        <a:t>57%</a:t>
                      </a:r>
                      <a:endParaRPr lang="ru-RU" sz="2400" b="1" i="1" dirty="0">
                        <a:solidFill>
                          <a:srgbClr val="C00000"/>
                        </a:solidFill>
                        <a:latin typeface="Bookman Old Style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0532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Bookman Old Style" pitchFamily="18" charset="0"/>
                        </a:rPr>
                        <a:t>история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24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006600"/>
                        </a:solidFill>
                        <a:effectLst/>
                        <a:latin typeface="Bookman Old Style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i="1" dirty="0" smtClean="0">
                          <a:solidFill>
                            <a:srgbClr val="C00000"/>
                          </a:solidFill>
                          <a:latin typeface="Bookman Old Style" pitchFamily="18" charset="0"/>
                        </a:rPr>
                        <a:t>43%</a:t>
                      </a:r>
                      <a:endParaRPr lang="ru-RU" sz="2400" b="1" i="1" dirty="0">
                        <a:solidFill>
                          <a:srgbClr val="C00000"/>
                        </a:solidFill>
                        <a:latin typeface="Bookman Old Style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back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04800"/>
            <a:ext cx="9144000" cy="716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18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smtClean="0">
                <a:solidFill>
                  <a:schemeClr val="tx2"/>
                </a:solidFill>
                <a:latin typeface="Bookman Old Style" pitchFamily="18" charset="0"/>
              </a:rPr>
              <a:t>Выводы:</a:t>
            </a:r>
          </a:p>
        </p:txBody>
      </p:sp>
      <p:sp>
        <p:nvSpPr>
          <p:cNvPr id="9219" name="Rectangle 3"/>
          <p:cNvSpPr>
            <a:spLocks noGrp="1"/>
          </p:cNvSpPr>
          <p:nvPr>
            <p:ph type="body" idx="1"/>
          </p:nvPr>
        </p:nvSpPr>
        <p:spPr>
          <a:xfrm>
            <a:off x="285720" y="1428737"/>
            <a:ext cx="8572559" cy="4071966"/>
          </a:xfrm>
        </p:spPr>
        <p:txBody>
          <a:bodyPr/>
          <a:lstStyle/>
          <a:p>
            <a:pPr marL="609600" indent="-609600">
              <a:lnSpc>
                <a:spcPct val="90000"/>
              </a:lnSpc>
              <a:buNone/>
            </a:pPr>
            <a:r>
              <a:rPr lang="ru-RU" sz="2400" b="1" dirty="0" smtClean="0">
                <a:solidFill>
                  <a:schemeClr val="tx2"/>
                </a:solidFill>
                <a:latin typeface="Bookman Old Style" pitchFamily="18" charset="0"/>
              </a:rPr>
              <a:t>1. 76% учащихся 5 класса и 43% учащихся </a:t>
            </a:r>
          </a:p>
          <a:p>
            <a:pPr marL="609600" indent="-609600">
              <a:lnSpc>
                <a:spcPct val="90000"/>
              </a:lnSpc>
              <a:buNone/>
            </a:pPr>
            <a:r>
              <a:rPr lang="ru-RU" sz="2400" b="1" dirty="0" smtClean="0">
                <a:solidFill>
                  <a:schemeClr val="tx2"/>
                </a:solidFill>
                <a:latin typeface="Bookman Old Style" pitchFamily="18" charset="0"/>
              </a:rPr>
              <a:t>10 класса приступают к выполнению домашних заданий с желанием и интересом, что на уровне прошлого года </a:t>
            </a:r>
          </a:p>
          <a:p>
            <a:pPr marL="609600" indent="-609600" algn="just">
              <a:lnSpc>
                <a:spcPct val="90000"/>
              </a:lnSpc>
              <a:buNone/>
            </a:pPr>
            <a:endParaRPr lang="ru-RU" sz="2400" b="1" dirty="0" smtClean="0">
              <a:solidFill>
                <a:schemeClr val="tx2"/>
              </a:solidFill>
              <a:latin typeface="Bookman Old Style" pitchFamily="18" charset="0"/>
            </a:endParaRPr>
          </a:p>
          <a:p>
            <a:pPr marL="609600" indent="-609600">
              <a:lnSpc>
                <a:spcPct val="90000"/>
              </a:lnSpc>
              <a:buNone/>
            </a:pPr>
            <a:r>
              <a:rPr lang="ru-RU" sz="2400" b="1" dirty="0" smtClean="0">
                <a:solidFill>
                  <a:schemeClr val="tx2"/>
                </a:solidFill>
                <a:latin typeface="Bookman Old Style" pitchFamily="18" charset="0"/>
              </a:rPr>
              <a:t>2. Все учащиеся  5 и 10 классов укладываются в нормативы выполнения домашних заданий</a:t>
            </a:r>
          </a:p>
          <a:p>
            <a:pPr marL="609600" indent="-609600">
              <a:lnSpc>
                <a:spcPct val="90000"/>
              </a:lnSpc>
              <a:buNone/>
            </a:pPr>
            <a:endParaRPr lang="ru-RU" sz="2400" b="1" dirty="0" smtClean="0">
              <a:solidFill>
                <a:schemeClr val="tx2"/>
              </a:solidFill>
              <a:latin typeface="Bookman Old Style" pitchFamily="18" charset="0"/>
            </a:endParaRPr>
          </a:p>
          <a:p>
            <a:pPr marL="609600" indent="-609600">
              <a:lnSpc>
                <a:spcPct val="90000"/>
              </a:lnSpc>
              <a:buNone/>
            </a:pPr>
            <a:r>
              <a:rPr lang="ru-RU" sz="2400" b="1" dirty="0" smtClean="0">
                <a:solidFill>
                  <a:schemeClr val="tx2"/>
                </a:solidFill>
                <a:latin typeface="Bookman Old Style" pitchFamily="18" charset="0"/>
              </a:rPr>
              <a:t>3. 14% учащихся обращаются к помощи при выполнении домашних заданий</a:t>
            </a:r>
          </a:p>
          <a:p>
            <a:pPr marL="609600" indent="-609600">
              <a:lnSpc>
                <a:spcPct val="90000"/>
              </a:lnSpc>
              <a:buFont typeface="Arial" charset="0"/>
              <a:buNone/>
            </a:pPr>
            <a:endParaRPr lang="ru-RU" dirty="0" smtClean="0">
              <a:solidFill>
                <a:schemeClr val="tx2"/>
              </a:solidFill>
            </a:endParaRPr>
          </a:p>
          <a:p>
            <a:pPr marL="609600" indent="-609600">
              <a:lnSpc>
                <a:spcPct val="90000"/>
              </a:lnSpc>
              <a:buFont typeface="Arial" charset="0"/>
              <a:buAutoNum type="arabicPeriod"/>
            </a:pPr>
            <a:endParaRPr lang="ru-RU" dirty="0" smtClean="0"/>
          </a:p>
        </p:txBody>
      </p:sp>
      <p:pic>
        <p:nvPicPr>
          <p:cNvPr id="4" name="Picture 7" descr="C:\Documents and Settings\Ирина\Local Settings\Temporary Internet Files\Content.IE5\YFD941EH\MPj04393190000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58082" y="0"/>
            <a:ext cx="1379722" cy="1214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990000"/>
                </a:solidFill>
              </a:rPr>
              <a:t>«Новичок» в школе: </a:t>
            </a:r>
            <a:br>
              <a:rPr lang="ru-RU" sz="3200" b="1" dirty="0" smtClean="0">
                <a:solidFill>
                  <a:srgbClr val="990000"/>
                </a:solidFill>
              </a:rPr>
            </a:br>
            <a:r>
              <a:rPr lang="ru-RU" sz="3200" b="1" dirty="0" smtClean="0">
                <a:solidFill>
                  <a:srgbClr val="990000"/>
                </a:solidFill>
              </a:rPr>
              <a:t>особенности адаптационного периода </a:t>
            </a:r>
            <a:endParaRPr lang="ru-RU" sz="32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428597" y="1285861"/>
          <a:ext cx="8258204" cy="53555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00329"/>
                <a:gridCol w="571504"/>
                <a:gridCol w="571504"/>
                <a:gridCol w="571504"/>
                <a:gridCol w="571504"/>
                <a:gridCol w="571504"/>
                <a:gridCol w="571504"/>
                <a:gridCol w="571504"/>
                <a:gridCol w="714380"/>
                <a:gridCol w="1042967"/>
              </a:tblGrid>
              <a:tr h="126910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800" i="1" dirty="0" smtClean="0"/>
                    </a:p>
                    <a:p>
                      <a:pPr algn="ctr"/>
                      <a:r>
                        <a:rPr lang="ru-RU" sz="2800" i="1" dirty="0" smtClean="0"/>
                        <a:t>2</a:t>
                      </a:r>
                    </a:p>
                    <a:p>
                      <a:pPr algn="ctr"/>
                      <a:r>
                        <a:rPr lang="ru-RU" sz="1200" i="1" dirty="0" smtClean="0"/>
                        <a:t>класс</a:t>
                      </a:r>
                      <a:endParaRPr lang="ru-RU" sz="12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800" i="1" dirty="0" smtClean="0"/>
                    </a:p>
                    <a:p>
                      <a:pPr algn="ctr"/>
                      <a:r>
                        <a:rPr lang="ru-RU" sz="2800" i="1" dirty="0" smtClean="0"/>
                        <a:t>3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i="1" dirty="0" smtClean="0"/>
                        <a:t>класс</a:t>
                      </a:r>
                    </a:p>
                    <a:p>
                      <a:pPr algn="ctr"/>
                      <a:endParaRPr lang="ru-RU" sz="2800" i="1" dirty="0" smtClean="0"/>
                    </a:p>
                    <a:p>
                      <a:pPr algn="ctr"/>
                      <a:endParaRPr lang="ru-RU" sz="28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800" i="1" dirty="0" smtClean="0"/>
                    </a:p>
                    <a:p>
                      <a:pPr algn="ctr"/>
                      <a:r>
                        <a:rPr lang="ru-RU" sz="2800" i="1" dirty="0" smtClean="0"/>
                        <a:t>4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i="1" dirty="0" smtClean="0"/>
                        <a:t>класс</a:t>
                      </a:r>
                    </a:p>
                    <a:p>
                      <a:pPr algn="ctr"/>
                      <a:endParaRPr lang="ru-RU" sz="28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800" i="1" dirty="0" smtClean="0"/>
                    </a:p>
                    <a:p>
                      <a:pPr algn="ctr"/>
                      <a:r>
                        <a:rPr lang="ru-RU" sz="2800" i="1" dirty="0" smtClean="0"/>
                        <a:t>5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i="1" dirty="0" smtClean="0"/>
                        <a:t>класс</a:t>
                      </a:r>
                    </a:p>
                    <a:p>
                      <a:pPr algn="ctr"/>
                      <a:endParaRPr lang="ru-RU" sz="12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800" i="1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i="1" dirty="0" smtClean="0"/>
                        <a:t>6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i="1" dirty="0" smtClean="0"/>
                        <a:t>класс</a:t>
                      </a:r>
                    </a:p>
                    <a:p>
                      <a:pPr algn="ctr"/>
                      <a:endParaRPr lang="ru-RU" sz="28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800" i="1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i="1" dirty="0" smtClean="0"/>
                        <a:t>7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i="1" dirty="0" smtClean="0"/>
                        <a:t>класс</a:t>
                      </a:r>
                    </a:p>
                    <a:p>
                      <a:pPr algn="ctr"/>
                      <a:endParaRPr lang="ru-RU" sz="28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800" i="1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i="1" dirty="0" smtClean="0"/>
                        <a:t>9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i="1" dirty="0" smtClean="0"/>
                        <a:t>класс</a:t>
                      </a:r>
                    </a:p>
                    <a:p>
                      <a:pPr algn="ctr"/>
                      <a:endParaRPr lang="ru-RU" sz="28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800" i="1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i="1" dirty="0" smtClean="0"/>
                        <a:t>11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i="1" dirty="0" smtClean="0"/>
                        <a:t>класс</a:t>
                      </a:r>
                    </a:p>
                    <a:p>
                      <a:pPr algn="ctr"/>
                      <a:endParaRPr lang="ru-RU" sz="2800" i="1" dirty="0" smtClean="0"/>
                    </a:p>
                    <a:p>
                      <a:pPr algn="ctr"/>
                      <a:endParaRPr lang="ru-RU" sz="28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800" i="1" dirty="0" smtClean="0"/>
                    </a:p>
                    <a:p>
                      <a:pPr algn="ctr"/>
                      <a:r>
                        <a:rPr lang="ru-RU" sz="2800" i="1" dirty="0" smtClean="0"/>
                        <a:t>всего</a:t>
                      </a:r>
                      <a:endParaRPr lang="ru-RU" sz="2800" i="1" dirty="0"/>
                    </a:p>
                  </a:txBody>
                  <a:tcPr/>
                </a:tc>
              </a:tr>
              <a:tr h="899009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прибыло</a:t>
                      </a:r>
                      <a:endParaRPr lang="ru-RU" sz="240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2</a:t>
                      </a:r>
                      <a:endParaRPr lang="ru-RU" sz="240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</a:t>
                      </a:r>
                      <a:endParaRPr lang="ru-RU" sz="240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</a:t>
                      </a:r>
                      <a:endParaRPr lang="ru-RU" sz="240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4</a:t>
                      </a:r>
                      <a:endParaRPr lang="ru-RU" sz="240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</a:t>
                      </a:r>
                      <a:endParaRPr lang="ru-RU" sz="240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</a:t>
                      </a:r>
                      <a:endParaRPr lang="ru-RU" sz="240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3</a:t>
                      </a:r>
                      <a:endParaRPr lang="ru-RU" sz="240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</a:t>
                      </a:r>
                      <a:endParaRPr lang="ru-RU" sz="240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17</a:t>
                      </a:r>
                      <a:endParaRPr lang="ru-RU" sz="240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1034477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адаптированы</a:t>
                      </a:r>
                      <a:endParaRPr lang="ru-RU" sz="240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</a:t>
                      </a:r>
                      <a:endParaRPr lang="ru-RU" sz="240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</a:t>
                      </a:r>
                      <a:endParaRPr lang="ru-RU" sz="240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-</a:t>
                      </a:r>
                      <a:endParaRPr lang="ru-RU" sz="240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3</a:t>
                      </a:r>
                      <a:endParaRPr lang="ru-RU" sz="240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</a:t>
                      </a:r>
                      <a:endParaRPr lang="ru-RU" sz="240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</a:t>
                      </a:r>
                      <a:endParaRPr lang="ru-RU" sz="240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</a:t>
                      </a:r>
                      <a:endParaRPr lang="ru-RU" sz="240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-</a:t>
                      </a:r>
                      <a:endParaRPr lang="ru-RU" sz="240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9</a:t>
                      </a:r>
                    </a:p>
                    <a:p>
                      <a:pPr algn="ctr"/>
                      <a:r>
                        <a:rPr lang="ru-RU" sz="24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53%</a:t>
                      </a:r>
                      <a:endParaRPr lang="ru-RU" sz="240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144088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не адаптированы</a:t>
                      </a:r>
                      <a:endParaRPr lang="ru-RU" sz="240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</a:t>
                      </a:r>
                      <a:endParaRPr lang="ru-RU" sz="240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</a:t>
                      </a:r>
                      <a:endParaRPr lang="ru-RU" sz="240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</a:t>
                      </a:r>
                      <a:endParaRPr lang="ru-RU" sz="240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</a:t>
                      </a:r>
                      <a:endParaRPr lang="ru-RU" sz="240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-</a:t>
                      </a:r>
                      <a:endParaRPr lang="ru-RU" sz="240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-</a:t>
                      </a:r>
                      <a:endParaRPr lang="ru-RU" sz="240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</a:t>
                      </a:r>
                      <a:endParaRPr lang="ru-RU" sz="240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</a:t>
                      </a:r>
                      <a:endParaRPr lang="ru-RU" sz="240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8</a:t>
                      </a:r>
                    </a:p>
                    <a:p>
                      <a:pPr algn="ctr"/>
                      <a:r>
                        <a:rPr lang="ru-RU" sz="24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47%</a:t>
                      </a:r>
                      <a:endParaRPr lang="ru-RU" sz="240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642918"/>
            <a:ext cx="8229600" cy="857256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rgbClr val="C00000"/>
                </a:solidFill>
              </a:rPr>
              <a:t>Отдельные проблемы имеют </a:t>
            </a:r>
            <a:br>
              <a:rPr lang="ru-RU" sz="3600" b="1" dirty="0" smtClean="0">
                <a:solidFill>
                  <a:srgbClr val="C00000"/>
                </a:solidFill>
              </a:rPr>
            </a:br>
            <a:r>
              <a:rPr lang="ru-RU" sz="3600" b="1" dirty="0" smtClean="0">
                <a:solidFill>
                  <a:srgbClr val="C00000"/>
                </a:solidFill>
              </a:rPr>
              <a:t>3 ученика (18%)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ru-RU" dirty="0" smtClean="0">
                <a:solidFill>
                  <a:schemeClr val="tx2">
                    <a:lumMod val="50000"/>
                  </a:schemeClr>
                </a:solidFill>
              </a:rPr>
            </a:br>
            <a:endParaRPr lang="ru-RU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500034" y="1571612"/>
          <a:ext cx="8115327" cy="45005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3065"/>
                <a:gridCol w="3246131"/>
                <a:gridCol w="3246131"/>
              </a:tblGrid>
              <a:tr h="1275974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класс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Ф.И.  ученика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причины</a:t>
                      </a:r>
                      <a:endParaRPr lang="ru-RU" sz="2000" dirty="0"/>
                    </a:p>
                  </a:txBody>
                  <a:tcPr/>
                </a:tc>
              </a:tr>
              <a:tr h="998589">
                <a:tc>
                  <a:txBody>
                    <a:bodyPr/>
                    <a:lstStyle/>
                    <a:p>
                      <a:pPr algn="ctr"/>
                      <a:r>
                        <a:rPr lang="ru-RU" sz="4000" b="1" dirty="0" smtClean="0">
                          <a:solidFill>
                            <a:srgbClr val="002060"/>
                          </a:solidFill>
                        </a:rPr>
                        <a:t>2</a:t>
                      </a:r>
                      <a:endParaRPr lang="ru-RU" sz="40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ru-RU" sz="1800" b="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Мисирханов</a:t>
                      </a:r>
                      <a:r>
                        <a:rPr lang="ru-RU" sz="18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Руслан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пробелы в изучении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русского языка, лень</a:t>
                      </a:r>
                    </a:p>
                    <a:p>
                      <a:pPr algn="ctr"/>
                      <a:endParaRPr lang="ru-RU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1061011">
                <a:tc>
                  <a:txBody>
                    <a:bodyPr/>
                    <a:lstStyle/>
                    <a:p>
                      <a:pPr algn="ctr"/>
                      <a:r>
                        <a:rPr lang="ru-RU" sz="4000" b="1" dirty="0" smtClean="0">
                          <a:solidFill>
                            <a:srgbClr val="002060"/>
                          </a:solidFill>
                        </a:rPr>
                        <a:t>4</a:t>
                      </a:r>
                      <a:endParaRPr lang="ru-RU" sz="40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Нургожа</a:t>
                      </a:r>
                      <a:r>
                        <a:rPr lang="ru-RU" sz="18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 </a:t>
                      </a:r>
                      <a:r>
                        <a:rPr lang="ru-RU" sz="1800" b="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Мадияр</a:t>
                      </a:r>
                      <a:endParaRPr lang="ru-RU" sz="1800" b="0" dirty="0" smtClean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пробелы в изучении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русского языка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1165020">
                <a:tc>
                  <a:txBody>
                    <a:bodyPr/>
                    <a:lstStyle/>
                    <a:p>
                      <a:pPr algn="ctr"/>
                      <a:r>
                        <a:rPr lang="ru-RU" sz="4000" b="1" dirty="0" smtClean="0">
                          <a:solidFill>
                            <a:srgbClr val="002060"/>
                          </a:solidFill>
                        </a:rPr>
                        <a:t>11</a:t>
                      </a:r>
                      <a:endParaRPr lang="ru-RU" sz="40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Бердюгина</a:t>
                      </a:r>
                      <a:r>
                        <a:rPr lang="ru-RU" sz="18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 Алена</a:t>
                      </a:r>
                    </a:p>
                    <a:p>
                      <a:pPr algn="ctr"/>
                      <a:endParaRPr lang="ru-RU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пробелы в  знаниях по отдельным предметам</a:t>
                      </a:r>
                      <a:endParaRPr lang="ru-RU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rgbClr val="C00000"/>
                </a:solidFill>
              </a:rPr>
              <a:t>Совокупность проблем у 5 учащихся (29%)</a:t>
            </a:r>
            <a:endParaRPr lang="ru-RU" sz="3600" b="1" dirty="0">
              <a:solidFill>
                <a:srgbClr val="C00000"/>
              </a:solidFill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285719" y="1285860"/>
          <a:ext cx="8572561" cy="50657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93909"/>
                <a:gridCol w="2943596"/>
                <a:gridCol w="4035056"/>
              </a:tblGrid>
              <a:tr h="571504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класс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Ф.И. ученика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Причины</a:t>
                      </a:r>
                      <a:endParaRPr lang="ru-RU" sz="2000" dirty="0"/>
                    </a:p>
                  </a:txBody>
                  <a:tcPr/>
                </a:tc>
              </a:tr>
              <a:tr h="891384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002060"/>
                          </a:solidFill>
                        </a:rPr>
                        <a:t>3</a:t>
                      </a:r>
                      <a:endParaRPr lang="ru-RU" sz="32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Бердюгин</a:t>
                      </a:r>
                      <a:r>
                        <a:rPr lang="ru-RU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Максим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образовательная запущенность</a:t>
                      </a:r>
                    </a:p>
                    <a:p>
                      <a:pPr algn="ctr"/>
                      <a:endParaRPr lang="ru-RU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928532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002060"/>
                          </a:solidFill>
                        </a:rPr>
                        <a:t>5</a:t>
                      </a:r>
                      <a:endParaRPr lang="ru-RU" sz="32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Щербаков Егор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образовательная запущенность</a:t>
                      </a:r>
                    </a:p>
                    <a:p>
                      <a:pPr algn="ctr"/>
                      <a:endParaRPr lang="ru-RU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1485641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C00000"/>
                          </a:solidFill>
                        </a:rPr>
                        <a:t>9 </a:t>
                      </a:r>
                      <a:endParaRPr lang="ru-RU" sz="32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C00000"/>
                          </a:solidFill>
                        </a:rPr>
                        <a:t>Воронина Оля</a:t>
                      </a:r>
                    </a:p>
                    <a:p>
                      <a:pPr algn="ctr"/>
                      <a:endParaRPr lang="ru-RU" sz="2400" dirty="0" smtClean="0">
                        <a:solidFill>
                          <a:srgbClr val="C00000"/>
                        </a:solidFill>
                      </a:endParaRPr>
                    </a:p>
                    <a:p>
                      <a:pPr algn="ctr"/>
                      <a:r>
                        <a:rPr lang="ru-RU" sz="2400" b="1" dirty="0" err="1" smtClean="0">
                          <a:solidFill>
                            <a:srgbClr val="C00000"/>
                          </a:solidFill>
                        </a:rPr>
                        <a:t>Мисирханов</a:t>
                      </a:r>
                      <a:r>
                        <a:rPr lang="ru-RU" sz="2400" b="1" dirty="0" smtClean="0">
                          <a:solidFill>
                            <a:srgbClr val="C00000"/>
                          </a:solidFill>
                        </a:rPr>
                        <a:t> Эдуард</a:t>
                      </a:r>
                      <a:endParaRPr lang="ru-RU" sz="24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образовательная запущенность и отсутствие внутренней потребности в продвижении вперед</a:t>
                      </a:r>
                    </a:p>
                    <a:p>
                      <a:pPr algn="ctr"/>
                      <a:endParaRPr lang="ru-RU" dirty="0" smtClean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  <a:p>
                      <a:pPr algn="ctr"/>
                      <a:endParaRPr lang="ru-RU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841863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C00000"/>
                          </a:solidFill>
                        </a:rPr>
                        <a:t>11</a:t>
                      </a:r>
                      <a:endParaRPr lang="ru-RU" sz="32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C00000"/>
                          </a:solidFill>
                        </a:rPr>
                        <a:t>Епихин Женя</a:t>
                      </a:r>
                      <a:endParaRPr lang="ru-RU" sz="24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образовательная запущенность и отсутствие внутренней потребности в продвижении вперед</a:t>
                      </a:r>
                    </a:p>
                    <a:p>
                      <a:pPr algn="ctr"/>
                      <a:endParaRPr lang="ru-RU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1214414" y="3714752"/>
            <a:ext cx="642942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7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!</a:t>
            </a:r>
            <a:endParaRPr lang="ru-RU" sz="72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142976" y="5072074"/>
            <a:ext cx="71438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7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!</a:t>
            </a:r>
            <a:endParaRPr lang="ru-RU" sz="72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back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304800"/>
            <a:ext cx="9144000" cy="716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0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C4EDD22-99A0-43B4-9F42-C9C8A734C92C}" type="slidenum">
              <a:rPr lang="ru-RU">
                <a:latin typeface="Arial" pitchFamily="34" charset="0"/>
              </a:rPr>
              <a:pPr>
                <a:defRPr/>
              </a:pPr>
              <a:t>24</a:t>
            </a:fld>
            <a:endParaRPr lang="ru-RU">
              <a:latin typeface="Arial" pitchFamily="34" charset="0"/>
            </a:endParaRPr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417638"/>
          </a:xfrm>
          <a:noFill/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sz="3200" b="1" dirty="0" err="1" smtClean="0">
                <a:solidFill>
                  <a:srgbClr val="002060"/>
                </a:solidFill>
                <a:latin typeface="Bookman Old Style" pitchFamily="18" charset="0"/>
              </a:rPr>
              <a:t>Общеучебные</a:t>
            </a:r>
            <a:r>
              <a:rPr lang="ru-RU" sz="3200" b="1" dirty="0" smtClean="0">
                <a:solidFill>
                  <a:srgbClr val="002060"/>
                </a:solidFill>
                <a:latin typeface="Bookman Old Style" pitchFamily="18" charset="0"/>
              </a:rPr>
              <a:t> умения – самое главное, что остается после школы</a:t>
            </a:r>
          </a:p>
        </p:txBody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5720" y="1428736"/>
            <a:ext cx="8572560" cy="5143536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ru-RU" sz="2800" b="1" u="sng" dirty="0" smtClean="0">
                <a:solidFill>
                  <a:srgbClr val="006600"/>
                </a:solidFill>
              </a:rPr>
              <a:t>Организационные</a:t>
            </a:r>
            <a:r>
              <a:rPr lang="ru-RU" sz="2800" b="1" dirty="0" smtClean="0">
                <a:solidFill>
                  <a:srgbClr val="006600"/>
                </a:solidFill>
              </a:rPr>
              <a:t> </a:t>
            </a:r>
            <a:r>
              <a:rPr lang="ru-RU" sz="2800" b="1" dirty="0" smtClean="0"/>
              <a:t>- </a:t>
            </a:r>
            <a:r>
              <a:rPr lang="ru-RU" sz="2400" b="1" i="1" dirty="0" smtClean="0">
                <a:solidFill>
                  <a:srgbClr val="C00000"/>
                </a:solidFill>
                <a:latin typeface="Bookman Old Style" pitchFamily="18" charset="0"/>
              </a:rPr>
              <a:t>умения ОРГАНИЗОВЫВАТЬ свою деятельность</a:t>
            </a:r>
            <a:r>
              <a:rPr lang="ru-RU" sz="2400" i="1" dirty="0" smtClean="0">
                <a:solidFill>
                  <a:srgbClr val="C00000"/>
                </a:solidFill>
                <a:latin typeface="Bookman Old Style" pitchFamily="18" charset="0"/>
              </a:rPr>
              <a:t> </a:t>
            </a:r>
          </a:p>
          <a:p>
            <a:pPr eaLnBrk="1" hangingPunct="1">
              <a:buFontTx/>
              <a:buNone/>
              <a:defRPr/>
            </a:pPr>
            <a:r>
              <a:rPr lang="ru-RU" sz="2800" b="1" u="sng" dirty="0" smtClean="0">
                <a:solidFill>
                  <a:srgbClr val="2B03F5"/>
                </a:solidFill>
              </a:rPr>
              <a:t>Интеллектуальные</a:t>
            </a:r>
            <a:r>
              <a:rPr lang="ru-RU" sz="2800" b="1" u="sng" dirty="0" smtClean="0"/>
              <a:t> </a:t>
            </a:r>
            <a:r>
              <a:rPr lang="ru-RU" sz="2800" b="1" dirty="0" smtClean="0"/>
              <a:t>- </a:t>
            </a:r>
            <a:r>
              <a:rPr lang="ru-RU" sz="2400" b="1" i="1" dirty="0" smtClean="0">
                <a:solidFill>
                  <a:srgbClr val="C00000"/>
                </a:solidFill>
                <a:latin typeface="Bookman Old Style" pitchFamily="18" charset="0"/>
              </a:rPr>
              <a:t>умения результативно МЫСЛИТЬ и работать с ИНФОРМАЦИЕЙ в современном мире</a:t>
            </a:r>
            <a:r>
              <a:rPr lang="ru-RU" sz="2400" i="1" dirty="0" smtClean="0">
                <a:solidFill>
                  <a:srgbClr val="C00000"/>
                </a:solidFill>
                <a:latin typeface="Bookman Old Style" pitchFamily="18" charset="0"/>
              </a:rPr>
              <a:t> </a:t>
            </a:r>
          </a:p>
          <a:p>
            <a:pPr eaLnBrk="1" hangingPunct="1">
              <a:buFontTx/>
              <a:buNone/>
              <a:defRPr/>
            </a:pPr>
            <a:r>
              <a:rPr lang="ru-RU" sz="2800" b="1" u="sng" dirty="0" smtClean="0">
                <a:solidFill>
                  <a:srgbClr val="006600"/>
                </a:solidFill>
              </a:rPr>
              <a:t>Оценочные</a:t>
            </a:r>
            <a:r>
              <a:rPr lang="ru-RU" sz="2800" b="1" dirty="0" smtClean="0">
                <a:solidFill>
                  <a:srgbClr val="006600"/>
                </a:solidFill>
              </a:rPr>
              <a:t> </a:t>
            </a:r>
            <a:r>
              <a:rPr lang="ru-RU" sz="2800" b="1" dirty="0" smtClean="0"/>
              <a:t>- </a:t>
            </a:r>
            <a:r>
              <a:rPr lang="ru-RU" sz="2400" b="1" i="1" dirty="0" smtClean="0">
                <a:solidFill>
                  <a:srgbClr val="C00000"/>
                </a:solidFill>
                <a:latin typeface="Bookman Old Style" pitchFamily="18" charset="0"/>
              </a:rPr>
              <a:t>умения самостоятельно делать ВЫБОР в мире ЦЕННОСТЕЙ и ПОСТУПКОВ и отвечать за этот выбор</a:t>
            </a:r>
          </a:p>
          <a:p>
            <a:pPr eaLnBrk="1" hangingPunct="1">
              <a:buFontTx/>
              <a:buNone/>
              <a:defRPr/>
            </a:pPr>
            <a:r>
              <a:rPr lang="ru-RU" sz="2800" b="1" u="sng" dirty="0" smtClean="0">
                <a:solidFill>
                  <a:srgbClr val="0000FF"/>
                </a:solidFill>
              </a:rPr>
              <a:t>Коммуникативные</a:t>
            </a:r>
            <a:r>
              <a:rPr lang="ru-RU" sz="2800" b="1" dirty="0" smtClean="0"/>
              <a:t> </a:t>
            </a:r>
            <a:r>
              <a:rPr lang="ru-RU" sz="2800" b="1" dirty="0" smtClean="0">
                <a:solidFill>
                  <a:srgbClr val="C00000"/>
                </a:solidFill>
              </a:rPr>
              <a:t>- </a:t>
            </a:r>
            <a:r>
              <a:rPr lang="ru-RU" sz="2400" b="1" i="1" dirty="0" smtClean="0">
                <a:solidFill>
                  <a:srgbClr val="C00000"/>
                </a:solidFill>
                <a:latin typeface="Bookman Old Style" pitchFamily="18" charset="0"/>
              </a:rPr>
              <a:t>умения ОБЩАТЬСЯ, взаимодействовать с людьми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1375</TotalTime>
  <Words>899</Words>
  <PresentationFormat>Экран (4:3)</PresentationFormat>
  <Paragraphs>303</Paragraphs>
  <Slides>24</Slides>
  <Notes>13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Тема Office</vt:lpstr>
      <vt:lpstr>Педагогический совет   «Итоги адаптационного периода в школе»</vt:lpstr>
      <vt:lpstr>Слайд 2</vt:lpstr>
      <vt:lpstr>Слайд 3</vt:lpstr>
      <vt:lpstr> Мудрец спросил у торговца лошадьми: -  «Почему у тебя одна лошадь стоит в десять раз дороже другой?»  — «Потому что бежит в десять раз быстрее».  — «Но ведь если она поскачет в неверном направлении, то будет в десять раз быстрее удаляться от цели...».  Торговец задумался — и сбавил цену».  </vt:lpstr>
      <vt:lpstr>Слайд 5</vt:lpstr>
      <vt:lpstr>Структура преемственных связей в системе обучения, воспитания и развития.</vt:lpstr>
      <vt:lpstr>Слайд 7</vt:lpstr>
      <vt:lpstr>Условия, препятствующие адаптации учащихся</vt:lpstr>
      <vt:lpstr>Слайд 9</vt:lpstr>
      <vt:lpstr>Группы здоровья</vt:lpstr>
      <vt:lpstr>Рекомендации</vt:lpstr>
      <vt:lpstr>Анализ учебной деятельности 5 класс</vt:lpstr>
      <vt:lpstr>ВЛИЯНИЕ АДАПТАЦИОННОГО ПЕРИОДА НА УСПЕВАЕМОСТЬ В  5 КЛАССЕ</vt:lpstr>
      <vt:lpstr>Слайд 14</vt:lpstr>
      <vt:lpstr>ВЛИЯНИЕ АДАПТАЦИОННОГО ПЕРИОДА НА УСПЕВАЕМОСТЬ В  10 КЛАССЕ</vt:lpstr>
      <vt:lpstr>Уровень напряженности в  10 классе (9)</vt:lpstr>
      <vt:lpstr>Подготовка домашних заданий 5 класс</vt:lpstr>
      <vt:lpstr>Подготовка домашних заданий 10 класс</vt:lpstr>
      <vt:lpstr>По каким предметам нравится выполнять домашние задания 10 класс</vt:lpstr>
      <vt:lpstr>Выводы:</vt:lpstr>
      <vt:lpstr>«Новичок» в школе:  особенности адаптационного периода </vt:lpstr>
      <vt:lpstr>Отдельные проблемы имеют  3 ученика (18%) </vt:lpstr>
      <vt:lpstr>Совокупность проблем у 5 учащихся (29%)</vt:lpstr>
      <vt:lpstr>Общеучебные умения – самое главное, что остается после школы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Диагностика готовности   к обучению в начальной и основной школе на основе адаптационного подхода  </dc:title>
  <cp:lastModifiedBy>Ws_3</cp:lastModifiedBy>
  <cp:revision>144</cp:revision>
  <dcterms:modified xsi:type="dcterms:W3CDTF">2011-11-24T08:30:31Z</dcterms:modified>
</cp:coreProperties>
</file>