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4" r:id="rId5"/>
    <p:sldId id="259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41" d="100"/>
          <a:sy n="41" d="100"/>
        </p:scale>
        <p:origin x="-114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0%</c:formatCode>
                <c:ptCount val="7"/>
                <c:pt idx="0">
                  <c:v>0.46153846153846162</c:v>
                </c:pt>
                <c:pt idx="1">
                  <c:v>0</c:v>
                </c:pt>
                <c:pt idx="2">
                  <c:v>0.69230769230769251</c:v>
                </c:pt>
                <c:pt idx="3">
                  <c:v>0.15384615384615391</c:v>
                </c:pt>
                <c:pt idx="4">
                  <c:v>0.53846153846153844</c:v>
                </c:pt>
                <c:pt idx="5">
                  <c:v>0.38461538461538469</c:v>
                </c:pt>
                <c:pt idx="6">
                  <c:v>7.6923076923076941E-2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Лист1!$C$2:$C$8</c:f>
              <c:numCache>
                <c:formatCode>0%</c:formatCode>
                <c:ptCount val="7"/>
                <c:pt idx="0">
                  <c:v>0.55000000000000004</c:v>
                </c:pt>
                <c:pt idx="1">
                  <c:v>0.11000000000000001</c:v>
                </c:pt>
                <c:pt idx="2">
                  <c:v>0.33000000000000007</c:v>
                </c:pt>
                <c:pt idx="3">
                  <c:v>0.22000000000000003</c:v>
                </c:pt>
                <c:pt idx="4" formatCode="General">
                  <c:v>0</c:v>
                </c:pt>
                <c:pt idx="5">
                  <c:v>0.11000000000000001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164736"/>
        <c:axId val="23890560"/>
      </c:barChart>
      <c:catAx>
        <c:axId val="8216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3890560"/>
        <c:crosses val="autoZero"/>
        <c:auto val="1"/>
        <c:lblAlgn val="ctr"/>
        <c:lblOffset val="100"/>
        <c:noMultiLvlLbl val="0"/>
      </c:catAx>
      <c:valAx>
        <c:axId val="238905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2164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Лист1!$B$2:$B$9</c:f>
              <c:numCache>
                <c:formatCode>0%</c:formatCode>
                <c:ptCount val="8"/>
                <c:pt idx="0">
                  <c:v>0.53846153846153844</c:v>
                </c:pt>
                <c:pt idx="1">
                  <c:v>0.46153846153846162</c:v>
                </c:pt>
                <c:pt idx="2">
                  <c:v>0.38461538461538469</c:v>
                </c:pt>
                <c:pt idx="3">
                  <c:v>0.38461538461538469</c:v>
                </c:pt>
                <c:pt idx="4">
                  <c:v>0.15384615384615391</c:v>
                </c:pt>
                <c:pt idx="5">
                  <c:v>7.6923076923076927E-2</c:v>
                </c:pt>
                <c:pt idx="6">
                  <c:v>7.6923076923076927E-2</c:v>
                </c:pt>
                <c:pt idx="7">
                  <c:v>0.38461538461538469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Лист1!$C$2:$C$9</c:f>
              <c:numCache>
                <c:formatCode>0%</c:formatCode>
                <c:ptCount val="8"/>
                <c:pt idx="0">
                  <c:v>0.67000000000000015</c:v>
                </c:pt>
                <c:pt idx="1">
                  <c:v>0.22</c:v>
                </c:pt>
                <c:pt idx="2">
                  <c:v>0.11</c:v>
                </c:pt>
                <c:pt idx="3">
                  <c:v>0.11</c:v>
                </c:pt>
                <c:pt idx="4">
                  <c:v>0.11</c:v>
                </c:pt>
                <c:pt idx="5">
                  <c:v>0.11</c:v>
                </c:pt>
                <c:pt idx="7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910656"/>
        <c:axId val="23918464"/>
      </c:barChart>
      <c:catAx>
        <c:axId val="2391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3918464"/>
        <c:crosses val="autoZero"/>
        <c:auto val="1"/>
        <c:lblAlgn val="ctr"/>
        <c:lblOffset val="100"/>
        <c:noMultiLvlLbl val="0"/>
      </c:catAx>
      <c:valAx>
        <c:axId val="239184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910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0.44</c:v>
                </c:pt>
                <c:pt idx="1">
                  <c:v>0.22</c:v>
                </c:pt>
                <c:pt idx="2">
                  <c:v>0.33</c:v>
                </c:pt>
              </c:numCache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0.53846153846153844</c:v>
                </c:pt>
                <c:pt idx="1">
                  <c:v>0.15384615384615385</c:v>
                </c:pt>
                <c:pt idx="2">
                  <c:v>0.30769230769230771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30080"/>
        <c:axId val="26452352"/>
      </c:barChart>
      <c:catAx>
        <c:axId val="2643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26452352"/>
        <c:crosses val="autoZero"/>
        <c:auto val="1"/>
        <c:lblAlgn val="ctr"/>
        <c:lblOffset val="100"/>
        <c:noMultiLvlLbl val="0"/>
      </c:catAx>
      <c:valAx>
        <c:axId val="264523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6430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0%</c:formatCode>
                <c:ptCount val="6"/>
                <c:pt idx="0">
                  <c:v>0.23076923076923078</c:v>
                </c:pt>
                <c:pt idx="1">
                  <c:v>0.30769230769230771</c:v>
                </c:pt>
                <c:pt idx="2">
                  <c:v>0.15384615384615385</c:v>
                </c:pt>
                <c:pt idx="3">
                  <c:v>0.15384615384615385</c:v>
                </c:pt>
                <c:pt idx="4">
                  <c:v>0.38461538461538464</c:v>
                </c:pt>
                <c:pt idx="5">
                  <c:v>0.23076923076923078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 formatCode="0%">
                  <c:v>0.55000000000000004</c:v>
                </c:pt>
                <c:pt idx="3" formatCode="0%">
                  <c:v>0.11</c:v>
                </c:pt>
                <c:pt idx="4" formatCode="0%">
                  <c:v>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609536"/>
        <c:axId val="26611072"/>
      </c:barChart>
      <c:catAx>
        <c:axId val="26609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6611072"/>
        <c:crosses val="autoZero"/>
        <c:auto val="1"/>
        <c:lblAlgn val="ctr"/>
        <c:lblOffset val="100"/>
        <c:noMultiLvlLbl val="0"/>
      </c:catAx>
      <c:valAx>
        <c:axId val="26611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6609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0%</c:formatCode>
                <c:ptCount val="6"/>
                <c:pt idx="0">
                  <c:v>0.53846153846153844</c:v>
                </c:pt>
                <c:pt idx="1">
                  <c:v>7.6923076923076927E-2</c:v>
                </c:pt>
                <c:pt idx="2">
                  <c:v>7.6923076923076927E-2</c:v>
                </c:pt>
                <c:pt idx="3">
                  <c:v>0.38461538461538464</c:v>
                </c:pt>
                <c:pt idx="4">
                  <c:v>0.30769230769230771</c:v>
                </c:pt>
                <c:pt idx="5">
                  <c:v>7.6923076923076927E-2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 formatCode="0%">
                  <c:v>0.44</c:v>
                </c:pt>
                <c:pt idx="1">
                  <c:v>0</c:v>
                </c:pt>
                <c:pt idx="2" formatCode="0%">
                  <c:v>0.44</c:v>
                </c:pt>
                <c:pt idx="3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599936"/>
        <c:axId val="62601472"/>
      </c:barChart>
      <c:catAx>
        <c:axId val="6259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62601472"/>
        <c:crosses val="autoZero"/>
        <c:auto val="1"/>
        <c:lblAlgn val="ctr"/>
        <c:lblOffset val="100"/>
        <c:noMultiLvlLbl val="0"/>
      </c:catAx>
      <c:valAx>
        <c:axId val="626014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2599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Изучаю с интересом</c:v>
                </c:pt>
              </c:strCache>
            </c:strRef>
          </c:tx>
          <c:invertIfNegative val="0"/>
          <c:cat>
            <c:strRef>
              <c:f>Лист1!$A$2:$A$15</c:f>
              <c:strCache>
                <c:ptCount val="14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Иностр. язык</c:v>
                </c:pt>
                <c:pt idx="11">
                  <c:v>Обществознание</c:v>
                </c:pt>
                <c:pt idx="12">
                  <c:v>ОБЖ</c:v>
                </c:pt>
                <c:pt idx="13">
                  <c:v>Физкультура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0.27272727272727276</c:v>
                </c:pt>
                <c:pt idx="1">
                  <c:v>0.45454545454545453</c:v>
                </c:pt>
                <c:pt idx="2">
                  <c:v>0.3636363636363637</c:v>
                </c:pt>
                <c:pt idx="3">
                  <c:v>0.54545454545454541</c:v>
                </c:pt>
                <c:pt idx="4">
                  <c:v>0.54545454545454541</c:v>
                </c:pt>
                <c:pt idx="5">
                  <c:v>0.3636363636363637</c:v>
                </c:pt>
                <c:pt idx="6">
                  <c:v>0.3636363636363637</c:v>
                </c:pt>
                <c:pt idx="7">
                  <c:v>0.45454545454545453</c:v>
                </c:pt>
                <c:pt idx="8">
                  <c:v>0.45454545454545453</c:v>
                </c:pt>
                <c:pt idx="9">
                  <c:v>0.54545454545454541</c:v>
                </c:pt>
                <c:pt idx="10">
                  <c:v>0.72727272727272729</c:v>
                </c:pt>
                <c:pt idx="11">
                  <c:v>0.3636363636363637</c:v>
                </c:pt>
                <c:pt idx="12">
                  <c:v>0.45454545454545453</c:v>
                </c:pt>
                <c:pt idx="13">
                  <c:v>0.63636363636363646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Равнодушен</c:v>
                </c:pt>
              </c:strCache>
            </c:strRef>
          </c:tx>
          <c:invertIfNegative val="0"/>
          <c:cat>
            <c:strRef>
              <c:f>Лист1!$A$2:$A$15</c:f>
              <c:strCache>
                <c:ptCount val="14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Иностр. язык</c:v>
                </c:pt>
                <c:pt idx="11">
                  <c:v>Обществознание</c:v>
                </c:pt>
                <c:pt idx="12">
                  <c:v>ОБЖ</c:v>
                </c:pt>
                <c:pt idx="13">
                  <c:v>Физкультура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0.63636363636363646</c:v>
                </c:pt>
                <c:pt idx="1">
                  <c:v>0.54545454545454541</c:v>
                </c:pt>
                <c:pt idx="2">
                  <c:v>0.54545454545454541</c:v>
                </c:pt>
                <c:pt idx="3">
                  <c:v>0.3636363636363637</c:v>
                </c:pt>
                <c:pt idx="4">
                  <c:v>0.45454545454545453</c:v>
                </c:pt>
                <c:pt idx="5">
                  <c:v>0.54545454545454541</c:v>
                </c:pt>
                <c:pt idx="6">
                  <c:v>0.45454545454545453</c:v>
                </c:pt>
                <c:pt idx="7">
                  <c:v>0.54545454545454541</c:v>
                </c:pt>
                <c:pt idx="8">
                  <c:v>0.54545454545454541</c:v>
                </c:pt>
                <c:pt idx="9">
                  <c:v>0.3636363636363637</c:v>
                </c:pt>
                <c:pt idx="10">
                  <c:v>9.0909090909090939E-2</c:v>
                </c:pt>
                <c:pt idx="11">
                  <c:v>0.54545454545454541</c:v>
                </c:pt>
                <c:pt idx="12">
                  <c:v>0.54545454545454541</c:v>
                </c:pt>
                <c:pt idx="13">
                  <c:v>0.3636363636363637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люблю</c:v>
                </c:pt>
              </c:strCache>
            </c:strRef>
          </c:tx>
          <c:invertIfNegative val="0"/>
          <c:cat>
            <c:strRef>
              <c:f>Лист1!$A$2:$A$15</c:f>
              <c:strCache>
                <c:ptCount val="14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Иностр. язык</c:v>
                </c:pt>
                <c:pt idx="11">
                  <c:v>Обществознание</c:v>
                </c:pt>
                <c:pt idx="12">
                  <c:v>ОБЖ</c:v>
                </c:pt>
                <c:pt idx="13">
                  <c:v>Физкультура</c:v>
                </c:pt>
              </c:strCache>
            </c:strRef>
          </c:cat>
          <c:val>
            <c:numRef>
              <c:f>Лист1!$D$2:$D$15</c:f>
              <c:numCache>
                <c:formatCode>0%</c:formatCode>
                <c:ptCount val="14"/>
                <c:pt idx="0">
                  <c:v>9.0909090909090939E-2</c:v>
                </c:pt>
                <c:pt idx="1">
                  <c:v>0</c:v>
                </c:pt>
                <c:pt idx="2">
                  <c:v>9.0909090909090939E-2</c:v>
                </c:pt>
                <c:pt idx="3">
                  <c:v>9.0909090909090939E-2</c:v>
                </c:pt>
                <c:pt idx="4">
                  <c:v>0</c:v>
                </c:pt>
                <c:pt idx="5">
                  <c:v>9.0909090909090939E-2</c:v>
                </c:pt>
                <c:pt idx="6">
                  <c:v>0.18181818181818188</c:v>
                </c:pt>
                <c:pt idx="7">
                  <c:v>0</c:v>
                </c:pt>
                <c:pt idx="8">
                  <c:v>0</c:v>
                </c:pt>
                <c:pt idx="9">
                  <c:v>9.0909090909090939E-2</c:v>
                </c:pt>
                <c:pt idx="10">
                  <c:v>0.18181818181818188</c:v>
                </c:pt>
                <c:pt idx="11">
                  <c:v>9.0909090909090939E-2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863104"/>
        <c:axId val="24864640"/>
      </c:barChart>
      <c:catAx>
        <c:axId val="24863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ru-RU"/>
          </a:p>
        </c:txPr>
        <c:crossAx val="24864640"/>
        <c:crosses val="autoZero"/>
        <c:auto val="1"/>
        <c:lblAlgn val="ctr"/>
        <c:lblOffset val="100"/>
        <c:noMultiLvlLbl val="0"/>
      </c:catAx>
      <c:valAx>
        <c:axId val="248646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ru-RU"/>
          </a:p>
        </c:txPr>
        <c:crossAx val="24863104"/>
        <c:crosses val="autoZero"/>
        <c:crossBetween val="between"/>
      </c:valAx>
      <c:spPr>
        <a:solidFill>
          <a:srgbClr val="FFC000">
            <a:alpha val="80000"/>
          </a:srgbClr>
        </a:solidFill>
      </c:spPr>
    </c:plotArea>
    <c:legend>
      <c:legendPos val="r"/>
      <c:layout>
        <c:manualLayout>
          <c:xMode val="edge"/>
          <c:yMode val="edge"/>
          <c:x val="0.71376860607341186"/>
          <c:y val="0.39922503816677501"/>
          <c:w val="0.27002835625697408"/>
          <c:h val="0.38905439078197673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997722475280524E-2"/>
          <c:y val="4.3456778336713291E-2"/>
          <c:w val="0.72637956893678479"/>
          <c:h val="0.639440508484992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Изучаю с интересом</c:v>
                </c:pt>
              </c:strCache>
            </c:strRef>
          </c:tx>
          <c:invertIfNegative val="0"/>
          <c:cat>
            <c:strRef>
              <c:f>Лист1!$A$2:$A$16</c:f>
              <c:strCache>
                <c:ptCount val="15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Англ. язык</c:v>
                </c:pt>
                <c:pt idx="11">
                  <c:v>Немецк. Язык</c:v>
                </c:pt>
                <c:pt idx="12">
                  <c:v>Обществознание</c:v>
                </c:pt>
                <c:pt idx="13">
                  <c:v>ОБЖ</c:v>
                </c:pt>
                <c:pt idx="14">
                  <c:v>Физкультура</c:v>
                </c:pt>
              </c:strCache>
            </c:strRef>
          </c:cat>
          <c:val>
            <c:numRef>
              <c:f>Лист1!$B$2:$B$16</c:f>
              <c:numCache>
                <c:formatCode>0%</c:formatCode>
                <c:ptCount val="15"/>
                <c:pt idx="0">
                  <c:v>0.55555555555555569</c:v>
                </c:pt>
                <c:pt idx="1">
                  <c:v>0.33333333333333331</c:v>
                </c:pt>
                <c:pt idx="2">
                  <c:v>0.55555555555555569</c:v>
                </c:pt>
                <c:pt idx="3">
                  <c:v>0.44444444444444442</c:v>
                </c:pt>
                <c:pt idx="4">
                  <c:v>0.22222222222222221</c:v>
                </c:pt>
                <c:pt idx="5">
                  <c:v>0.1111111111111111</c:v>
                </c:pt>
                <c:pt idx="6">
                  <c:v>0.55555555555555569</c:v>
                </c:pt>
                <c:pt idx="7">
                  <c:v>0.33333333333333331</c:v>
                </c:pt>
                <c:pt idx="8">
                  <c:v>0.33333333333333331</c:v>
                </c:pt>
                <c:pt idx="9">
                  <c:v>0.33333333333333331</c:v>
                </c:pt>
                <c:pt idx="10">
                  <c:v>0.66666666666666663</c:v>
                </c:pt>
                <c:pt idx="11">
                  <c:v>0.55555555555555569</c:v>
                </c:pt>
                <c:pt idx="12">
                  <c:v>0.44444444444444442</c:v>
                </c:pt>
                <c:pt idx="13">
                  <c:v>0.33333333333333331</c:v>
                </c:pt>
                <c:pt idx="14">
                  <c:v>0.7777777777777779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Равнодушен</c:v>
                </c:pt>
              </c:strCache>
            </c:strRef>
          </c:tx>
          <c:invertIfNegative val="0"/>
          <c:cat>
            <c:strRef>
              <c:f>Лист1!$A$2:$A$16</c:f>
              <c:strCache>
                <c:ptCount val="15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Англ. язык</c:v>
                </c:pt>
                <c:pt idx="11">
                  <c:v>Немецк. Язык</c:v>
                </c:pt>
                <c:pt idx="12">
                  <c:v>Обществознание</c:v>
                </c:pt>
                <c:pt idx="13">
                  <c:v>ОБЖ</c:v>
                </c:pt>
                <c:pt idx="14">
                  <c:v>Физкультура</c:v>
                </c:pt>
              </c:strCache>
            </c:strRef>
          </c:cat>
          <c:val>
            <c:numRef>
              <c:f>Лист1!$C$2:$C$16</c:f>
              <c:numCache>
                <c:formatCode>0%</c:formatCode>
                <c:ptCount val="15"/>
                <c:pt idx="0">
                  <c:v>0.33333333333333331</c:v>
                </c:pt>
                <c:pt idx="1">
                  <c:v>0.66666666666666663</c:v>
                </c:pt>
                <c:pt idx="2">
                  <c:v>0.44444444444444442</c:v>
                </c:pt>
                <c:pt idx="3">
                  <c:v>0.44444444444444442</c:v>
                </c:pt>
                <c:pt idx="4">
                  <c:v>0.7777777777777779</c:v>
                </c:pt>
                <c:pt idx="5">
                  <c:v>0.66666666666666663</c:v>
                </c:pt>
                <c:pt idx="6">
                  <c:v>0.44444444444444442</c:v>
                </c:pt>
                <c:pt idx="7">
                  <c:v>0.66666666666666663</c:v>
                </c:pt>
                <c:pt idx="8">
                  <c:v>0.66666666666666663</c:v>
                </c:pt>
                <c:pt idx="9">
                  <c:v>0.66666666666666663</c:v>
                </c:pt>
                <c:pt idx="10">
                  <c:v>0.1111111111111111</c:v>
                </c:pt>
                <c:pt idx="11">
                  <c:v>0.1111111111111111</c:v>
                </c:pt>
                <c:pt idx="12">
                  <c:v>0.33333333333333331</c:v>
                </c:pt>
                <c:pt idx="13">
                  <c:v>0.66666666666666663</c:v>
                </c:pt>
                <c:pt idx="14">
                  <c:v>0.22222222222222221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люблю</c:v>
                </c:pt>
              </c:strCache>
            </c:strRef>
          </c:tx>
          <c:invertIfNegative val="0"/>
          <c:cat>
            <c:strRef>
              <c:f>Лист1!$A$2:$A$16</c:f>
              <c:strCache>
                <c:ptCount val="15"/>
                <c:pt idx="0">
                  <c:v>История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Алгебра</c:v>
                </c:pt>
                <c:pt idx="4">
                  <c:v>Геометрия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Русский язык</c:v>
                </c:pt>
                <c:pt idx="10">
                  <c:v>Англ. язык</c:v>
                </c:pt>
                <c:pt idx="11">
                  <c:v>Немецк. Язык</c:v>
                </c:pt>
                <c:pt idx="12">
                  <c:v>Обществознание</c:v>
                </c:pt>
                <c:pt idx="13">
                  <c:v>ОБЖ</c:v>
                </c:pt>
                <c:pt idx="14">
                  <c:v>Физкультура</c:v>
                </c:pt>
              </c:strCache>
            </c:strRef>
          </c:cat>
          <c:val>
            <c:numRef>
              <c:f>Лист1!$D$2:$D$16</c:f>
              <c:numCache>
                <c:formatCode>0%</c:formatCode>
                <c:ptCount val="15"/>
                <c:pt idx="0">
                  <c:v>0.1111111111111111</c:v>
                </c:pt>
                <c:pt idx="1">
                  <c:v>0</c:v>
                </c:pt>
                <c:pt idx="2">
                  <c:v>0</c:v>
                </c:pt>
                <c:pt idx="3">
                  <c:v>0.1111111111111111</c:v>
                </c:pt>
                <c:pt idx="4">
                  <c:v>0</c:v>
                </c:pt>
                <c:pt idx="5">
                  <c:v>0.22222222222222221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0.22222222222222221</c:v>
                </c:pt>
                <c:pt idx="11">
                  <c:v>0.1111111111111111</c:v>
                </c:pt>
                <c:pt idx="12">
                  <c:v>0.22222222222222221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27616"/>
        <c:axId val="24937600"/>
      </c:barChart>
      <c:catAx>
        <c:axId val="24927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ru-RU"/>
          </a:p>
        </c:txPr>
        <c:crossAx val="24937600"/>
        <c:crosses val="autoZero"/>
        <c:auto val="1"/>
        <c:lblAlgn val="ctr"/>
        <c:lblOffset val="100"/>
        <c:noMultiLvlLbl val="0"/>
      </c:catAx>
      <c:valAx>
        <c:axId val="249376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ru-RU"/>
          </a:p>
        </c:txPr>
        <c:crossAx val="24927616"/>
        <c:crosses val="autoZero"/>
        <c:crossBetween val="between"/>
      </c:valAx>
      <c:spPr>
        <a:solidFill>
          <a:srgbClr val="FFC000">
            <a:alpha val="80000"/>
          </a:srgbClr>
        </a:solidFill>
      </c:spPr>
    </c:plotArea>
    <c:legend>
      <c:legendPos val="r"/>
      <c:layout>
        <c:manualLayout>
          <c:xMode val="edge"/>
          <c:yMode val="edge"/>
          <c:x val="0.7892293911787579"/>
          <c:y val="0.39574087852370798"/>
          <c:w val="0.18398552938562385"/>
          <c:h val="0.3890543907819769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26252638595712"/>
          <c:y val="3.4648926725474115E-2"/>
          <c:w val="0.49974330109154541"/>
          <c:h val="0.75245859895445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учёбе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Почти всегда</c:v>
                </c:pt>
                <c:pt idx="1">
                  <c:v>Иногда</c:v>
                </c:pt>
                <c:pt idx="2">
                  <c:v>Очень редко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9.0909090909090912E-2</c:v>
                </c:pt>
                <c:pt idx="1">
                  <c:v>0.72727272727272729</c:v>
                </c:pt>
                <c:pt idx="2">
                  <c:v>0.18181818181818182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Просто как человеку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Почти всегда</c:v>
                </c:pt>
                <c:pt idx="1">
                  <c:v>Иногда</c:v>
                </c:pt>
                <c:pt idx="2">
                  <c:v>Очень редко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0.27272727272727271</c:v>
                </c:pt>
                <c:pt idx="1">
                  <c:v>0.63636363636363635</c:v>
                </c:pt>
                <c:pt idx="2">
                  <c:v>9.0909090909090912E-2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51424"/>
        <c:axId val="24961408"/>
      </c:barChart>
      <c:catAx>
        <c:axId val="24951424"/>
        <c:scaling>
          <c:orientation val="minMax"/>
        </c:scaling>
        <c:delete val="0"/>
        <c:axPos val="b"/>
        <c:majorTickMark val="out"/>
        <c:minorTickMark val="none"/>
        <c:tickLblPos val="nextTo"/>
        <c:crossAx val="24961408"/>
        <c:crosses val="autoZero"/>
        <c:auto val="1"/>
        <c:lblAlgn val="ctr"/>
        <c:lblOffset val="100"/>
        <c:noMultiLvlLbl val="0"/>
      </c:catAx>
      <c:valAx>
        <c:axId val="2496140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4951424"/>
        <c:crosses val="autoZero"/>
        <c:crossBetween val="between"/>
      </c:valAx>
      <c:spPr>
        <a:solidFill>
          <a:srgbClr val="FFC000"/>
        </a:solidFill>
      </c:spPr>
    </c:plotArea>
    <c:legend>
      <c:legendPos val="r"/>
      <c:layout>
        <c:manualLayout>
          <c:xMode val="edge"/>
          <c:yMode val="edge"/>
          <c:x val="0.61574570418101704"/>
          <c:y val="0.33633224426310915"/>
          <c:w val="0.35191992556382634"/>
          <c:h val="0.32733551147378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41336147835429"/>
          <c:y val="3.7253513781915402E-2"/>
          <c:w val="0.49974330109154541"/>
          <c:h val="0.75245859895445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учёбе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Почти всегда</c:v>
                </c:pt>
                <c:pt idx="1">
                  <c:v>Иногда</c:v>
                </c:pt>
                <c:pt idx="2">
                  <c:v>Очень редко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0.22222222222222221</c:v>
                </c:pt>
                <c:pt idx="1">
                  <c:v>0.7777777777777779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Просто как человеку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Почти всегда</c:v>
                </c:pt>
                <c:pt idx="1">
                  <c:v>Иногда</c:v>
                </c:pt>
                <c:pt idx="2">
                  <c:v>Очень редко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0.66666666666666663</c:v>
                </c:pt>
                <c:pt idx="1">
                  <c:v>0.33333333333333331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015424"/>
        <c:axId val="25016960"/>
      </c:barChart>
      <c:catAx>
        <c:axId val="25015424"/>
        <c:scaling>
          <c:orientation val="minMax"/>
        </c:scaling>
        <c:delete val="0"/>
        <c:axPos val="b"/>
        <c:majorTickMark val="out"/>
        <c:minorTickMark val="none"/>
        <c:tickLblPos val="nextTo"/>
        <c:crossAx val="25016960"/>
        <c:crosses val="autoZero"/>
        <c:auto val="1"/>
        <c:lblAlgn val="ctr"/>
        <c:lblOffset val="100"/>
        <c:noMultiLvlLbl val="0"/>
      </c:catAx>
      <c:valAx>
        <c:axId val="250169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015424"/>
        <c:crosses val="autoZero"/>
        <c:crossBetween val="between"/>
      </c:valAx>
      <c:spPr>
        <a:solidFill>
          <a:srgbClr val="FFC000"/>
        </a:solidFill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565153516116228E-2"/>
          <c:y val="3.2144463623283055E-2"/>
          <c:w val="0.65800670217852419"/>
          <c:h val="0.498530651065870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Положительно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0.54545454545454541</c:v>
                </c:pt>
                <c:pt idx="1">
                  <c:v>0.72727272727272729</c:v>
                </c:pt>
                <c:pt idx="2">
                  <c:v>0.54545454545454541</c:v>
                </c:pt>
                <c:pt idx="3">
                  <c:v>0.54545454545454541</c:v>
                </c:pt>
                <c:pt idx="4">
                  <c:v>0.54545454545454541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0.36363636363636381</c:v>
                </c:pt>
                <c:pt idx="1">
                  <c:v>0.18181818181818213</c:v>
                </c:pt>
                <c:pt idx="2">
                  <c:v>0.27272727272727282</c:v>
                </c:pt>
                <c:pt idx="3">
                  <c:v>0.45454545454545453</c:v>
                </c:pt>
                <c:pt idx="4">
                  <c:v>0.36363636363636381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Отрицательно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9.0909090909091064E-2</c:v>
                </c:pt>
                <c:pt idx="1">
                  <c:v>9.0909090909091064E-2</c:v>
                </c:pt>
                <c:pt idx="2">
                  <c:v>0.18181818181818213</c:v>
                </c:pt>
                <c:pt idx="3">
                  <c:v>0</c:v>
                </c:pt>
                <c:pt idx="4">
                  <c:v>9.0909090909091064E-2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153536"/>
        <c:axId val="27155072"/>
      </c:barChart>
      <c:catAx>
        <c:axId val="27153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1500000"/>
          <a:lstStyle/>
          <a:p>
            <a:pPr>
              <a:defRPr sz="1000" b="1" i="0" baseline="0">
                <a:solidFill>
                  <a:srgbClr val="FF0000"/>
                </a:solidFill>
              </a:defRPr>
            </a:pPr>
            <a:endParaRPr lang="ru-RU"/>
          </a:p>
        </c:txPr>
        <c:crossAx val="27155072"/>
        <c:crosses val="autoZero"/>
        <c:auto val="1"/>
        <c:lblAlgn val="ctr"/>
        <c:lblOffset val="100"/>
        <c:noMultiLvlLbl val="0"/>
      </c:catAx>
      <c:valAx>
        <c:axId val="27155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ru-RU"/>
          </a:p>
        </c:txPr>
        <c:crossAx val="271535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Положительно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0.44444444444444442</c:v>
                </c:pt>
                <c:pt idx="1">
                  <c:v>1</c:v>
                </c:pt>
                <c:pt idx="2">
                  <c:v>0.55555555555555569</c:v>
                </c:pt>
                <c:pt idx="3">
                  <c:v>0.44444444444444442</c:v>
                </c:pt>
                <c:pt idx="4">
                  <c:v>0.7777777777777779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0.55555555555555569</c:v>
                </c:pt>
                <c:pt idx="1">
                  <c:v>0</c:v>
                </c:pt>
                <c:pt idx="2">
                  <c:v>0.44444444444444442</c:v>
                </c:pt>
                <c:pt idx="3">
                  <c:v>0.55555555555555569</c:v>
                </c:pt>
                <c:pt idx="4">
                  <c:v>0.22222222222222221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Отрицательно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Лист1!$A$2:$A$6</c:f>
              <c:strCache>
                <c:ptCount val="5"/>
                <c:pt idx="0">
                  <c:v>Ваша учеба в классе</c:v>
                </c:pt>
                <c:pt idx="1">
                  <c:v>Мои отношения с одноклассниками</c:v>
                </c:pt>
                <c:pt idx="2">
                  <c:v>Отношение моих родителей к учебе</c:v>
                </c:pt>
                <c:pt idx="3">
                  <c:v>Отношение большинства учителей ко мне</c:v>
                </c:pt>
                <c:pt idx="4">
                  <c:v>Отношения с учениками других классов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287552"/>
        <c:axId val="27289088"/>
      </c:barChart>
      <c:catAx>
        <c:axId val="272875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1500000"/>
          <a:lstStyle/>
          <a:p>
            <a:pPr>
              <a:defRPr sz="1200" b="1" i="0" baseline="0">
                <a:solidFill>
                  <a:srgbClr val="FF0000"/>
                </a:solidFill>
              </a:defRPr>
            </a:pPr>
            <a:endParaRPr lang="ru-RU"/>
          </a:p>
        </c:txPr>
        <c:crossAx val="27289088"/>
        <c:crosses val="autoZero"/>
        <c:auto val="1"/>
        <c:lblAlgn val="ctr"/>
        <c:lblOffset val="100"/>
        <c:noMultiLvlLbl val="0"/>
      </c:catAx>
      <c:valAx>
        <c:axId val="272890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ru-RU"/>
          </a:p>
        </c:txPr>
        <c:crossAx val="27287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Да, вполне</c:v>
                </c:pt>
                <c:pt idx="1">
                  <c:v>Частично</c:v>
                </c:pt>
                <c:pt idx="2">
                  <c:v>Я часто бываю собой недоволен</c:v>
                </c:pt>
                <c:pt idx="3">
                  <c:v>Мне это безразлично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0.18181818181818188</c:v>
                </c:pt>
                <c:pt idx="1">
                  <c:v>0.3636363636363637</c:v>
                </c:pt>
                <c:pt idx="2">
                  <c:v>0.45454545454545453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Да, вполне</c:v>
                </c:pt>
                <c:pt idx="1">
                  <c:v>Частично</c:v>
                </c:pt>
                <c:pt idx="2">
                  <c:v>Я часто бываю собой недоволен</c:v>
                </c:pt>
                <c:pt idx="3">
                  <c:v>Мне это безразлично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1">
                  <c:v>0.56000000000000005</c:v>
                </c:pt>
                <c:pt idx="2">
                  <c:v>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23008"/>
        <c:axId val="27328896"/>
      </c:barChart>
      <c:catAx>
        <c:axId val="27323008"/>
        <c:scaling>
          <c:orientation val="minMax"/>
        </c:scaling>
        <c:delete val="0"/>
        <c:axPos val="b"/>
        <c:majorTickMark val="out"/>
        <c:minorTickMark val="none"/>
        <c:tickLblPos val="nextTo"/>
        <c:crossAx val="27328896"/>
        <c:crosses val="autoZero"/>
        <c:auto val="1"/>
        <c:lblAlgn val="ctr"/>
        <c:lblOffset val="100"/>
        <c:noMultiLvlLbl val="0"/>
      </c:catAx>
      <c:valAx>
        <c:axId val="273288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7323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Эрудицией, познаниями, начитанностью</c:v>
                </c:pt>
                <c:pt idx="1">
                  <c:v>Независимостью, собственной позицией</c:v>
                </c:pt>
                <c:pt idx="2">
                  <c:v>Умением выкрутиться из любой ситуации</c:v>
                </c:pt>
                <c:pt idx="3">
                  <c:v>Обаянием, внешней красотой</c:v>
                </c:pt>
                <c:pt idx="4">
                  <c:v>Честностью, принципиальностью</c:v>
                </c:pt>
                <c:pt idx="5">
                  <c:v>Смелостью, бесстрашием</c:v>
                </c:pt>
                <c:pt idx="6">
                  <c:v>Физической силой</c:v>
                </c:pt>
                <c:pt idx="7">
                  <c:v>Хорошими связями</c:v>
                </c:pt>
                <c:pt idx="8">
                  <c:v>Хорошей успеваемостью</c:v>
                </c:pt>
                <c:pt idx="9">
                  <c:v>Материальной обеспеченностью родителей</c:v>
                </c:pt>
                <c:pt idx="10">
                  <c:v>Владением силовыми приемами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0.54545454545454541</c:v>
                </c:pt>
                <c:pt idx="1">
                  <c:v>0.72727272727272729</c:v>
                </c:pt>
                <c:pt idx="2">
                  <c:v>0.72727272727272729</c:v>
                </c:pt>
                <c:pt idx="3">
                  <c:v>0.45454545454545453</c:v>
                </c:pt>
                <c:pt idx="4">
                  <c:v>0.63636363636363646</c:v>
                </c:pt>
                <c:pt idx="5">
                  <c:v>0.18181818181818188</c:v>
                </c:pt>
                <c:pt idx="6">
                  <c:v>9.0909090909090939E-2</c:v>
                </c:pt>
                <c:pt idx="7">
                  <c:v>0.18181818181818188</c:v>
                </c:pt>
                <c:pt idx="8">
                  <c:v>0.27272727272727276</c:v>
                </c:pt>
                <c:pt idx="9">
                  <c:v>9.0909090909090939E-2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Эрудицией, познаниями, начитанностью</c:v>
                </c:pt>
                <c:pt idx="1">
                  <c:v>Независимостью, собственной позицией</c:v>
                </c:pt>
                <c:pt idx="2">
                  <c:v>Умением выкрутиться из любой ситуации</c:v>
                </c:pt>
                <c:pt idx="3">
                  <c:v>Обаянием, внешней красотой</c:v>
                </c:pt>
                <c:pt idx="4">
                  <c:v>Честностью, принципиальностью</c:v>
                </c:pt>
                <c:pt idx="5">
                  <c:v>Смелостью, бесстрашием</c:v>
                </c:pt>
                <c:pt idx="6">
                  <c:v>Физической силой</c:v>
                </c:pt>
                <c:pt idx="7">
                  <c:v>Хорошими связями</c:v>
                </c:pt>
                <c:pt idx="8">
                  <c:v>Хорошей успеваемостью</c:v>
                </c:pt>
                <c:pt idx="9">
                  <c:v>Материальной обеспеченностью родителей</c:v>
                </c:pt>
                <c:pt idx="10">
                  <c:v>Владением силовыми приемами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0.44</c:v>
                </c:pt>
                <c:pt idx="1">
                  <c:v>0.67000000000000015</c:v>
                </c:pt>
                <c:pt idx="2">
                  <c:v>0.22</c:v>
                </c:pt>
                <c:pt idx="3">
                  <c:v>0.22</c:v>
                </c:pt>
                <c:pt idx="4">
                  <c:v>0.56000000000000005</c:v>
                </c:pt>
                <c:pt idx="5">
                  <c:v>0.44</c:v>
                </c:pt>
                <c:pt idx="6">
                  <c:v>0.22</c:v>
                </c:pt>
                <c:pt idx="7">
                  <c:v>0.11</c:v>
                </c:pt>
                <c:pt idx="8">
                  <c:v>0.11</c:v>
                </c:pt>
                <c:pt idx="10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78816"/>
        <c:axId val="27380352"/>
      </c:barChart>
      <c:catAx>
        <c:axId val="27378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solidFill>
                  <a:srgbClr val="FF0000"/>
                </a:solidFill>
              </a:defRPr>
            </a:pPr>
            <a:endParaRPr lang="ru-RU"/>
          </a:p>
        </c:txPr>
        <c:crossAx val="27380352"/>
        <c:crosses val="autoZero"/>
        <c:auto val="1"/>
        <c:lblAlgn val="ctr"/>
        <c:lblOffset val="100"/>
        <c:noMultiLvlLbl val="0"/>
      </c:catAx>
      <c:valAx>
        <c:axId val="273803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7378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Учитель, который хорошо знает предмет</c:v>
                </c:pt>
                <c:pt idx="1">
                  <c:v>Строгий учитель, который дает прочные знания</c:v>
                </c:pt>
                <c:pt idx="2">
                  <c:v>Тот, кто относится ко мне  по- человечески</c:v>
                </c:pt>
                <c:pt idx="3">
                  <c:v>Тот, кто считается с моими возможностями</c:v>
                </c:pt>
                <c:pt idx="4">
                  <c:v>Лучше всех те, которые не требуют много</c:v>
                </c:pt>
                <c:pt idx="5">
                  <c:v>У кого интересно на уроках</c:v>
                </c:pt>
                <c:pt idx="6">
                  <c:v>Кто дает работать самостоятельно, сделать что-то свое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0.90909090909090906</c:v>
                </c:pt>
                <c:pt idx="1">
                  <c:v>0.72727272727272729</c:v>
                </c:pt>
                <c:pt idx="2">
                  <c:v>0.27272727272727276</c:v>
                </c:pt>
                <c:pt idx="3">
                  <c:v>0.18181818181818188</c:v>
                </c:pt>
                <c:pt idx="4">
                  <c:v>0</c:v>
                </c:pt>
                <c:pt idx="5">
                  <c:v>0.72727272727272729</c:v>
                </c:pt>
                <c:pt idx="6">
                  <c:v>0.27272727272727276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Учитель, который хорошо знает предмет</c:v>
                </c:pt>
                <c:pt idx="1">
                  <c:v>Строгий учитель, который дает прочные знания</c:v>
                </c:pt>
                <c:pt idx="2">
                  <c:v>Тот, кто относится ко мне  по- человечески</c:v>
                </c:pt>
                <c:pt idx="3">
                  <c:v>Тот, кто считается с моими возможностями</c:v>
                </c:pt>
                <c:pt idx="4">
                  <c:v>Лучше всех те, которые не требуют много</c:v>
                </c:pt>
                <c:pt idx="5">
                  <c:v>У кого интересно на уроках</c:v>
                </c:pt>
                <c:pt idx="6">
                  <c:v>Кто дает работать самостоятельно, сделать что-то свое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 formatCode="0%">
                  <c:v>0.22</c:v>
                </c:pt>
                <c:pt idx="2" formatCode="0%">
                  <c:v>0.78</c:v>
                </c:pt>
                <c:pt idx="3" formatCode="0%">
                  <c:v>0.22</c:v>
                </c:pt>
                <c:pt idx="4" formatCode="0%">
                  <c:v>0.11</c:v>
                </c:pt>
                <c:pt idx="5" formatCode="0%">
                  <c:v>0.89</c:v>
                </c:pt>
                <c:pt idx="6" formatCode="0%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32096"/>
        <c:axId val="28537984"/>
      </c:barChart>
      <c:catAx>
        <c:axId val="2853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1740000"/>
          <a:lstStyle/>
          <a:p>
            <a:pPr>
              <a:defRPr sz="1200"/>
            </a:pPr>
            <a:endParaRPr lang="ru-RU"/>
          </a:p>
        </c:txPr>
        <c:crossAx val="28537984"/>
        <c:crosses val="autoZero"/>
        <c:auto val="1"/>
        <c:lblAlgn val="ctr"/>
        <c:lblOffset val="100"/>
        <c:noMultiLvlLbl val="0"/>
      </c:catAx>
      <c:valAx>
        <c:axId val="285379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53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Радость</c:v>
                </c:pt>
                <c:pt idx="1">
                  <c:v>Удивление</c:v>
                </c:pt>
                <c:pt idx="2">
                  <c:v>Усталость</c:v>
                </c:pt>
                <c:pt idx="3">
                  <c:v>Скука</c:v>
                </c:pt>
                <c:pt idx="4">
                  <c:v>Уверенность в себе</c:v>
                </c:pt>
                <c:pt idx="5">
                  <c:v>Раздражение</c:v>
                </c:pt>
                <c:pt idx="6">
                  <c:v>Обида</c:v>
                </c:pt>
                <c:pt idx="7">
                  <c:v>Беспокойство</c:v>
                </c:pt>
                <c:pt idx="8">
                  <c:v>Неуверенность</c:v>
                </c:pt>
                <c:pt idx="9">
                  <c:v>Сомнение</c:v>
                </c:pt>
                <c:pt idx="10">
                  <c:v>Страх</c:v>
                </c:pt>
                <c:pt idx="11">
                  <c:v>Неудовлетворенность собой</c:v>
                </c:pt>
                <c:pt idx="12">
                  <c:v>Спокойствие</c:v>
                </c:pt>
              </c:strCache>
            </c:strRef>
          </c:cat>
          <c:val>
            <c:numRef>
              <c:f>Лист1!$B$2:$B$14</c:f>
              <c:numCache>
                <c:formatCode>0%</c:formatCode>
                <c:ptCount val="13"/>
                <c:pt idx="0">
                  <c:v>0.54545454545454541</c:v>
                </c:pt>
                <c:pt idx="1">
                  <c:v>0.18181818181818188</c:v>
                </c:pt>
                <c:pt idx="2">
                  <c:v>0.90909090909090906</c:v>
                </c:pt>
                <c:pt idx="3">
                  <c:v>0.18181818181818188</c:v>
                </c:pt>
                <c:pt idx="4">
                  <c:v>9.0909090909090939E-2</c:v>
                </c:pt>
                <c:pt idx="5">
                  <c:v>0.18181818181818188</c:v>
                </c:pt>
                <c:pt idx="6">
                  <c:v>0</c:v>
                </c:pt>
                <c:pt idx="7">
                  <c:v>0.3636363636363637</c:v>
                </c:pt>
                <c:pt idx="8">
                  <c:v>0.18181818181818188</c:v>
                </c:pt>
                <c:pt idx="9">
                  <c:v>0.18181818181818188</c:v>
                </c:pt>
                <c:pt idx="10">
                  <c:v>0</c:v>
                </c:pt>
                <c:pt idx="11">
                  <c:v>0.18181818181818188</c:v>
                </c:pt>
                <c:pt idx="12">
                  <c:v>0.18181818181818188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Радость</c:v>
                </c:pt>
                <c:pt idx="1">
                  <c:v>Удивление</c:v>
                </c:pt>
                <c:pt idx="2">
                  <c:v>Усталость</c:v>
                </c:pt>
                <c:pt idx="3">
                  <c:v>Скука</c:v>
                </c:pt>
                <c:pt idx="4">
                  <c:v>Уверенность в себе</c:v>
                </c:pt>
                <c:pt idx="5">
                  <c:v>Раздражение</c:v>
                </c:pt>
                <c:pt idx="6">
                  <c:v>Обида</c:v>
                </c:pt>
                <c:pt idx="7">
                  <c:v>Беспокойство</c:v>
                </c:pt>
                <c:pt idx="8">
                  <c:v>Неуверенность</c:v>
                </c:pt>
                <c:pt idx="9">
                  <c:v>Сомнение</c:v>
                </c:pt>
                <c:pt idx="10">
                  <c:v>Страх</c:v>
                </c:pt>
                <c:pt idx="11">
                  <c:v>Неудовлетворенность собой</c:v>
                </c:pt>
                <c:pt idx="12">
                  <c:v>Спокойствие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 formatCode="0%">
                  <c:v>0.44</c:v>
                </c:pt>
                <c:pt idx="2" formatCode="0%">
                  <c:v>0.56000000000000005</c:v>
                </c:pt>
                <c:pt idx="4" formatCode="0%">
                  <c:v>0.22</c:v>
                </c:pt>
                <c:pt idx="5" formatCode="0%">
                  <c:v>0.11</c:v>
                </c:pt>
                <c:pt idx="7" formatCode="0%">
                  <c:v>0.11</c:v>
                </c:pt>
                <c:pt idx="8" formatCode="0%">
                  <c:v>0.11</c:v>
                </c:pt>
                <c:pt idx="9" formatCode="0%">
                  <c:v>0.11</c:v>
                </c:pt>
                <c:pt idx="11" formatCode="0%">
                  <c:v>0.11</c:v>
                </c:pt>
                <c:pt idx="12" formatCode="0%">
                  <c:v>0.67000000000000015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88288"/>
        <c:axId val="28606464"/>
      </c:barChart>
      <c:catAx>
        <c:axId val="28588288"/>
        <c:scaling>
          <c:orientation val="minMax"/>
        </c:scaling>
        <c:delete val="0"/>
        <c:axPos val="b"/>
        <c:majorTickMark val="out"/>
        <c:minorTickMark val="none"/>
        <c:tickLblPos val="nextTo"/>
        <c:crossAx val="28606464"/>
        <c:crosses val="autoZero"/>
        <c:auto val="1"/>
        <c:lblAlgn val="ctr"/>
        <c:lblOffset val="100"/>
        <c:noMultiLvlLbl val="0"/>
      </c:catAx>
      <c:valAx>
        <c:axId val="286064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588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Моя мама</c:v>
                </c:pt>
                <c:pt idx="1">
                  <c:v>Сестра, брат</c:v>
                </c:pt>
                <c:pt idx="2">
                  <c:v>Кто-то из родственников</c:v>
                </c:pt>
                <c:pt idx="3">
                  <c:v>Учитель</c:v>
                </c:pt>
                <c:pt idx="4">
                  <c:v>Отец</c:v>
                </c:pt>
                <c:pt idx="5">
                  <c:v>Друг</c:v>
                </c:pt>
                <c:pt idx="6">
                  <c:v>Одноклассник</c:v>
                </c:pt>
                <c:pt idx="7">
                  <c:v>Просто знакомый</c:v>
                </c:pt>
                <c:pt idx="8">
                  <c:v>Я ни к кому не обращусь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0.72727272727272729</c:v>
                </c:pt>
                <c:pt idx="1">
                  <c:v>0.27272727272727276</c:v>
                </c:pt>
                <c:pt idx="2">
                  <c:v>0</c:v>
                </c:pt>
                <c:pt idx="3">
                  <c:v>0.18181818181818188</c:v>
                </c:pt>
                <c:pt idx="4">
                  <c:v>0.27272727272727276</c:v>
                </c:pt>
                <c:pt idx="5">
                  <c:v>0.81818181818181834</c:v>
                </c:pt>
                <c:pt idx="6">
                  <c:v>9.0909090909090939E-2</c:v>
                </c:pt>
                <c:pt idx="7">
                  <c:v>9.0909090909090939E-2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Моя мама</c:v>
                </c:pt>
                <c:pt idx="1">
                  <c:v>Сестра, брат</c:v>
                </c:pt>
                <c:pt idx="2">
                  <c:v>Кто-то из родственников</c:v>
                </c:pt>
                <c:pt idx="3">
                  <c:v>Учитель</c:v>
                </c:pt>
                <c:pt idx="4">
                  <c:v>Отец</c:v>
                </c:pt>
                <c:pt idx="5">
                  <c:v>Друг</c:v>
                </c:pt>
                <c:pt idx="6">
                  <c:v>Одноклассник</c:v>
                </c:pt>
                <c:pt idx="7">
                  <c:v>Просто знакомый</c:v>
                </c:pt>
                <c:pt idx="8">
                  <c:v>Я ни к кому не обращусь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 formatCode="0%">
                  <c:v>0.33000000000000007</c:v>
                </c:pt>
                <c:pt idx="4" formatCode="0%">
                  <c:v>0.11</c:v>
                </c:pt>
                <c:pt idx="5" formatCode="0%">
                  <c:v>0.67000000000000015</c:v>
                </c:pt>
                <c:pt idx="8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40000"/>
        <c:axId val="28641536"/>
      </c:barChart>
      <c:catAx>
        <c:axId val="28640000"/>
        <c:scaling>
          <c:orientation val="minMax"/>
        </c:scaling>
        <c:delete val="0"/>
        <c:axPos val="b"/>
        <c:majorTickMark val="out"/>
        <c:minorTickMark val="none"/>
        <c:tickLblPos val="nextTo"/>
        <c:crossAx val="28641536"/>
        <c:crosses val="autoZero"/>
        <c:auto val="1"/>
        <c:lblAlgn val="ctr"/>
        <c:lblOffset val="100"/>
        <c:noMultiLvlLbl val="0"/>
      </c:catAx>
      <c:valAx>
        <c:axId val="286415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640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13868404664702"/>
          <c:y val="3.7180186778978212E-2"/>
          <c:w val="0.86842819100819946"/>
          <c:h val="0.530835744369163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В художественной эрудиции</c:v>
                </c:pt>
                <c:pt idx="1">
                  <c:v>В воспитанности</c:v>
                </c:pt>
                <c:pt idx="2">
                  <c:v>В уважительном отношении к другой национальности</c:v>
                </c:pt>
                <c:pt idx="3">
                  <c:v>В порядочности, честности</c:v>
                </c:pt>
                <c:pt idx="4">
                  <c:v>В добром отношении к природе, животным</c:v>
                </c:pt>
                <c:pt idx="5">
                  <c:v>В отношении к памятникам истории, культуры</c:v>
                </c:pt>
                <c:pt idx="6">
                  <c:v>В творчестве</c:v>
                </c:pt>
                <c:pt idx="7">
                  <c:v>В умении остаться человеком в любой ситуации</c:v>
                </c:pt>
                <c:pt idx="8">
                  <c:v>В толерантности к людям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0.3636363636363637</c:v>
                </c:pt>
                <c:pt idx="1">
                  <c:v>0.90909090909090906</c:v>
                </c:pt>
                <c:pt idx="2">
                  <c:v>0.3636363636363637</c:v>
                </c:pt>
                <c:pt idx="3">
                  <c:v>0.63636363636363646</c:v>
                </c:pt>
                <c:pt idx="4">
                  <c:v>0.18181818181818188</c:v>
                </c:pt>
                <c:pt idx="5">
                  <c:v>9.0909090909090939E-2</c:v>
                </c:pt>
                <c:pt idx="6">
                  <c:v>0.27272727272727276</c:v>
                </c:pt>
                <c:pt idx="7">
                  <c:v>0.54545454545454541</c:v>
                </c:pt>
                <c:pt idx="8">
                  <c:v>0.3636363636363637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В художественной эрудиции</c:v>
                </c:pt>
                <c:pt idx="1">
                  <c:v>В воспитанности</c:v>
                </c:pt>
                <c:pt idx="2">
                  <c:v>В уважительном отношении к другой национальности</c:v>
                </c:pt>
                <c:pt idx="3">
                  <c:v>В порядочности, честности</c:v>
                </c:pt>
                <c:pt idx="4">
                  <c:v>В добром отношении к природе, животным</c:v>
                </c:pt>
                <c:pt idx="5">
                  <c:v>В отношении к памятникам истории, культуры</c:v>
                </c:pt>
                <c:pt idx="6">
                  <c:v>В творчестве</c:v>
                </c:pt>
                <c:pt idx="7">
                  <c:v>В умении остаться человеком в любой ситуации</c:v>
                </c:pt>
                <c:pt idx="8">
                  <c:v>В толерантности к людям</c:v>
                </c:pt>
              </c:strCache>
            </c:strRef>
          </c:cat>
          <c:val>
            <c:numRef>
              <c:f>Лист1!$C$2:$C$10</c:f>
              <c:numCache>
                <c:formatCode>0%</c:formatCode>
                <c:ptCount val="9"/>
                <c:pt idx="1">
                  <c:v>0.89</c:v>
                </c:pt>
                <c:pt idx="2">
                  <c:v>0.22</c:v>
                </c:pt>
                <c:pt idx="3">
                  <c:v>0.56000000000000005</c:v>
                </c:pt>
                <c:pt idx="4">
                  <c:v>0.11</c:v>
                </c:pt>
                <c:pt idx="5">
                  <c:v>0.22</c:v>
                </c:pt>
                <c:pt idx="7">
                  <c:v>0.78</c:v>
                </c:pt>
                <c:pt idx="8">
                  <c:v>0.78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703360"/>
        <c:axId val="28709248"/>
      </c:barChart>
      <c:catAx>
        <c:axId val="28703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280000"/>
          <a:lstStyle/>
          <a:p>
            <a:pPr>
              <a:defRPr sz="1100"/>
            </a:pPr>
            <a:endParaRPr lang="ru-RU"/>
          </a:p>
        </c:txPr>
        <c:crossAx val="28709248"/>
        <c:crosses val="autoZero"/>
        <c:auto val="1"/>
        <c:lblAlgn val="ctr"/>
        <c:lblOffset val="100"/>
        <c:noMultiLvlLbl val="0"/>
      </c:catAx>
      <c:valAx>
        <c:axId val="287092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703360"/>
        <c:crosses val="autoZero"/>
        <c:crossBetween val="between"/>
      </c:valAx>
      <c:spPr>
        <a:solidFill>
          <a:srgbClr val="FFC000">
            <a:alpha val="39000"/>
          </a:srgb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Материальное благополучие</c:v>
                </c:pt>
                <c:pt idx="1">
                  <c:v>Успешная профессиональная деятельность</c:v>
                </c:pt>
                <c:pt idx="2">
                  <c:v>Интересная работа</c:v>
                </c:pt>
                <c:pt idx="3">
                  <c:v>Деньги</c:v>
                </c:pt>
                <c:pt idx="4">
                  <c:v>Уважение окружающих</c:v>
                </c:pt>
                <c:pt idx="5">
                  <c:v>Семья</c:v>
                </c:pt>
                <c:pt idx="6">
                  <c:v>Образование</c:v>
                </c:pt>
                <c:pt idx="7">
                  <c:v>Интеллектуальное развитие</c:v>
                </c:pt>
                <c:pt idx="8">
                  <c:v>Дружба</c:v>
                </c:pt>
                <c:pt idx="9">
                  <c:v>Личная независимость</c:v>
                </c:pt>
                <c:pt idx="10">
                  <c:v>Духовное развитие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0.45454545454545453</c:v>
                </c:pt>
                <c:pt idx="1">
                  <c:v>0.63636363636363646</c:v>
                </c:pt>
                <c:pt idx="2">
                  <c:v>0.72727272727272729</c:v>
                </c:pt>
                <c:pt idx="3">
                  <c:v>0.18181818181818188</c:v>
                </c:pt>
                <c:pt idx="4">
                  <c:v>0.3636363636363637</c:v>
                </c:pt>
                <c:pt idx="5">
                  <c:v>0.54545454545454541</c:v>
                </c:pt>
                <c:pt idx="6">
                  <c:v>0.63636363636363646</c:v>
                </c:pt>
                <c:pt idx="7">
                  <c:v>0.63636363636363646</c:v>
                </c:pt>
                <c:pt idx="8">
                  <c:v>0.72727272727272729</c:v>
                </c:pt>
                <c:pt idx="9">
                  <c:v>0.27272727272727276</c:v>
                </c:pt>
                <c:pt idx="10">
                  <c:v>0.54545454545454541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Материальное благополучие</c:v>
                </c:pt>
                <c:pt idx="1">
                  <c:v>Успешная профессиональная деятельность</c:v>
                </c:pt>
                <c:pt idx="2">
                  <c:v>Интересная работа</c:v>
                </c:pt>
                <c:pt idx="3">
                  <c:v>Деньги</c:v>
                </c:pt>
                <c:pt idx="4">
                  <c:v>Уважение окружающих</c:v>
                </c:pt>
                <c:pt idx="5">
                  <c:v>Семья</c:v>
                </c:pt>
                <c:pt idx="6">
                  <c:v>Образование</c:v>
                </c:pt>
                <c:pt idx="7">
                  <c:v>Интеллектуальное развитие</c:v>
                </c:pt>
                <c:pt idx="8">
                  <c:v>Дружба</c:v>
                </c:pt>
                <c:pt idx="9">
                  <c:v>Личная независимость</c:v>
                </c:pt>
                <c:pt idx="10">
                  <c:v>Духовное развитие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0.44</c:v>
                </c:pt>
                <c:pt idx="1">
                  <c:v>0.56000000000000005</c:v>
                </c:pt>
                <c:pt idx="2">
                  <c:v>0.22</c:v>
                </c:pt>
                <c:pt idx="3">
                  <c:v>0.11</c:v>
                </c:pt>
                <c:pt idx="4">
                  <c:v>0.44</c:v>
                </c:pt>
                <c:pt idx="5">
                  <c:v>0.78</c:v>
                </c:pt>
                <c:pt idx="6">
                  <c:v>0.67000000000000015</c:v>
                </c:pt>
                <c:pt idx="7">
                  <c:v>0.11</c:v>
                </c:pt>
                <c:pt idx="8">
                  <c:v>0.33000000000000007</c:v>
                </c:pt>
                <c:pt idx="9">
                  <c:v>0.44</c:v>
                </c:pt>
                <c:pt idx="10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742784"/>
        <c:axId val="28744320"/>
      </c:barChart>
      <c:catAx>
        <c:axId val="28742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8744320"/>
        <c:crosses val="autoZero"/>
        <c:auto val="1"/>
        <c:lblAlgn val="ctr"/>
        <c:lblOffset val="100"/>
        <c:noMultiLvlLbl val="0"/>
      </c:catAx>
      <c:valAx>
        <c:axId val="287443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742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0.78386</cdr:x>
      <cdr:y>0.05714</cdr:y>
    </cdr:from>
    <cdr:to>
      <cdr:x>0.93633</cdr:x>
      <cdr:y>0.28571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63684" y="144016"/>
          <a:ext cx="1296144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2010 год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0.80006</cdr:x>
      <cdr:y>0.03951</cdr:y>
    </cdr:from>
    <cdr:to>
      <cdr:x>0.97305</cdr:x>
      <cdr:y>0.25682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28592" y="144016"/>
          <a:ext cx="1152128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2011 год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0.71667</cdr:x>
      <cdr:y>0.08163</cdr:y>
    </cdr:from>
    <cdr:to>
      <cdr:x>1</cdr:x>
      <cdr:y>0.2449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96344" y="288032"/>
          <a:ext cx="1224136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2010 год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0.71667</cdr:x>
      <cdr:y>0.08163</cdr:y>
    </cdr:from>
    <cdr:to>
      <cdr:x>1</cdr:x>
      <cdr:y>0.2449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96344" y="288032"/>
          <a:ext cx="1224136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FF0000"/>
              </a:solidFill>
            </a:rPr>
            <a:t>2011 год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1981200" cy="6477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791200" cy="6477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872" y="188640"/>
            <a:ext cx="4962128" cy="954360"/>
          </a:xfrm>
        </p:spPr>
        <p:txBody>
          <a:bodyPr/>
          <a:lstStyle/>
          <a:p>
            <a:r>
              <a:rPr lang="ru-RU" sz="4800" b="1" dirty="0" smtClean="0">
                <a:latin typeface="Monotype Corsiva" pitchFamily="66" charset="0"/>
              </a:rPr>
              <a:t>Мировоззрение старшеклассников</a:t>
            </a:r>
            <a:endParaRPr lang="ru-RU" sz="4800" b="1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1880" y="4005064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Выступление </a:t>
            </a:r>
            <a:r>
              <a:rPr lang="ru-RU" sz="2000" b="1" dirty="0" err="1" smtClean="0"/>
              <a:t>Очнева</a:t>
            </a:r>
            <a:r>
              <a:rPr lang="ru-RU" sz="2000" b="1" dirty="0" smtClean="0"/>
              <a:t> И.В. на педсовете 25.11.2011</a:t>
            </a:r>
            <a:endParaRPr lang="ru-RU" sz="2000" b="1" dirty="0"/>
          </a:p>
        </p:txBody>
      </p:sp>
      <p:pic>
        <p:nvPicPr>
          <p:cNvPr id="4" name="Picture 4" descr="ag00029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52400"/>
            <a:ext cx="1143000" cy="906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04664"/>
            <a:ext cx="7772400" cy="738336"/>
          </a:xfrm>
        </p:spPr>
        <p:txBody>
          <a:bodyPr/>
          <a:lstStyle/>
          <a:p>
            <a:r>
              <a:rPr lang="ru-RU" dirty="0" smtClean="0"/>
              <a:t>Мировоззрение –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676400"/>
            <a:ext cx="7054552" cy="4800600"/>
          </a:xfrm>
        </p:spPr>
        <p:txBody>
          <a:bodyPr/>
          <a:lstStyle/>
          <a:p>
            <a:pPr algn="just"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система взглядов на мир и место в нем человека, на отношение человека к окружающей его действительности и к самому себе, а также обусловленные этими взглядами основные жизненные позиции людей, их идеалы, убеждения, принципы познания их деятельности, ценностные ориентации.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4" name="Picture 4" descr="ag00317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949325" cy="1219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700808"/>
            <a:ext cx="727280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Проблема мировоззрения современного старшеклассника является на сегодня особенно актуальной в связи с обострением ряда противоречий: между религиозным и светским образованием, национальными и общечеловеческими ценностями, между прагматическими </a:t>
            </a:r>
            <a:r>
              <a:rPr lang="ru-RU" sz="1700" b="1" dirty="0" err="1" smtClean="0">
                <a:solidFill>
                  <a:srgbClr val="0070C0"/>
                </a:solidFill>
              </a:rPr>
              <a:t>устрем-лениями</a:t>
            </a:r>
            <a:r>
              <a:rPr lang="ru-RU" sz="1700" b="1" dirty="0" smtClean="0">
                <a:solidFill>
                  <a:srgbClr val="0070C0"/>
                </a:solidFill>
              </a:rPr>
              <a:t> массового сознания и высокими целями Бытия, </a:t>
            </a:r>
            <a:r>
              <a:rPr lang="ru-RU" sz="1700" b="1" dirty="0" err="1" smtClean="0">
                <a:solidFill>
                  <a:srgbClr val="0070C0"/>
                </a:solidFill>
              </a:rPr>
              <a:t>разнонаправ-ленными</a:t>
            </a:r>
            <a:r>
              <a:rPr lang="ru-RU" sz="1700" b="1" dirty="0" smtClean="0">
                <a:solidFill>
                  <a:srgbClr val="0070C0"/>
                </a:solidFill>
              </a:rPr>
              <a:t> влияниями семьи, школы, СМИ и т.д.</a:t>
            </a: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Всё это в полной мере проявилось и в нашем анкетировании, которое было проведено среди учащихся 10 класса.</a:t>
            </a:r>
            <a:endParaRPr lang="ru-RU" sz="1700" b="1" dirty="0">
              <a:solidFill>
                <a:srgbClr val="0070C0"/>
              </a:solidFill>
            </a:endParaRPr>
          </a:p>
        </p:txBody>
      </p:sp>
      <p:pic>
        <p:nvPicPr>
          <p:cNvPr id="8194" name="Picture 2" descr="D:\ПЕДСОВЕТ\kl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4940" y="4149080"/>
            <a:ext cx="4081236" cy="270892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1268760"/>
          </a:xfrm>
        </p:spPr>
        <p:txBody>
          <a:bodyPr>
            <a:noAutofit/>
          </a:bodyPr>
          <a:lstStyle/>
          <a:p>
            <a:r>
              <a:rPr lang="ru-RU" sz="2400" dirty="0" smtClean="0"/>
              <a:t>1. ЖИЗНЬ – СЛОЖНОЕ ЯВЛЕНИЕ.  ЧТО, КРОМЕ ЗНАНИЙ, ВАМ ПОНАДОБИТСЯ В ДАЛЬНЕЙШЕМ?</a:t>
            </a:r>
            <a:endParaRPr lang="ru-RU" sz="24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296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11760" y="4754594"/>
            <a:ext cx="658939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Ориентация на большую самостоятельность, ответственность.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Представление о том, что значит быть гражданином своей страны.    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Навыки общения, умение взаимодействовать с людьми.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Понимание ценности природы, жизни человека.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Уважение труда, ценность профессионализма и компетентности.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Важность уважения к человеческой личности, к достоинству.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2400" algn="l"/>
              </a:tabLs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Представление о демократическом устройстве общества, его основных достоинствах (свобода личности, равенства перед законом...)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2.КАК ВЫ ДУМАЕТЕ, ЧТО ДОЛЖНА ВАМ ДАТЬ ШКОЛА?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397000"/>
          <a:ext cx="8286808" cy="347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419872" y="4869160"/>
            <a:ext cx="49685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Прочные знания по предметам.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Общекультурный кругозор.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Помощь в развитии способностей.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Опыт общения с людьми.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Способность ориентироваться в жизни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Научить вести себя (правила поведения...).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Дать представление о ценностях, смысле жизни.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555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Умение мыслить самостоятельно.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3. ЗАНИМАЕТЕСЬ ЛИ ВЫ ГДЕ-НИБУДЬ ДОПОЛНИТЕЛЬНО?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47726238"/>
              </p:ext>
            </p:extLst>
          </p:nvPr>
        </p:nvGraphicFramePr>
        <p:xfrm>
          <a:off x="3059832" y="1397000"/>
          <a:ext cx="5655572" cy="49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D:\ПЕДСОВЕТ\MC900280386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2144713" cy="2606675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4. ГДЕ ВЫ ЗАНИМАЕТЕСЬ ДОПОЛНИТЕЛЬНО?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80045358"/>
              </p:ext>
            </p:extLst>
          </p:nvPr>
        </p:nvGraphicFramePr>
        <p:xfrm>
          <a:off x="428596" y="1397000"/>
          <a:ext cx="8286808" cy="347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707904" y="5085184"/>
            <a:ext cx="42993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 репетитором.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 группе по изучению языка.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На курсах (информатики, например).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 кружках.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 спортивной группе.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Другое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5. ПОЧЕМУ ВЫ ЗАНИМАЕТЕСЬ ДОПОЛНИТЕЛЬНО?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10042540"/>
              </p:ext>
            </p:extLst>
          </p:nvPr>
        </p:nvGraphicFramePr>
        <p:xfrm>
          <a:off x="428596" y="1397000"/>
          <a:ext cx="8286808" cy="3400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75856" y="4669686"/>
            <a:ext cx="670055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Мне это интересно.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Настаивают родители.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Отстаю по предмету, он трудно дается.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Хочу иметь хорошие знания.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Думаю получить профессию.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165100" algn="l"/>
              </a:tabLs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Другое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5100" algn="l"/>
              </a:tabLs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6. ЛЮБИМЫЕ И НЕЛЮБИМЫЕ ШКОЛЬНЫЕ ПРЕДМЕТЫ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28596" y="764704"/>
          <a:ext cx="850112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1907704" y="3212976"/>
          <a:ext cx="7416824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8" name="Picture 2" descr="D:\ПЕДСОВЕТ\MC90033812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24944"/>
            <a:ext cx="1616075" cy="1833563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0"/>
          </a:xfrm>
        </p:spPr>
        <p:txBody>
          <a:bodyPr>
            <a:noAutofit/>
          </a:bodyPr>
          <a:lstStyle/>
          <a:p>
            <a:r>
              <a:rPr lang="ru-RU" sz="2400" dirty="0" smtClean="0"/>
              <a:t>7</a:t>
            </a:r>
            <a:r>
              <a:rPr lang="ru-RU" sz="2000" dirty="0" smtClean="0"/>
              <a:t>. КАЖДОМУ ЧЕЛОВЕКУ ХОЧЕТСЯ ПРОЯВИТЬ СЕБЯ С ЛУЧШЕЙ СТОРОНЫ, ПОКАЗАТЬ СВОИ ВОЗМОЖНОСТИ, СПОСОБНОСТИ. </a:t>
            </a:r>
            <a:br>
              <a:rPr lang="ru-RU" sz="2000" dirty="0" smtClean="0"/>
            </a:br>
            <a:r>
              <a:rPr lang="ru-RU" sz="2000" dirty="0" smtClean="0"/>
              <a:t>	</a:t>
            </a:r>
            <a:r>
              <a:rPr lang="ru-RU" sz="2000" b="1" dirty="0" smtClean="0"/>
              <a:t>Насколько это удается Вам в школе?</a:t>
            </a:r>
            <a:endParaRPr lang="ru-RU" sz="20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46281916"/>
              </p:ext>
            </p:extLst>
          </p:nvPr>
        </p:nvGraphicFramePr>
        <p:xfrm>
          <a:off x="107504" y="1196752"/>
          <a:ext cx="432048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4644008" y="3140968"/>
          <a:ext cx="432048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8. ОЦЕНИТЕ, ПОЖАЛУЙСТА, ОТДЕЛЬНЫЕ СТОРОНЫ ВАШЕЙ ЖИЗНИ В ШКОЛЕ.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908720"/>
          <a:ext cx="759633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1547664" y="3645024"/>
          <a:ext cx="7596336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9. УДОВЛЕТВОРЕНЫ ЛИ ВЫ СВОИМИ УЧЕБНЫМИ УСПЕХАМИ?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397000"/>
          <a:ext cx="8572560" cy="347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4" descr="D:\ПЕДСОВЕТ\MC90008989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085183"/>
            <a:ext cx="1599547" cy="1632595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10. КАК ВЫ СЧИТАЕТЕ, ЧЕМ МОЖНО ЗАВОЕВАТЬ АВТОРИТЕТ У СВЕРСТНИКОВ? 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827584" y="1397000"/>
          <a:ext cx="8173572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11. УЧИТЕЛЯ, КАК И ВСЕ ЛЮДИ, РАЗНЫЕ. КАКИЕ ИЗ НИХ У ВАС ВЫЗЫВАЮТ СИМПАТИЮ, УВАЖЕНИЕ?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764704"/>
          <a:ext cx="864399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149" name="Picture 5" descr="D:\ПЕДСОВЕТ\MC900250406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085184"/>
            <a:ext cx="1800200" cy="93738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908720"/>
          </a:xfrm>
        </p:spPr>
        <p:txBody>
          <a:bodyPr>
            <a:noAutofit/>
          </a:bodyPr>
          <a:lstStyle/>
          <a:p>
            <a:r>
              <a:rPr lang="ru-RU" sz="2400" dirty="0" smtClean="0"/>
              <a:t>12.КАКИЕ ЧУВСТВА У ВАС ВЫЗЫВАЕТ ОБЫЧНОЕ</a:t>
            </a:r>
            <a:br>
              <a:rPr lang="ru-RU" sz="2400" dirty="0" smtClean="0"/>
            </a:br>
            <a:r>
              <a:rPr lang="ru-RU" sz="2400" dirty="0" smtClean="0"/>
              <a:t>ПРЕБЫВАНИЕ В ШКОЛЕ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836712"/>
          <a:ext cx="857256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D:\ПЕДСОВЕТ\MM9003567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76672"/>
            <a:ext cx="576064" cy="576064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980728"/>
          </a:xfrm>
        </p:spPr>
        <p:txBody>
          <a:bodyPr>
            <a:noAutofit/>
          </a:bodyPr>
          <a:lstStyle/>
          <a:p>
            <a:r>
              <a:rPr lang="ru-RU" sz="2000" dirty="0" smtClean="0"/>
              <a:t>13. ЕСТЬ ЛИ В ВАШЕЙ ЖИЗНИ ЧЕЛОВЕК, К КОТОРОМУ ВЫ ПРИДЕТЕ В ТРУДНУЮ МИНУТУ ЗА СОВЕТОМ, ПОМОЩЬЮ? </a:t>
            </a:r>
            <a:endParaRPr lang="ru-RU" sz="20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755576" y="836712"/>
          <a:ext cx="838842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D:\ПЕДСОВЕТ\MC90009010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340768"/>
            <a:ext cx="1734228" cy="1296144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14.В ЧЕМ, ПО ВАШЕМУ МНЕНИЮ, ПРОЯВЛЯЕТСЯ КУЛЬТУРА ЧЕЛОВЕКА?</a:t>
            </a:r>
            <a:endParaRPr lang="ru-RU" sz="28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403648" y="836712"/>
          <a:ext cx="752607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0" name="Picture 2" descr="D:\ПЕДСОВЕТ\MC90031999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72992"/>
            <a:ext cx="864096" cy="1233586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86800" cy="62185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15. ЧТО ВЫ СЧИТАЕТЕ ДЛЯ СЕБЯ НАИБОЛЕЕ ВАЖНЫМ?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548680"/>
          <a:ext cx="857256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122" name="Picture 2" descr="D:\ПЕДСОВЕТ\MC90034331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941168"/>
            <a:ext cx="1828800" cy="1655763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2060848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273</TotalTime>
  <Words>470</Words>
  <Application>Microsoft Office PowerPoint</Application>
  <PresentationFormat>Экран (4:3)</PresentationFormat>
  <Paragraphs>53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template</vt:lpstr>
      <vt:lpstr>Мировоззрение старшеклассников</vt:lpstr>
      <vt:lpstr>Мировоззрение –  </vt:lpstr>
      <vt:lpstr>Презентация PowerPoint</vt:lpstr>
      <vt:lpstr>1. ЖИЗНЬ – СЛОЖНОЕ ЯВЛЕНИЕ.  ЧТО, КРОМЕ ЗНАНИЙ, ВАМ ПОНАДОБИТСЯ В ДАЛЬНЕЙШЕМ?</vt:lpstr>
      <vt:lpstr>2.КАК ВЫ ДУМАЕТЕ, ЧТО ДОЛЖНА ВАМ ДАТЬ ШКОЛА?</vt:lpstr>
      <vt:lpstr>3. ЗАНИМАЕТЕСЬ ЛИ ВЫ ГДЕ-НИБУДЬ ДОПОЛНИТЕЛЬНО?</vt:lpstr>
      <vt:lpstr>4. ГДЕ ВЫ ЗАНИМАЕТЕСЬ ДОПОЛНИТЕЛЬНО?</vt:lpstr>
      <vt:lpstr>5. ПОЧЕМУ ВЫ ЗАНИМАЕТЕСЬ ДОПОЛНИТЕЛЬНО?</vt:lpstr>
      <vt:lpstr>6. ЛЮБИМЫЕ И НЕЛЮБИМЫЕ ШКОЛЬНЫЕ ПРЕДМЕТЫ</vt:lpstr>
      <vt:lpstr>7. КАЖДОМУ ЧЕЛОВЕКУ ХОЧЕТСЯ ПРОЯВИТЬ СЕБЯ С ЛУЧШЕЙ СТОРОНЫ, ПОКАЗАТЬ СВОИ ВОЗМОЖНОСТИ, СПОСОБНОСТИ.   Насколько это удается Вам в школе?</vt:lpstr>
      <vt:lpstr>8. ОЦЕНИТЕ, ПОЖАЛУЙСТА, ОТДЕЛЬНЫЕ СТОРОНЫ ВАШЕЙ ЖИЗНИ В ШКОЛЕ.</vt:lpstr>
      <vt:lpstr>9. УДОВЛЕТВОРЕНЫ ЛИ ВЫ СВОИМИ УЧЕБНЫМИ УСПЕХАМИ?</vt:lpstr>
      <vt:lpstr>10. КАК ВЫ СЧИТАЕТЕ, ЧЕМ МОЖНО ЗАВОЕВАТЬ АВТОРИТЕТ У СВЕРСТНИКОВ? </vt:lpstr>
      <vt:lpstr>11. УЧИТЕЛЯ, КАК И ВСЕ ЛЮДИ, РАЗНЫЕ. КАКИЕ ИЗ НИХ У ВАС ВЫЗЫВАЮТ СИМПАТИЮ, УВАЖЕНИЕ? </vt:lpstr>
      <vt:lpstr>12.КАКИЕ ЧУВСТВА У ВАС ВЫЗЫВАЕТ ОБЫЧНОЕ ПРЕБЫВАНИЕ В ШКОЛЕ</vt:lpstr>
      <vt:lpstr>13. ЕСТЬ ЛИ В ВАШЕЙ ЖИЗНИ ЧЕЛОВЕК, К КОТОРОМУ ВЫ ПРИДЕТЕ В ТРУДНУЮ МИНУТУ ЗА СОВЕТОМ, ПОМОЩЬЮ? </vt:lpstr>
      <vt:lpstr>14.В ЧЕМ, ПО ВАШЕМУ МНЕНИЮ, ПРОЯВЛЯЕТСЯ КУЛЬТУРА ЧЕЛОВЕКА?</vt:lpstr>
      <vt:lpstr>15. ЧТО ВЫ СЧИТАЕТЕ ДЛЯ СЕБЯ НАИБОЛЕЕ ВАЖНЫМ?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Мировоззрение старшеклассников</dc:title>
  <dc:creator>пользователь</dc:creator>
  <cp:lastModifiedBy>1</cp:lastModifiedBy>
  <cp:revision>31</cp:revision>
  <dcterms:created xsi:type="dcterms:W3CDTF">2011-11-22T08:15:09Z</dcterms:created>
  <dcterms:modified xsi:type="dcterms:W3CDTF">2011-11-24T17:11:13Z</dcterms:modified>
</cp:coreProperties>
</file>