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3" r:id="rId3"/>
    <p:sldId id="272" r:id="rId4"/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numRef>
              <c:f>Лист1!$A$2:$A$8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cat>
          <c:val>
            <c:numRef>
              <c:f>Лист1!$B$2:$B$8</c:f>
              <c:numCache>
                <c:formatCode>0%</c:formatCode>
                <c:ptCount val="7"/>
                <c:pt idx="0">
                  <c:v>0.46153846153846162</c:v>
                </c:pt>
                <c:pt idx="1">
                  <c:v>0</c:v>
                </c:pt>
                <c:pt idx="2">
                  <c:v>0.6923076923076924</c:v>
                </c:pt>
                <c:pt idx="3">
                  <c:v>0.15384615384615391</c:v>
                </c:pt>
                <c:pt idx="4">
                  <c:v>0.53846153846153844</c:v>
                </c:pt>
                <c:pt idx="5">
                  <c:v>0.38461538461538469</c:v>
                </c:pt>
                <c:pt idx="6">
                  <c:v>7.6923076923076927E-2</c:v>
                </c:pt>
              </c:numCache>
            </c:numRef>
          </c:val>
        </c:ser>
        <c:axId val="65991808"/>
        <c:axId val="65993344"/>
      </c:barChart>
      <c:catAx>
        <c:axId val="6599180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000" baseline="0"/>
            </a:pPr>
            <a:endParaRPr lang="ru-RU"/>
          </a:p>
        </c:txPr>
        <c:crossAx val="65993344"/>
        <c:crosses val="autoZero"/>
        <c:auto val="1"/>
        <c:lblAlgn val="ctr"/>
        <c:lblOffset val="100"/>
      </c:catAx>
      <c:valAx>
        <c:axId val="65993344"/>
        <c:scaling>
          <c:orientation val="minMax"/>
        </c:scaling>
        <c:axPos val="l"/>
        <c:majorGridlines/>
        <c:numFmt formatCode="0%" sourceLinked="1"/>
        <c:tickLblPos val="nextTo"/>
        <c:crossAx val="65991808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numRef>
              <c:f>Лист1!$A$2:$A$9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Лист1!$B$2:$B$9</c:f>
              <c:numCache>
                <c:formatCode>0%</c:formatCode>
                <c:ptCount val="8"/>
                <c:pt idx="0">
                  <c:v>0.53846153846153844</c:v>
                </c:pt>
                <c:pt idx="1">
                  <c:v>0.46153846153846184</c:v>
                </c:pt>
                <c:pt idx="2">
                  <c:v>0.3846153846153848</c:v>
                </c:pt>
                <c:pt idx="3">
                  <c:v>0.3846153846153848</c:v>
                </c:pt>
                <c:pt idx="4">
                  <c:v>0.15384615384615402</c:v>
                </c:pt>
                <c:pt idx="5">
                  <c:v>7.6923076923076941E-2</c:v>
                </c:pt>
                <c:pt idx="6">
                  <c:v>7.6923076923076941E-2</c:v>
                </c:pt>
                <c:pt idx="7">
                  <c:v>0.3846153846153848</c:v>
                </c:pt>
              </c:numCache>
            </c:numRef>
          </c:val>
        </c:ser>
        <c:axId val="55240960"/>
        <c:axId val="10027008"/>
      </c:barChart>
      <c:catAx>
        <c:axId val="55240960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000" baseline="0"/>
            </a:pPr>
            <a:endParaRPr lang="ru-RU"/>
          </a:p>
        </c:txPr>
        <c:crossAx val="10027008"/>
        <c:crosses val="autoZero"/>
        <c:auto val="1"/>
        <c:lblAlgn val="ctr"/>
        <c:lblOffset val="100"/>
      </c:catAx>
      <c:valAx>
        <c:axId val="10027008"/>
        <c:scaling>
          <c:orientation val="minMax"/>
        </c:scaling>
        <c:axPos val="l"/>
        <c:majorGridlines/>
        <c:numFmt formatCode="0%" sourceLinked="1"/>
        <c:tickLblPos val="nextTo"/>
        <c:crossAx val="55240960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Да</c:v>
                </c:pt>
                <c:pt idx="1">
                  <c:v>Нет</c:v>
                </c:pt>
                <c:pt idx="2">
                  <c:v>Иногда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0.63636363636363646</c:v>
                </c:pt>
                <c:pt idx="1">
                  <c:v>0</c:v>
                </c:pt>
                <c:pt idx="2">
                  <c:v>0.3636363636363637</c:v>
                </c:pt>
              </c:numCache>
            </c:numRef>
          </c:val>
        </c:ser>
        <c:axId val="10030464"/>
        <c:axId val="42960000"/>
      </c:barChart>
      <c:catAx>
        <c:axId val="1003046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400" baseline="0"/>
            </a:pPr>
            <a:endParaRPr lang="ru-RU"/>
          </a:p>
        </c:txPr>
        <c:crossAx val="42960000"/>
        <c:crosses val="autoZero"/>
        <c:auto val="1"/>
        <c:lblAlgn val="ctr"/>
        <c:lblOffset val="100"/>
      </c:catAx>
      <c:valAx>
        <c:axId val="42960000"/>
        <c:scaling>
          <c:orientation val="minMax"/>
        </c:scaling>
        <c:axPos val="l"/>
        <c:majorGridlines/>
        <c:numFmt formatCode="0%" sourceLinked="1"/>
        <c:tickLblPos val="nextTo"/>
        <c:crossAx val="10030464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numRef>
              <c:f>Лист1!$A$2:$A$7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Лист1!$B$2:$B$7</c:f>
              <c:numCache>
                <c:formatCode>0%</c:formatCode>
                <c:ptCount val="6"/>
                <c:pt idx="0">
                  <c:v>0.23076923076923084</c:v>
                </c:pt>
                <c:pt idx="1">
                  <c:v>0.30769230769230776</c:v>
                </c:pt>
                <c:pt idx="2">
                  <c:v>0.15384615384615391</c:v>
                </c:pt>
                <c:pt idx="3">
                  <c:v>0.15384615384615391</c:v>
                </c:pt>
                <c:pt idx="4">
                  <c:v>0.38461538461538469</c:v>
                </c:pt>
                <c:pt idx="5">
                  <c:v>0.23076923076923084</c:v>
                </c:pt>
              </c:numCache>
            </c:numRef>
          </c:val>
        </c:ser>
        <c:axId val="9611520"/>
        <c:axId val="9613312"/>
      </c:barChart>
      <c:catAx>
        <c:axId val="9611520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000" baseline="0"/>
            </a:pPr>
            <a:endParaRPr lang="ru-RU"/>
          </a:p>
        </c:txPr>
        <c:crossAx val="9613312"/>
        <c:crosses val="autoZero"/>
        <c:auto val="1"/>
        <c:lblAlgn val="ctr"/>
        <c:lblOffset val="100"/>
      </c:catAx>
      <c:valAx>
        <c:axId val="9613312"/>
        <c:scaling>
          <c:orientation val="minMax"/>
        </c:scaling>
        <c:axPos val="l"/>
        <c:majorGridlines/>
        <c:numFmt formatCode="0%" sourceLinked="1"/>
        <c:tickLblPos val="nextTo"/>
        <c:crossAx val="9611520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numRef>
              <c:f>Лист1!$A$2:$A$7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Лист1!$B$2:$B$7</c:f>
              <c:numCache>
                <c:formatCode>0%</c:formatCode>
                <c:ptCount val="6"/>
                <c:pt idx="0">
                  <c:v>0.53846153846153844</c:v>
                </c:pt>
                <c:pt idx="1">
                  <c:v>7.6923076923076927E-2</c:v>
                </c:pt>
                <c:pt idx="2">
                  <c:v>7.6923076923076927E-2</c:v>
                </c:pt>
                <c:pt idx="3">
                  <c:v>0.3846153846153848</c:v>
                </c:pt>
                <c:pt idx="4">
                  <c:v>0.30769230769230782</c:v>
                </c:pt>
                <c:pt idx="5">
                  <c:v>7.6923076923076927E-2</c:v>
                </c:pt>
              </c:numCache>
            </c:numRef>
          </c:val>
        </c:ser>
        <c:axId val="55729152"/>
        <c:axId val="55735040"/>
      </c:barChart>
      <c:catAx>
        <c:axId val="5572915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000" baseline="0"/>
            </a:pPr>
            <a:endParaRPr lang="ru-RU"/>
          </a:p>
        </c:txPr>
        <c:crossAx val="55735040"/>
        <c:crosses val="autoZero"/>
        <c:auto val="1"/>
        <c:lblAlgn val="ctr"/>
        <c:lblOffset val="100"/>
      </c:catAx>
      <c:valAx>
        <c:axId val="55735040"/>
        <c:scaling>
          <c:orientation val="minMax"/>
        </c:scaling>
        <c:axPos val="l"/>
        <c:majorGridlines/>
        <c:numFmt formatCode="0%" sourceLinked="1"/>
        <c:tickLblPos val="nextTo"/>
        <c:crossAx val="55729152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Изучаю с интересом</c:v>
                </c:pt>
              </c:strCache>
            </c:strRef>
          </c:tx>
          <c:spPr>
            <a:ln w="15875"/>
          </c:spPr>
          <c:cat>
            <c:strRef>
              <c:f>Лист1!$A$2:$A$15</c:f>
              <c:strCache>
                <c:ptCount val="14"/>
                <c:pt idx="0">
                  <c:v>История</c:v>
                </c:pt>
                <c:pt idx="1">
                  <c:v>География</c:v>
                </c:pt>
                <c:pt idx="2">
                  <c:v>Биология</c:v>
                </c:pt>
                <c:pt idx="3">
                  <c:v>Алгебра</c:v>
                </c:pt>
                <c:pt idx="4">
                  <c:v>Геометрия</c:v>
                </c:pt>
                <c:pt idx="5">
                  <c:v>Физика</c:v>
                </c:pt>
                <c:pt idx="6">
                  <c:v>Химия</c:v>
                </c:pt>
                <c:pt idx="7">
                  <c:v>Информатика</c:v>
                </c:pt>
                <c:pt idx="8">
                  <c:v>Литература</c:v>
                </c:pt>
                <c:pt idx="9">
                  <c:v>Русский язык</c:v>
                </c:pt>
                <c:pt idx="10">
                  <c:v>Иностр. язык</c:v>
                </c:pt>
                <c:pt idx="11">
                  <c:v>Обществознание</c:v>
                </c:pt>
                <c:pt idx="12">
                  <c:v>ОБЖ</c:v>
                </c:pt>
                <c:pt idx="13">
                  <c:v>Физкультура</c:v>
                </c:pt>
              </c:strCache>
            </c:strRef>
          </c:cat>
          <c:val>
            <c:numRef>
              <c:f>Лист1!$B$2:$B$15</c:f>
              <c:numCache>
                <c:formatCode>0%</c:formatCode>
                <c:ptCount val="14"/>
                <c:pt idx="0">
                  <c:v>0.27272727272727282</c:v>
                </c:pt>
                <c:pt idx="1">
                  <c:v>0.45454545454545453</c:v>
                </c:pt>
                <c:pt idx="2">
                  <c:v>0.36363636363636381</c:v>
                </c:pt>
                <c:pt idx="3">
                  <c:v>0.54545454545454541</c:v>
                </c:pt>
                <c:pt idx="4">
                  <c:v>0.54545454545454541</c:v>
                </c:pt>
                <c:pt idx="5">
                  <c:v>0.36363636363636381</c:v>
                </c:pt>
                <c:pt idx="6">
                  <c:v>0.36363636363636381</c:v>
                </c:pt>
                <c:pt idx="7">
                  <c:v>0.45454545454545453</c:v>
                </c:pt>
                <c:pt idx="8">
                  <c:v>0.45454545454545453</c:v>
                </c:pt>
                <c:pt idx="9">
                  <c:v>0.54545454545454541</c:v>
                </c:pt>
                <c:pt idx="10">
                  <c:v>0.72727272727272729</c:v>
                </c:pt>
                <c:pt idx="11">
                  <c:v>0.36363636363636381</c:v>
                </c:pt>
                <c:pt idx="12">
                  <c:v>0.45454545454545453</c:v>
                </c:pt>
                <c:pt idx="13">
                  <c:v>0.63636363636363691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Равнодушен</c:v>
                </c:pt>
              </c:strCache>
            </c:strRef>
          </c:tx>
          <c:cat>
            <c:strRef>
              <c:f>Лист1!$A$2:$A$15</c:f>
              <c:strCache>
                <c:ptCount val="14"/>
                <c:pt idx="0">
                  <c:v>История</c:v>
                </c:pt>
                <c:pt idx="1">
                  <c:v>География</c:v>
                </c:pt>
                <c:pt idx="2">
                  <c:v>Биология</c:v>
                </c:pt>
                <c:pt idx="3">
                  <c:v>Алгебра</c:v>
                </c:pt>
                <c:pt idx="4">
                  <c:v>Геометрия</c:v>
                </c:pt>
                <c:pt idx="5">
                  <c:v>Физика</c:v>
                </c:pt>
                <c:pt idx="6">
                  <c:v>Химия</c:v>
                </c:pt>
                <c:pt idx="7">
                  <c:v>Информатика</c:v>
                </c:pt>
                <c:pt idx="8">
                  <c:v>Литература</c:v>
                </c:pt>
                <c:pt idx="9">
                  <c:v>Русский язык</c:v>
                </c:pt>
                <c:pt idx="10">
                  <c:v>Иностр. язык</c:v>
                </c:pt>
                <c:pt idx="11">
                  <c:v>Обществознание</c:v>
                </c:pt>
                <c:pt idx="12">
                  <c:v>ОБЖ</c:v>
                </c:pt>
                <c:pt idx="13">
                  <c:v>Физкультура</c:v>
                </c:pt>
              </c:strCache>
            </c:strRef>
          </c:cat>
          <c:val>
            <c:numRef>
              <c:f>Лист1!$C$2:$C$15</c:f>
              <c:numCache>
                <c:formatCode>0%</c:formatCode>
                <c:ptCount val="14"/>
                <c:pt idx="0">
                  <c:v>0.63636363636363691</c:v>
                </c:pt>
                <c:pt idx="1">
                  <c:v>0.54545454545454541</c:v>
                </c:pt>
                <c:pt idx="2">
                  <c:v>0.54545454545454541</c:v>
                </c:pt>
                <c:pt idx="3">
                  <c:v>0.36363636363636381</c:v>
                </c:pt>
                <c:pt idx="4">
                  <c:v>0.45454545454545453</c:v>
                </c:pt>
                <c:pt idx="5">
                  <c:v>0.54545454545454541</c:v>
                </c:pt>
                <c:pt idx="6">
                  <c:v>0.45454545454545453</c:v>
                </c:pt>
                <c:pt idx="7">
                  <c:v>0.54545454545454541</c:v>
                </c:pt>
                <c:pt idx="8">
                  <c:v>0.54545454545454541</c:v>
                </c:pt>
                <c:pt idx="9">
                  <c:v>0.36363636363636381</c:v>
                </c:pt>
                <c:pt idx="10">
                  <c:v>9.0909090909091037E-2</c:v>
                </c:pt>
                <c:pt idx="11">
                  <c:v>0.54545454545454541</c:v>
                </c:pt>
                <c:pt idx="12">
                  <c:v>0.54545454545454541</c:v>
                </c:pt>
                <c:pt idx="13">
                  <c:v>0.36363636363636381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Не люблю</c:v>
                </c:pt>
              </c:strCache>
            </c:strRef>
          </c:tx>
          <c:cat>
            <c:strRef>
              <c:f>Лист1!$A$2:$A$15</c:f>
              <c:strCache>
                <c:ptCount val="14"/>
                <c:pt idx="0">
                  <c:v>История</c:v>
                </c:pt>
                <c:pt idx="1">
                  <c:v>География</c:v>
                </c:pt>
                <c:pt idx="2">
                  <c:v>Биология</c:v>
                </c:pt>
                <c:pt idx="3">
                  <c:v>Алгебра</c:v>
                </c:pt>
                <c:pt idx="4">
                  <c:v>Геометрия</c:v>
                </c:pt>
                <c:pt idx="5">
                  <c:v>Физика</c:v>
                </c:pt>
                <c:pt idx="6">
                  <c:v>Химия</c:v>
                </c:pt>
                <c:pt idx="7">
                  <c:v>Информатика</c:v>
                </c:pt>
                <c:pt idx="8">
                  <c:v>Литература</c:v>
                </c:pt>
                <c:pt idx="9">
                  <c:v>Русский язык</c:v>
                </c:pt>
                <c:pt idx="10">
                  <c:v>Иностр. язык</c:v>
                </c:pt>
                <c:pt idx="11">
                  <c:v>Обществознание</c:v>
                </c:pt>
                <c:pt idx="12">
                  <c:v>ОБЖ</c:v>
                </c:pt>
                <c:pt idx="13">
                  <c:v>Физкультура</c:v>
                </c:pt>
              </c:strCache>
            </c:strRef>
          </c:cat>
          <c:val>
            <c:numRef>
              <c:f>Лист1!$D$2:$D$15</c:f>
              <c:numCache>
                <c:formatCode>0%</c:formatCode>
                <c:ptCount val="14"/>
                <c:pt idx="0">
                  <c:v>9.0909090909091037E-2</c:v>
                </c:pt>
                <c:pt idx="1">
                  <c:v>0</c:v>
                </c:pt>
                <c:pt idx="2">
                  <c:v>9.0909090909091037E-2</c:v>
                </c:pt>
                <c:pt idx="3">
                  <c:v>9.0909090909091037E-2</c:v>
                </c:pt>
                <c:pt idx="4">
                  <c:v>0</c:v>
                </c:pt>
                <c:pt idx="5">
                  <c:v>9.0909090909091037E-2</c:v>
                </c:pt>
                <c:pt idx="6">
                  <c:v>0.18181818181818199</c:v>
                </c:pt>
                <c:pt idx="7">
                  <c:v>0</c:v>
                </c:pt>
                <c:pt idx="8">
                  <c:v>0</c:v>
                </c:pt>
                <c:pt idx="9">
                  <c:v>9.0909090909091037E-2</c:v>
                </c:pt>
                <c:pt idx="10">
                  <c:v>0.18181818181818199</c:v>
                </c:pt>
                <c:pt idx="11">
                  <c:v>9.0909090909091037E-2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</c:ser>
        <c:axId val="54938624"/>
        <c:axId val="54944512"/>
      </c:barChart>
      <c:catAx>
        <c:axId val="54938624"/>
        <c:scaling>
          <c:orientation val="minMax"/>
        </c:scaling>
        <c:axPos val="b"/>
        <c:tickLblPos val="nextTo"/>
        <c:crossAx val="54944512"/>
        <c:crosses val="autoZero"/>
        <c:auto val="1"/>
        <c:lblAlgn val="ctr"/>
        <c:lblOffset val="100"/>
      </c:catAx>
      <c:valAx>
        <c:axId val="54944512"/>
        <c:scaling>
          <c:orientation val="minMax"/>
        </c:scaling>
        <c:axPos val="l"/>
        <c:majorGridlines/>
        <c:numFmt formatCode="0%" sourceLinked="1"/>
        <c:tickLblPos val="nextTo"/>
        <c:crossAx val="54938624"/>
        <c:crosses val="autoZero"/>
        <c:crossBetween val="between"/>
      </c:valAx>
      <c:spPr>
        <a:ln>
          <a:noFill/>
        </a:ln>
      </c:spPr>
    </c:plotArea>
    <c:legend>
      <c:legendPos val="r"/>
      <c:layout>
        <c:manualLayout>
          <c:xMode val="edge"/>
          <c:yMode val="edge"/>
          <c:x val="0.71376860607341086"/>
          <c:y val="0.39922503816677501"/>
          <c:w val="0.27726787122923335"/>
          <c:h val="0.20154973307081972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В учёбе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Почти всегда</c:v>
                </c:pt>
                <c:pt idx="1">
                  <c:v>Иногда</c:v>
                </c:pt>
                <c:pt idx="2">
                  <c:v>Очень редко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9.0909090909091023E-2</c:v>
                </c:pt>
                <c:pt idx="1">
                  <c:v>0.72727272727272729</c:v>
                </c:pt>
                <c:pt idx="2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Просто как человеку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Почти всегда</c:v>
                </c:pt>
                <c:pt idx="1">
                  <c:v>Иногда</c:v>
                </c:pt>
                <c:pt idx="2">
                  <c:v>Очень редко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>
                  <c:v>0.27272727272727282</c:v>
                </c:pt>
                <c:pt idx="1">
                  <c:v>0.6363636363636368</c:v>
                </c:pt>
                <c:pt idx="2">
                  <c:v>0</c:v>
                </c:pt>
              </c:numCache>
            </c:numRef>
          </c:val>
        </c:ser>
        <c:axId val="56915072"/>
        <c:axId val="56916608"/>
      </c:barChart>
      <c:catAx>
        <c:axId val="56915072"/>
        <c:scaling>
          <c:orientation val="minMax"/>
        </c:scaling>
        <c:axPos val="b"/>
        <c:tickLblPos val="nextTo"/>
        <c:crossAx val="56916608"/>
        <c:crosses val="autoZero"/>
        <c:auto val="1"/>
        <c:lblAlgn val="ctr"/>
        <c:lblOffset val="100"/>
      </c:catAx>
      <c:valAx>
        <c:axId val="56916608"/>
        <c:scaling>
          <c:orientation val="minMax"/>
        </c:scaling>
        <c:axPos val="l"/>
        <c:majorGridlines/>
        <c:numFmt formatCode="0%" sourceLinked="1"/>
        <c:tickLblPos val="nextTo"/>
        <c:crossAx val="56915072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Положительно</c:v>
                </c:pt>
              </c:strCache>
            </c:strRef>
          </c:tx>
          <c:cat>
            <c:strRef>
              <c:f>Лист1!$A$2:$A$6</c:f>
              <c:strCache>
                <c:ptCount val="5"/>
                <c:pt idx="0">
                  <c:v>Ваша учеба в классе</c:v>
                </c:pt>
                <c:pt idx="1">
                  <c:v>Мои отношения с одноклассниками</c:v>
                </c:pt>
                <c:pt idx="2">
                  <c:v>Отношение моих родителей к учебе</c:v>
                </c:pt>
                <c:pt idx="3">
                  <c:v>Отношение большинства учителей ко мне</c:v>
                </c:pt>
                <c:pt idx="4">
                  <c:v>Отношения с учениками других классов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0.54545454545454541</c:v>
                </c:pt>
                <c:pt idx="1">
                  <c:v>0.72727272727272729</c:v>
                </c:pt>
                <c:pt idx="2">
                  <c:v>0.54545454545454541</c:v>
                </c:pt>
                <c:pt idx="3">
                  <c:v>0.54545454545454541</c:v>
                </c:pt>
                <c:pt idx="4">
                  <c:v>0.54545454545454541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Средне</c:v>
                </c:pt>
              </c:strCache>
            </c:strRef>
          </c:tx>
          <c:cat>
            <c:strRef>
              <c:f>Лист1!$A$2:$A$6</c:f>
              <c:strCache>
                <c:ptCount val="5"/>
                <c:pt idx="0">
                  <c:v>Ваша учеба в классе</c:v>
                </c:pt>
                <c:pt idx="1">
                  <c:v>Мои отношения с одноклассниками</c:v>
                </c:pt>
                <c:pt idx="2">
                  <c:v>Отношение моих родителей к учебе</c:v>
                </c:pt>
                <c:pt idx="3">
                  <c:v>Отношение большинства учителей ко мне</c:v>
                </c:pt>
                <c:pt idx="4">
                  <c:v>Отношения с учениками других классов</c:v>
                </c:pt>
              </c:strCache>
            </c:strRef>
          </c:cat>
          <c:val>
            <c:numRef>
              <c:f>Лист1!$C$2:$C$6</c:f>
              <c:numCache>
                <c:formatCode>0%</c:formatCode>
                <c:ptCount val="5"/>
                <c:pt idx="0">
                  <c:v>0.36363636363636376</c:v>
                </c:pt>
                <c:pt idx="1">
                  <c:v>0.18181818181818193</c:v>
                </c:pt>
                <c:pt idx="2">
                  <c:v>0.27272727272727282</c:v>
                </c:pt>
                <c:pt idx="3">
                  <c:v>0.45454545454545453</c:v>
                </c:pt>
                <c:pt idx="4">
                  <c:v>0.36363636363636376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Отрицательно</c:v>
                </c:pt>
              </c:strCache>
            </c:strRef>
          </c:tx>
          <c:cat>
            <c:strRef>
              <c:f>Лист1!$A$2:$A$6</c:f>
              <c:strCache>
                <c:ptCount val="5"/>
                <c:pt idx="0">
                  <c:v>Ваша учеба в классе</c:v>
                </c:pt>
                <c:pt idx="1">
                  <c:v>Мои отношения с одноклассниками</c:v>
                </c:pt>
                <c:pt idx="2">
                  <c:v>Отношение моих родителей к учебе</c:v>
                </c:pt>
                <c:pt idx="3">
                  <c:v>Отношение большинства учителей ко мне</c:v>
                </c:pt>
                <c:pt idx="4">
                  <c:v>Отношения с учениками других классов</c:v>
                </c:pt>
              </c:strCache>
            </c:strRef>
          </c:cat>
          <c:val>
            <c:numRef>
              <c:f>Лист1!$D$2:$D$6</c:f>
              <c:numCache>
                <c:formatCode>0%</c:formatCode>
                <c:ptCount val="5"/>
                <c:pt idx="0">
                  <c:v>9.0909090909090981E-2</c:v>
                </c:pt>
                <c:pt idx="1">
                  <c:v>9.0909090909090981E-2</c:v>
                </c:pt>
                <c:pt idx="2">
                  <c:v>0.18181818181818193</c:v>
                </c:pt>
                <c:pt idx="3">
                  <c:v>0</c:v>
                </c:pt>
                <c:pt idx="4">
                  <c:v>9.0909090909090981E-2</c:v>
                </c:pt>
              </c:numCache>
            </c:numRef>
          </c:val>
        </c:ser>
        <c:axId val="64032768"/>
        <c:axId val="64034304"/>
      </c:barChart>
      <c:catAx>
        <c:axId val="64032768"/>
        <c:scaling>
          <c:orientation val="minMax"/>
        </c:scaling>
        <c:axPos val="b"/>
        <c:tickLblPos val="nextTo"/>
        <c:txPr>
          <a:bodyPr rot="-1500000"/>
          <a:lstStyle/>
          <a:p>
            <a:pPr>
              <a:defRPr sz="1200"/>
            </a:pPr>
            <a:endParaRPr lang="ru-RU"/>
          </a:p>
        </c:txPr>
        <c:crossAx val="64034304"/>
        <c:crosses val="autoZero"/>
        <c:auto val="1"/>
        <c:lblAlgn val="ctr"/>
        <c:lblOffset val="100"/>
      </c:catAx>
      <c:valAx>
        <c:axId val="64034304"/>
        <c:scaling>
          <c:orientation val="minMax"/>
        </c:scaling>
        <c:axPos val="l"/>
        <c:majorGridlines/>
        <c:numFmt formatCode="0%" sourceLinked="1"/>
        <c:tickLblPos val="nextTo"/>
        <c:crossAx val="64032768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Да, вполне</c:v>
                </c:pt>
                <c:pt idx="1">
                  <c:v>Частично</c:v>
                </c:pt>
                <c:pt idx="2">
                  <c:v>Я часто бываю собой недоволен</c:v>
                </c:pt>
                <c:pt idx="3">
                  <c:v>Мне это безразлично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0.18181818181818196</c:v>
                </c:pt>
                <c:pt idx="1">
                  <c:v>0.36363636363636381</c:v>
                </c:pt>
                <c:pt idx="2">
                  <c:v>0.45454545454545453</c:v>
                </c:pt>
                <c:pt idx="3">
                  <c:v>0</c:v>
                </c:pt>
              </c:numCache>
            </c:numRef>
          </c:val>
        </c:ser>
        <c:axId val="64087168"/>
        <c:axId val="64088704"/>
      </c:barChart>
      <c:catAx>
        <c:axId val="64087168"/>
        <c:scaling>
          <c:orientation val="minMax"/>
        </c:scaling>
        <c:axPos val="b"/>
        <c:tickLblPos val="nextTo"/>
        <c:crossAx val="64088704"/>
        <c:crosses val="autoZero"/>
        <c:auto val="1"/>
        <c:lblAlgn val="ctr"/>
        <c:lblOffset val="100"/>
      </c:catAx>
      <c:valAx>
        <c:axId val="64088704"/>
        <c:scaling>
          <c:orientation val="minMax"/>
        </c:scaling>
        <c:axPos val="l"/>
        <c:majorGridlines/>
        <c:numFmt formatCode="0%" sourceLinked="1"/>
        <c:tickLblPos val="nextTo"/>
        <c:crossAx val="64087168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strRef>
              <c:f>Лист1!$A$2:$A$12</c:f>
              <c:strCache>
                <c:ptCount val="11"/>
                <c:pt idx="0">
                  <c:v>Эрудицией, познаниями, начитанностью.</c:v>
                </c:pt>
                <c:pt idx="1">
                  <c:v>Независимостью, собственной позицией</c:v>
                </c:pt>
                <c:pt idx="2">
                  <c:v>Умением выкрутиться из любой ситуации</c:v>
                </c:pt>
                <c:pt idx="3">
                  <c:v>Обаянием, внешней красотой</c:v>
                </c:pt>
                <c:pt idx="4">
                  <c:v>Честностью, принципиальностью</c:v>
                </c:pt>
                <c:pt idx="5">
                  <c:v>Смелостью, бесстрашием</c:v>
                </c:pt>
                <c:pt idx="6">
                  <c:v>Физической силой</c:v>
                </c:pt>
                <c:pt idx="7">
                  <c:v>Хорошими связями</c:v>
                </c:pt>
                <c:pt idx="8">
                  <c:v>Хорошей успеваемостью</c:v>
                </c:pt>
                <c:pt idx="9">
                  <c:v>Материальной обеспеченностью родителей</c:v>
                </c:pt>
                <c:pt idx="10">
                  <c:v>Владением силовыми приемами</c:v>
                </c:pt>
              </c:strCache>
            </c:strRef>
          </c:cat>
          <c:val>
            <c:numRef>
              <c:f>Лист1!$B$2:$B$12</c:f>
              <c:numCache>
                <c:formatCode>0%</c:formatCode>
                <c:ptCount val="11"/>
                <c:pt idx="0">
                  <c:v>0.54545454545454541</c:v>
                </c:pt>
                <c:pt idx="1">
                  <c:v>0.72727272727272729</c:v>
                </c:pt>
                <c:pt idx="2">
                  <c:v>0.72727272727272729</c:v>
                </c:pt>
                <c:pt idx="3">
                  <c:v>0.45454545454545453</c:v>
                </c:pt>
                <c:pt idx="4">
                  <c:v>0.63636363636363646</c:v>
                </c:pt>
                <c:pt idx="5">
                  <c:v>0.18181818181818188</c:v>
                </c:pt>
                <c:pt idx="6">
                  <c:v>9.0909090909090939E-2</c:v>
                </c:pt>
                <c:pt idx="7">
                  <c:v>0.18181818181818188</c:v>
                </c:pt>
                <c:pt idx="8">
                  <c:v>0.27272727272727276</c:v>
                </c:pt>
                <c:pt idx="9">
                  <c:v>9.0909090909090939E-2</c:v>
                </c:pt>
                <c:pt idx="10">
                  <c:v>0</c:v>
                </c:pt>
              </c:numCache>
            </c:numRef>
          </c:val>
        </c:ser>
        <c:axId val="65637376"/>
        <c:axId val="65957888"/>
      </c:barChart>
      <c:catAx>
        <c:axId val="65637376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65957888"/>
        <c:crosses val="autoZero"/>
        <c:auto val="1"/>
        <c:lblAlgn val="ctr"/>
        <c:lblOffset val="100"/>
      </c:catAx>
      <c:valAx>
        <c:axId val="65957888"/>
        <c:scaling>
          <c:orientation val="minMax"/>
        </c:scaling>
        <c:axPos val="l"/>
        <c:majorGridlines/>
        <c:numFmt formatCode="0%" sourceLinked="1"/>
        <c:tickLblPos val="nextTo"/>
        <c:crossAx val="65637376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strRef>
              <c:f>Лист1!$A$2:$A$8</c:f>
              <c:strCache>
                <c:ptCount val="7"/>
                <c:pt idx="0">
                  <c:v>Учитель, который хорошо знает предмет</c:v>
                </c:pt>
                <c:pt idx="1">
                  <c:v>Строгий учитель, который дает прочные знания</c:v>
                </c:pt>
                <c:pt idx="2">
                  <c:v>Тот, кто относится ко мне  по- человечески</c:v>
                </c:pt>
                <c:pt idx="3">
                  <c:v>Тот, кто считается с моими возможностями</c:v>
                </c:pt>
                <c:pt idx="4">
                  <c:v>Лучше всех те, которые не требуют много</c:v>
                </c:pt>
                <c:pt idx="5">
                  <c:v>У кого интересно на уроках</c:v>
                </c:pt>
                <c:pt idx="6">
                  <c:v>Кто дает работать самостоятельно, сделать что-то свое</c:v>
                </c:pt>
              </c:strCache>
            </c:strRef>
          </c:cat>
          <c:val>
            <c:numRef>
              <c:f>Лист1!$B$2:$B$8</c:f>
              <c:numCache>
                <c:formatCode>0%</c:formatCode>
                <c:ptCount val="7"/>
                <c:pt idx="0">
                  <c:v>0.90909090909090906</c:v>
                </c:pt>
                <c:pt idx="1">
                  <c:v>0.72727272727272729</c:v>
                </c:pt>
                <c:pt idx="2">
                  <c:v>0.27272727272727282</c:v>
                </c:pt>
                <c:pt idx="3">
                  <c:v>0.18181818181818193</c:v>
                </c:pt>
                <c:pt idx="4">
                  <c:v>0</c:v>
                </c:pt>
                <c:pt idx="5">
                  <c:v>0.72727272727272729</c:v>
                </c:pt>
                <c:pt idx="6">
                  <c:v>0.27272727272727282</c:v>
                </c:pt>
              </c:numCache>
            </c:numRef>
          </c:val>
        </c:ser>
        <c:axId val="63838080"/>
        <c:axId val="63839616"/>
      </c:barChart>
      <c:catAx>
        <c:axId val="63838080"/>
        <c:scaling>
          <c:orientation val="minMax"/>
        </c:scaling>
        <c:axPos val="b"/>
        <c:numFmt formatCode="General" sourceLinked="1"/>
        <c:tickLblPos val="nextTo"/>
        <c:txPr>
          <a:bodyPr rot="-1740000"/>
          <a:lstStyle/>
          <a:p>
            <a:pPr>
              <a:defRPr sz="1200"/>
            </a:pPr>
            <a:endParaRPr lang="ru-RU"/>
          </a:p>
        </c:txPr>
        <c:crossAx val="63839616"/>
        <c:crosses val="autoZero"/>
        <c:auto val="1"/>
        <c:lblAlgn val="ctr"/>
        <c:lblOffset val="100"/>
      </c:catAx>
      <c:valAx>
        <c:axId val="63839616"/>
        <c:scaling>
          <c:orientation val="minMax"/>
        </c:scaling>
        <c:axPos val="l"/>
        <c:majorGridlines/>
        <c:numFmt formatCode="0%" sourceLinked="1"/>
        <c:tickLblPos val="nextTo"/>
        <c:crossAx val="63838080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strRef>
              <c:f>Лист1!$A$2:$A$14</c:f>
              <c:strCache>
                <c:ptCount val="13"/>
                <c:pt idx="0">
                  <c:v>Радость</c:v>
                </c:pt>
                <c:pt idx="1">
                  <c:v>Удивление</c:v>
                </c:pt>
                <c:pt idx="2">
                  <c:v>Усталость</c:v>
                </c:pt>
                <c:pt idx="3">
                  <c:v>Скука</c:v>
                </c:pt>
                <c:pt idx="4">
                  <c:v>Уверенность в себе</c:v>
                </c:pt>
                <c:pt idx="5">
                  <c:v>Раздражение</c:v>
                </c:pt>
                <c:pt idx="6">
                  <c:v>Обида</c:v>
                </c:pt>
                <c:pt idx="7">
                  <c:v>Беспокойство</c:v>
                </c:pt>
                <c:pt idx="8">
                  <c:v>Неуверенность</c:v>
                </c:pt>
                <c:pt idx="9">
                  <c:v>Сомнение</c:v>
                </c:pt>
                <c:pt idx="10">
                  <c:v>Страх</c:v>
                </c:pt>
                <c:pt idx="11">
                  <c:v>Неудовлетворенность собой</c:v>
                </c:pt>
                <c:pt idx="12">
                  <c:v>Спокойствие</c:v>
                </c:pt>
              </c:strCache>
            </c:strRef>
          </c:cat>
          <c:val>
            <c:numRef>
              <c:f>Лист1!$B$2:$B$14</c:f>
              <c:numCache>
                <c:formatCode>0%</c:formatCode>
                <c:ptCount val="13"/>
                <c:pt idx="0">
                  <c:v>0.54545454545454541</c:v>
                </c:pt>
                <c:pt idx="1">
                  <c:v>0.18181818181818182</c:v>
                </c:pt>
                <c:pt idx="2">
                  <c:v>0.90909090909090906</c:v>
                </c:pt>
                <c:pt idx="3">
                  <c:v>0.18181818181818182</c:v>
                </c:pt>
                <c:pt idx="4">
                  <c:v>9.0909090909090912E-2</c:v>
                </c:pt>
                <c:pt idx="5">
                  <c:v>0.18181818181818182</c:v>
                </c:pt>
                <c:pt idx="6">
                  <c:v>0</c:v>
                </c:pt>
                <c:pt idx="7">
                  <c:v>0.36363636363636365</c:v>
                </c:pt>
                <c:pt idx="8">
                  <c:v>0.18181818181818182</c:v>
                </c:pt>
                <c:pt idx="9">
                  <c:v>0.18181818181818182</c:v>
                </c:pt>
                <c:pt idx="10">
                  <c:v>0</c:v>
                </c:pt>
                <c:pt idx="11">
                  <c:v>0.18181818181818182</c:v>
                </c:pt>
                <c:pt idx="12">
                  <c:v>0.18181818181818182</c:v>
                </c:pt>
              </c:numCache>
            </c:numRef>
          </c:val>
        </c:ser>
        <c:axId val="63892096"/>
        <c:axId val="64553344"/>
      </c:barChart>
      <c:catAx>
        <c:axId val="63892096"/>
        <c:scaling>
          <c:orientation val="minMax"/>
        </c:scaling>
        <c:axPos val="b"/>
        <c:tickLblPos val="nextTo"/>
        <c:crossAx val="64553344"/>
        <c:crosses val="autoZero"/>
        <c:auto val="1"/>
        <c:lblAlgn val="ctr"/>
        <c:lblOffset val="100"/>
      </c:catAx>
      <c:valAx>
        <c:axId val="64553344"/>
        <c:scaling>
          <c:orientation val="minMax"/>
        </c:scaling>
        <c:axPos val="l"/>
        <c:majorGridlines/>
        <c:numFmt formatCode="0%" sourceLinked="1"/>
        <c:tickLblPos val="nextTo"/>
        <c:crossAx val="63892096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strRef>
              <c:f>Лист1!$A$2:$A$10</c:f>
              <c:strCache>
                <c:ptCount val="9"/>
                <c:pt idx="0">
                  <c:v>Моя мама</c:v>
                </c:pt>
                <c:pt idx="1">
                  <c:v>Сестра, брат</c:v>
                </c:pt>
                <c:pt idx="2">
                  <c:v>Кто-то из родственников</c:v>
                </c:pt>
                <c:pt idx="3">
                  <c:v>Учитель</c:v>
                </c:pt>
                <c:pt idx="4">
                  <c:v>Отец</c:v>
                </c:pt>
                <c:pt idx="5">
                  <c:v>Друг</c:v>
                </c:pt>
                <c:pt idx="6">
                  <c:v>Одноклассник</c:v>
                </c:pt>
                <c:pt idx="7">
                  <c:v>Просто знакомый</c:v>
                </c:pt>
                <c:pt idx="8">
                  <c:v>Я ни к кому не обращусь</c:v>
                </c:pt>
              </c:strCache>
            </c:strRef>
          </c:cat>
          <c:val>
            <c:numRef>
              <c:f>Лист1!$B$2:$B$10</c:f>
              <c:numCache>
                <c:formatCode>0%</c:formatCode>
                <c:ptCount val="9"/>
                <c:pt idx="0">
                  <c:v>0.72727272727272729</c:v>
                </c:pt>
                <c:pt idx="1">
                  <c:v>0.27272727272727271</c:v>
                </c:pt>
                <c:pt idx="2">
                  <c:v>0</c:v>
                </c:pt>
                <c:pt idx="3">
                  <c:v>0.18181818181818182</c:v>
                </c:pt>
                <c:pt idx="4">
                  <c:v>0.27272727272727271</c:v>
                </c:pt>
                <c:pt idx="5">
                  <c:v>0.81818181818181823</c:v>
                </c:pt>
                <c:pt idx="6">
                  <c:v>9.0909090909090912E-2</c:v>
                </c:pt>
                <c:pt idx="7">
                  <c:v>9.0909090909090912E-2</c:v>
                </c:pt>
                <c:pt idx="8">
                  <c:v>0</c:v>
                </c:pt>
              </c:numCache>
            </c:numRef>
          </c:val>
        </c:ser>
        <c:axId val="64572416"/>
        <c:axId val="64586496"/>
      </c:barChart>
      <c:catAx>
        <c:axId val="64572416"/>
        <c:scaling>
          <c:orientation val="minMax"/>
        </c:scaling>
        <c:axPos val="b"/>
        <c:tickLblPos val="nextTo"/>
        <c:crossAx val="64586496"/>
        <c:crosses val="autoZero"/>
        <c:auto val="1"/>
        <c:lblAlgn val="ctr"/>
        <c:lblOffset val="100"/>
      </c:catAx>
      <c:valAx>
        <c:axId val="64586496"/>
        <c:scaling>
          <c:orientation val="minMax"/>
        </c:scaling>
        <c:axPos val="l"/>
        <c:majorGridlines/>
        <c:numFmt formatCode="0%" sourceLinked="1"/>
        <c:tickLblPos val="nextTo"/>
        <c:crossAx val="64572416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11513868404664702"/>
          <c:y val="3.7180186778978212E-2"/>
          <c:w val="0.8684281910081989"/>
          <c:h val="0.53083574436916314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strRef>
              <c:f>Лист1!$A$2:$A$10</c:f>
              <c:strCache>
                <c:ptCount val="9"/>
                <c:pt idx="0">
                  <c:v>В художественной эрудиции</c:v>
                </c:pt>
                <c:pt idx="1">
                  <c:v>В воспитанности</c:v>
                </c:pt>
                <c:pt idx="2">
                  <c:v>В уважительном отношении к другой национальности</c:v>
                </c:pt>
                <c:pt idx="3">
                  <c:v>В порядочности, честности</c:v>
                </c:pt>
                <c:pt idx="4">
                  <c:v>В добром отношении к природе, животным</c:v>
                </c:pt>
                <c:pt idx="5">
                  <c:v>В отношении к памятникам истории, культуры</c:v>
                </c:pt>
                <c:pt idx="6">
                  <c:v>В творчестве</c:v>
                </c:pt>
                <c:pt idx="7">
                  <c:v>В умении остаться человеком в любой ситуации</c:v>
                </c:pt>
                <c:pt idx="8">
                  <c:v>В толерантности к людям</c:v>
                </c:pt>
              </c:strCache>
            </c:strRef>
          </c:cat>
          <c:val>
            <c:numRef>
              <c:f>Лист1!$B$2:$B$10</c:f>
              <c:numCache>
                <c:formatCode>0%</c:formatCode>
                <c:ptCount val="9"/>
                <c:pt idx="0">
                  <c:v>0.36363636363636365</c:v>
                </c:pt>
                <c:pt idx="1">
                  <c:v>0.90909090909090906</c:v>
                </c:pt>
                <c:pt idx="2">
                  <c:v>0.36363636363636365</c:v>
                </c:pt>
                <c:pt idx="3">
                  <c:v>0.63636363636363635</c:v>
                </c:pt>
                <c:pt idx="4">
                  <c:v>0.18181818181818182</c:v>
                </c:pt>
                <c:pt idx="5">
                  <c:v>9.0909090909090912E-2</c:v>
                </c:pt>
                <c:pt idx="6">
                  <c:v>0.27272727272727271</c:v>
                </c:pt>
                <c:pt idx="7">
                  <c:v>0.54545454545454541</c:v>
                </c:pt>
                <c:pt idx="8">
                  <c:v>0.36363636363636365</c:v>
                </c:pt>
              </c:numCache>
            </c:numRef>
          </c:val>
        </c:ser>
        <c:axId val="64704512"/>
        <c:axId val="64706048"/>
      </c:barChart>
      <c:catAx>
        <c:axId val="64704512"/>
        <c:scaling>
          <c:orientation val="minMax"/>
        </c:scaling>
        <c:axPos val="b"/>
        <c:tickLblPos val="nextTo"/>
        <c:txPr>
          <a:bodyPr rot="-2280000"/>
          <a:lstStyle/>
          <a:p>
            <a:pPr>
              <a:defRPr sz="1100"/>
            </a:pPr>
            <a:endParaRPr lang="ru-RU"/>
          </a:p>
        </c:txPr>
        <c:crossAx val="64706048"/>
        <c:crosses val="autoZero"/>
        <c:auto val="1"/>
        <c:lblAlgn val="ctr"/>
        <c:lblOffset val="100"/>
      </c:catAx>
      <c:valAx>
        <c:axId val="64706048"/>
        <c:scaling>
          <c:orientation val="minMax"/>
        </c:scaling>
        <c:axPos val="l"/>
        <c:majorGridlines/>
        <c:numFmt formatCode="0%" sourceLinked="1"/>
        <c:tickLblPos val="nextTo"/>
        <c:crossAx val="64704512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strRef>
              <c:f>Лист1!$A$2:$A$12</c:f>
              <c:strCache>
                <c:ptCount val="11"/>
                <c:pt idx="0">
                  <c:v>Материальное благополучие</c:v>
                </c:pt>
                <c:pt idx="1">
                  <c:v>Успешная профессиональная деятельность</c:v>
                </c:pt>
                <c:pt idx="2">
                  <c:v>Интересная работа</c:v>
                </c:pt>
                <c:pt idx="3">
                  <c:v>Деньги</c:v>
                </c:pt>
                <c:pt idx="4">
                  <c:v>Уважение окружающих</c:v>
                </c:pt>
                <c:pt idx="5">
                  <c:v>Семья</c:v>
                </c:pt>
                <c:pt idx="6">
                  <c:v>Образование</c:v>
                </c:pt>
                <c:pt idx="7">
                  <c:v>Интеллектуальное развитие</c:v>
                </c:pt>
                <c:pt idx="8">
                  <c:v>Дружба</c:v>
                </c:pt>
                <c:pt idx="9">
                  <c:v>Личная независимость</c:v>
                </c:pt>
                <c:pt idx="10">
                  <c:v>Духовное развитие</c:v>
                </c:pt>
              </c:strCache>
            </c:strRef>
          </c:cat>
          <c:val>
            <c:numRef>
              <c:f>Лист1!$B$2:$B$12</c:f>
              <c:numCache>
                <c:formatCode>0%</c:formatCode>
                <c:ptCount val="11"/>
                <c:pt idx="0">
                  <c:v>0.45454545454545453</c:v>
                </c:pt>
                <c:pt idx="1">
                  <c:v>0.63636363636363635</c:v>
                </c:pt>
                <c:pt idx="2">
                  <c:v>0.72727272727272729</c:v>
                </c:pt>
                <c:pt idx="3">
                  <c:v>0.18181818181818182</c:v>
                </c:pt>
                <c:pt idx="4">
                  <c:v>0.36363636363636365</c:v>
                </c:pt>
                <c:pt idx="5">
                  <c:v>0.54545454545454541</c:v>
                </c:pt>
                <c:pt idx="6">
                  <c:v>0.63636363636363635</c:v>
                </c:pt>
                <c:pt idx="7">
                  <c:v>0.63636363636363635</c:v>
                </c:pt>
                <c:pt idx="8">
                  <c:v>0.72727272727272729</c:v>
                </c:pt>
                <c:pt idx="9">
                  <c:v>0.27272727272727271</c:v>
                </c:pt>
                <c:pt idx="10">
                  <c:v>0.54545454545454541</c:v>
                </c:pt>
              </c:numCache>
            </c:numRef>
          </c:val>
        </c:ser>
        <c:axId val="64730624"/>
        <c:axId val="64732160"/>
      </c:barChart>
      <c:catAx>
        <c:axId val="64730624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64732160"/>
        <c:crosses val="autoZero"/>
        <c:auto val="1"/>
        <c:lblAlgn val="ctr"/>
        <c:lblOffset val="100"/>
      </c:catAx>
      <c:valAx>
        <c:axId val="64732160"/>
        <c:scaling>
          <c:orientation val="minMax"/>
        </c:scaling>
        <c:axPos val="l"/>
        <c:majorGridlines/>
        <c:numFmt formatCode="0%" sourceLinked="1"/>
        <c:tickLblPos val="nextTo"/>
        <c:crossAx val="64730624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07B0D-C52F-48DB-B55C-2F2BF0308B76}" type="datetimeFigureOut">
              <a:rPr lang="ru-RU" smtClean="0"/>
              <a:pPr/>
              <a:t>18.11.2010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8055B-A21D-4C65-AFFC-E004FD0072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07B0D-C52F-48DB-B55C-2F2BF0308B76}" type="datetimeFigureOut">
              <a:rPr lang="ru-RU" smtClean="0"/>
              <a:pPr/>
              <a:t>18.11.2010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8055B-A21D-4C65-AFFC-E004FD0072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07B0D-C52F-48DB-B55C-2F2BF0308B76}" type="datetimeFigureOut">
              <a:rPr lang="ru-RU" smtClean="0"/>
              <a:pPr/>
              <a:t>18.11.2010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8055B-A21D-4C65-AFFC-E004FD0072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07B0D-C52F-48DB-B55C-2F2BF0308B76}" type="datetimeFigureOut">
              <a:rPr lang="ru-RU" smtClean="0"/>
              <a:pPr/>
              <a:t>18.11.2010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8055B-A21D-4C65-AFFC-E004FD0072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07B0D-C52F-48DB-B55C-2F2BF0308B76}" type="datetimeFigureOut">
              <a:rPr lang="ru-RU" smtClean="0"/>
              <a:pPr/>
              <a:t>18.11.2010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8055B-A21D-4C65-AFFC-E004FD0072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07B0D-C52F-48DB-B55C-2F2BF0308B76}" type="datetimeFigureOut">
              <a:rPr lang="ru-RU" smtClean="0"/>
              <a:pPr/>
              <a:t>18.11.2010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8055B-A21D-4C65-AFFC-E004FD0072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07B0D-C52F-48DB-B55C-2F2BF0308B76}" type="datetimeFigureOut">
              <a:rPr lang="ru-RU" smtClean="0"/>
              <a:pPr/>
              <a:t>18.11.2010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8055B-A21D-4C65-AFFC-E004FD0072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07B0D-C52F-48DB-B55C-2F2BF0308B76}" type="datetimeFigureOut">
              <a:rPr lang="ru-RU" smtClean="0"/>
              <a:pPr/>
              <a:t>18.11.2010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8055B-A21D-4C65-AFFC-E004FD0072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07B0D-C52F-48DB-B55C-2F2BF0308B76}" type="datetimeFigureOut">
              <a:rPr lang="ru-RU" smtClean="0"/>
              <a:pPr/>
              <a:t>18.11.2010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8055B-A21D-4C65-AFFC-E004FD0072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07B0D-C52F-48DB-B55C-2F2BF0308B76}" type="datetimeFigureOut">
              <a:rPr lang="ru-RU" smtClean="0"/>
              <a:pPr/>
              <a:t>18.11.2010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8055B-A21D-4C65-AFFC-E004FD0072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07B0D-C52F-48DB-B55C-2F2BF0308B76}" type="datetimeFigureOut">
              <a:rPr lang="ru-RU" smtClean="0"/>
              <a:pPr/>
              <a:t>18.11.2010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8055B-A21D-4C65-AFFC-E004FD0072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707B0D-C52F-48DB-B55C-2F2BF0308B76}" type="datetimeFigureOut">
              <a:rPr lang="ru-RU" smtClean="0"/>
              <a:pPr/>
              <a:t>18.11.2010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A8055B-A21D-4C65-AFFC-E004FD00729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643182"/>
            <a:ext cx="8229600" cy="1143000"/>
          </a:xfrm>
        </p:spPr>
        <p:txBody>
          <a:bodyPr>
            <a:noAutofit/>
          </a:bodyPr>
          <a:lstStyle/>
          <a:p>
            <a:r>
              <a:rPr lang="ru-RU" sz="6600" smtClean="0"/>
              <a:t>Мировоззрение </a:t>
            </a:r>
            <a:r>
              <a:rPr lang="ru-RU" sz="6600" smtClean="0"/>
              <a:t>старшеклассников</a:t>
            </a:r>
            <a:endParaRPr lang="ru-RU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285728"/>
            <a:ext cx="3857652" cy="5467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1643042" y="5715016"/>
            <a:ext cx="578647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Захар Ильич </a:t>
            </a:r>
            <a:r>
              <a:rPr lang="ru-RU" sz="2800" b="1" dirty="0" err="1" smtClean="0"/>
              <a:t>Файнбург</a:t>
            </a:r>
            <a:r>
              <a:rPr lang="ru-RU" sz="2800" dirty="0" smtClean="0"/>
              <a:t> (1922-1990) - советский социолог и философ.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85720" y="274638"/>
            <a:ext cx="8643998" cy="1143000"/>
          </a:xfrm>
        </p:spPr>
        <p:txBody>
          <a:bodyPr>
            <a:noAutofit/>
          </a:bodyPr>
          <a:lstStyle/>
          <a:p>
            <a:r>
              <a:rPr lang="ru-RU" sz="2800" dirty="0" smtClean="0"/>
              <a:t>1. ЖИЗНЬ – СЛОЖНОЕ ЯВЛЕНИЕ ЧТО, КРОМЕ ЗНАНИЙ, ВАМ ПОНАДОБИТСЯ В ДАЛЬНЕЙШЕМ?</a:t>
            </a:r>
            <a:endParaRPr lang="ru-RU" sz="2800" dirty="0"/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428596" y="1397000"/>
          <a:ext cx="8286808" cy="3746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214282" y="5072074"/>
            <a:ext cx="8786874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1524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Ориентация на большую самостоятельность, ответственность.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1524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Представление о том, что значит быть гражданином своей страны.   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1524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Навыки общения, умение взаимодействовать с людьми.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1524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Понимание ценности природы, жизни человека.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1524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Уважение труда, ценность профессионализма и компетентности.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1524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Важность уважения к человеческой личности, к достоинству.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1524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Представление о демократическом устройстве общества, его основных достоинствах (свобода личности, равенства перед законом...)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2.КАК ВЫ ДУМАЕТЕ, ЧТО ДОЛЖНА ВАМ ДАТЬ ШКОЛА?</a:t>
            </a:r>
            <a:endParaRPr lang="ru-RU" sz="2800" dirty="0"/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428596" y="1397000"/>
          <a:ext cx="8286808" cy="3746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285720" y="5042118"/>
            <a:ext cx="600076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15557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Прочные знания по предметам.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15557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Общекультурный кругозор.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15557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Помощь в развитии способностей.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15557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Опыт общения с людьми.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15557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Способность ориентироваться в жизни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15557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Научить вести себя (правила поведения...).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15557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Дать представление о ценностях, смысле жизни.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15557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Умение мыслить самостоятельно.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3. ЗАНИМАЕТЕСЬ ЛИ ВЫ ГДЕ-НИБУДЬ ДОПОЛНИТЕЛЬНО?</a:t>
            </a:r>
            <a:endParaRPr lang="ru-RU" sz="2800" dirty="0"/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428596" y="1397000"/>
          <a:ext cx="8286808" cy="4960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4. ГДЕ ВЫ ЗАНИМАЕТЕСЬ ДОПОЛНИТЕЛЬНО?</a:t>
            </a:r>
            <a:endParaRPr lang="ru-RU" sz="2800" dirty="0"/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428596" y="1397000"/>
          <a:ext cx="8286808" cy="3746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14282" y="5072074"/>
            <a:ext cx="407066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1651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С репетитором.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1651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В группе по изучению языка.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1651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На курсах (информатики, например).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1651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В кружках.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1651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В спортивной группе.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1651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Другое</a:t>
            </a:r>
            <a:r>
              <a:rPr lang="ru-RU" sz="1600" dirty="0" smtClean="0">
                <a:latin typeface="Arial" pitchFamily="34" charset="0"/>
                <a:ea typeface="Times New Roman" pitchFamily="18" charset="0"/>
              </a:rPr>
              <a:t>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5. ПОЧЕМУ ВЫ ЗАНИМАЕТЕСЬ ДОПОЛНИТЕЛЬНО?</a:t>
            </a:r>
            <a:endParaRPr lang="ru-RU" sz="2800" dirty="0"/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428596" y="1397000"/>
          <a:ext cx="8286808" cy="3746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42844" y="5143512"/>
            <a:ext cx="4740785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16510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Мне это интересно.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16510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Настаивают родители.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16510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Отстаю по предмету, он трудно дается.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16510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Хочу иметь хорошие знания.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16510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Думаю получить профессию.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6. ЛЮБИМЫЕ И НЕЛЮБИМЫЕ ШКОЛЬНЫЕ ПРЕДМЕТЫ</a:t>
            </a:r>
            <a:endParaRPr lang="ru-RU" sz="2800" dirty="0"/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428596" y="1397000"/>
          <a:ext cx="8501122" cy="5246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1143000"/>
          </a:xfrm>
        </p:spPr>
        <p:txBody>
          <a:bodyPr>
            <a:noAutofit/>
          </a:bodyPr>
          <a:lstStyle/>
          <a:p>
            <a:r>
              <a:rPr lang="ru-RU" sz="2400" dirty="0" smtClean="0"/>
              <a:t>7. КАЖДОМУ ЧЕЛОВЕКУ ХОЧЕТСЯ ПРОЯВИТЬ СЕБЯ С ЛУЧШЕЙ СТОРОНЫ, ПОКАЗАТЬ СВОИ ВОЗМОЖНОСТИ, СПОСОБНОСТИ. Насколько это удается Вам в школе?</a:t>
            </a:r>
            <a:endParaRPr lang="ru-RU" sz="2400" dirty="0"/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357158" y="1397000"/>
          <a:ext cx="8786842" cy="4889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8. ОЦЕНИТЕ, ПОЖАЛУЙСТА, ОТДЕЛЬНЫЕ СТОРОНЫ ВАШЕЙ ЖИЗНИ В ШКОЛЕ.</a:t>
            </a:r>
            <a:endParaRPr lang="ru-RU" sz="2800" dirty="0"/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428596" y="1397000"/>
          <a:ext cx="8501122" cy="5175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9. УДОВЛЕТВОРЕНЫ ЛИ ВЫ СВОИМИ УЧЕБНЫМИ УСПЕХАМИ?</a:t>
            </a:r>
            <a:endParaRPr lang="ru-RU" sz="2800" dirty="0"/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357158" y="1397000"/>
          <a:ext cx="8572560" cy="5246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10. КАК ВЫ СЧИТАЕТЕ, ЧЕМ МОЖНО ЗАВОЕВАТЬ АВТОРИТЕТ У СВЕРСТНИКОВ? </a:t>
            </a:r>
            <a:endParaRPr lang="ru-RU" sz="2800" dirty="0"/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357158" y="1397000"/>
          <a:ext cx="8643998" cy="5246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>11. УЧИТЕЛЯ, КАК И ВСЕ ЛЮДИ, РАЗНЫЕ. КАКИЕ ИЗ НИХ У ВАС ВЫЗЫВАЮТ СИМПАТИЮ, УВАЖЕНИЕ?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285720" y="1000108"/>
          <a:ext cx="8643998" cy="56436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12.КАКИЕ ЧУВСТВА У ВАС ВЫЗЫВАЕТ ОБЫЧНОЕ</a:t>
            </a:r>
            <a:br>
              <a:rPr lang="ru-RU" sz="2800" dirty="0" smtClean="0"/>
            </a:br>
            <a:r>
              <a:rPr lang="ru-RU" sz="2800" dirty="0" smtClean="0"/>
              <a:t>ПРЕБЫВАНИЕ В ШКОЛЕ</a:t>
            </a:r>
            <a:endParaRPr lang="ru-RU" sz="2800" dirty="0"/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285720" y="1397000"/>
          <a:ext cx="8572560" cy="5246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13. ЕСТЬ ЛИ В ВАШЕЙ ЖИЗНИ ЧЕЛОВЕК, К КОТОРОМУ ВЫ ПРИДЕТЕ В ТРУДНУЮ МИНУТУ ЗА СОВЕТОМ, ПОМОЩЬЮ? </a:t>
            </a:r>
            <a:endParaRPr lang="ru-RU" sz="2800" dirty="0"/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357158" y="1571612"/>
          <a:ext cx="8358246" cy="5000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14.В ЧЕМ, ПО ВАШЕМУ МНЕНИЮ, ПРОЯВЛЯЕТСЯ КУЛЬТУРА ЧЕЛОВЕКА?</a:t>
            </a:r>
            <a:endParaRPr lang="ru-RU" sz="2800" dirty="0"/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285720" y="1397000"/>
          <a:ext cx="8643998" cy="546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42852"/>
            <a:ext cx="8686800" cy="11430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15. ЧТО ВЫ СЧИТАЕТЕ ДЛЯ СЕБЯ НАИБОЛЕЕ ВАЖНЫМ?</a:t>
            </a:r>
            <a:endParaRPr lang="ru-RU" sz="2800" dirty="0"/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285720" y="1000108"/>
          <a:ext cx="8572560" cy="56436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</TotalTime>
  <Words>354</Words>
  <Application>Microsoft Office PowerPoint</Application>
  <PresentationFormat>Экран (4:3)</PresentationFormat>
  <Paragraphs>43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Слайд 1</vt:lpstr>
      <vt:lpstr>Мировоззрение старшеклассников</vt:lpstr>
      <vt:lpstr>Слайд 3</vt:lpstr>
      <vt:lpstr>1. ЖИЗНЬ – СЛОЖНОЕ ЯВЛЕНИЕ ЧТО, КРОМЕ ЗНАНИЙ, ВАМ ПОНАДОБИТСЯ В ДАЛЬНЕЙШЕМ?</vt:lpstr>
      <vt:lpstr>2.КАК ВЫ ДУМАЕТЕ, ЧТО ДОЛЖНА ВАМ ДАТЬ ШКОЛА?</vt:lpstr>
      <vt:lpstr>3. ЗАНИМАЕТЕСЬ ЛИ ВЫ ГДЕ-НИБУДЬ ДОПОЛНИТЕЛЬНО?</vt:lpstr>
      <vt:lpstr>4. ГДЕ ВЫ ЗАНИМАЕТЕСЬ ДОПОЛНИТЕЛЬНО?</vt:lpstr>
      <vt:lpstr>5. ПОЧЕМУ ВЫ ЗАНИМАЕТЕСЬ ДОПОЛНИТЕЛЬНО?</vt:lpstr>
      <vt:lpstr>6. ЛЮБИМЫЕ И НЕЛЮБИМЫЕ ШКОЛЬНЫЕ ПРЕДМЕТЫ</vt:lpstr>
      <vt:lpstr>7. КАЖДОМУ ЧЕЛОВЕКУ ХОЧЕТСЯ ПРОЯВИТЬ СЕБЯ С ЛУЧШЕЙ СТОРОНЫ, ПОКАЗАТЬ СВОИ ВОЗМОЖНОСТИ, СПОСОБНОСТИ. Насколько это удается Вам в школе?</vt:lpstr>
      <vt:lpstr>8. ОЦЕНИТЕ, ПОЖАЛУЙСТА, ОТДЕЛЬНЫЕ СТОРОНЫ ВАШЕЙ ЖИЗНИ В ШКОЛЕ.</vt:lpstr>
      <vt:lpstr>9. УДОВЛЕТВОРЕНЫ ЛИ ВЫ СВОИМИ УЧЕБНЫМИ УСПЕХАМИ?</vt:lpstr>
      <vt:lpstr>10. КАК ВЫ СЧИТАЕТЕ, ЧЕМ МОЖНО ЗАВОЕВАТЬ АВТОРИТЕТ У СВЕРСТНИКОВ? </vt:lpstr>
      <vt:lpstr>11. УЧИТЕЛЯ, КАК И ВСЕ ЛЮДИ, РАЗНЫЕ. КАКИЕ ИЗ НИХ У ВАС ВЫЗЫВАЮТ СИМПАТИЮ, УВАЖЕНИЕ? </vt:lpstr>
      <vt:lpstr>12.КАКИЕ ЧУВСТВА У ВАС ВЫЗЫВАЕТ ОБЫЧНОЕ ПРЕБЫВАНИЕ В ШКОЛЕ</vt:lpstr>
      <vt:lpstr>13. ЕСТЬ ЛИ В ВАШЕЙ ЖИЗНИ ЧЕЛОВЕК, К КОТОРОМУ ВЫ ПРИДЕТЕ В ТРУДНУЮ МИНУТУ ЗА СОВЕТОМ, ПОМОЩЬЮ? </vt:lpstr>
      <vt:lpstr>14.В ЧЕМ, ПО ВАШЕМУ МНЕНИЮ, ПРОЯВЛЯЕТСЯ КУЛЬТУРА ЧЕЛОВЕКА?</vt:lpstr>
      <vt:lpstr>15. ЧТО ВЫ СЧИТАЕТЕ ДЛЯ СЕБЯ НАИБОЛЕЕ ВАЖНЫМ?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Жизнь – сложное явление что, кроме знаний, вам понадобится в дальнейшем?</dc:title>
  <dc:creator>Андрей</dc:creator>
  <cp:lastModifiedBy>***</cp:lastModifiedBy>
  <cp:revision>37</cp:revision>
  <dcterms:created xsi:type="dcterms:W3CDTF">2010-11-14T14:25:31Z</dcterms:created>
  <dcterms:modified xsi:type="dcterms:W3CDTF">2010-11-18T07:53:27Z</dcterms:modified>
</cp:coreProperties>
</file>