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AACB0-BB08-4309-9FF7-C4AC1C7DE22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29D42-A7CE-4D11-BD09-77BF2B9BEE9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92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AACB0-BB08-4309-9FF7-C4AC1C7DE22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29D42-A7CE-4D11-BD09-77BF2B9BEE9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155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AACB0-BB08-4309-9FF7-C4AC1C7DE22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29D42-A7CE-4D11-BD09-77BF2B9BEE9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481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AACB0-BB08-4309-9FF7-C4AC1C7DE22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29D42-A7CE-4D11-BD09-77BF2B9BEE9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214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AACB0-BB08-4309-9FF7-C4AC1C7DE22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29D42-A7CE-4D11-BD09-77BF2B9BEE9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135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AACB0-BB08-4309-9FF7-C4AC1C7DE22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29D42-A7CE-4D11-BD09-77BF2B9BEE9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424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AACB0-BB08-4309-9FF7-C4AC1C7DE22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29D42-A7CE-4D11-BD09-77BF2B9BEE9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063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AACB0-BB08-4309-9FF7-C4AC1C7DE22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29D42-A7CE-4D11-BD09-77BF2B9BEE9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66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AACB0-BB08-4309-9FF7-C4AC1C7DE22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29D42-A7CE-4D11-BD09-77BF2B9BEE9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10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AACB0-BB08-4309-9FF7-C4AC1C7DE22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29D42-A7CE-4D11-BD09-77BF2B9BEE9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974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AACB0-BB08-4309-9FF7-C4AC1C7DE22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29D42-A7CE-4D11-BD09-77BF2B9BEE9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704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AACB0-BB08-4309-9FF7-C4AC1C7DE22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29D42-A7CE-4D11-BD09-77BF2B9BEE9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203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gif"/><Relationship Id="rId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620688"/>
            <a:ext cx="6700837" cy="292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03848" y="4941168"/>
            <a:ext cx="5468979" cy="1494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i="1" dirty="0">
                <a:solidFill>
                  <a:prstClr val="white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« Пока человек не сдаётся, он сильнее своей судьбы.» </a:t>
            </a:r>
          </a:p>
          <a:p>
            <a:pPr marL="228600"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i="1" dirty="0">
                <a:solidFill>
                  <a:prstClr val="white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    </a:t>
            </a:r>
            <a:r>
              <a:rPr lang="ru-RU" sz="2000" b="1" i="1" dirty="0" err="1">
                <a:solidFill>
                  <a:prstClr val="white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Э.М.Ремарк</a:t>
            </a:r>
            <a:endParaRPr lang="ru-RU" sz="1100" dirty="0">
              <a:solidFill>
                <a:prstClr val="white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pic>
        <p:nvPicPr>
          <p:cNvPr id="5" name="Picture 2" descr="J:\111яяя сброс\2c2dac86dab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3" y="490035"/>
            <a:ext cx="961989" cy="1146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J:\виктор\Локальный диск (D)\оформление\старый сборник оформление\школа\картинки на школьныю тему\Рисунок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34" y="2765528"/>
            <a:ext cx="3451303" cy="3668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1" y="1844824"/>
            <a:ext cx="8064896" cy="4315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Учи других и сам научишься;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Не тот грамотен, кто читать умеет, а тот, кто слушает да разумеет;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Стремись завоевать не мир, а его знания;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Не скоро становись другом, а сделавшись раз, старайся им оставаться, потому что одинаково постыдно - не иметь ни одного друга и менять многих друзей;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Кто ищет друзей, достоин того, чтобы их найти; у кого нет друзей, тот никогда их и не искал;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Этикет надо соблюдать даже в дружбе </a:t>
            </a:r>
          </a:p>
        </p:txBody>
      </p:sp>
      <p:pic>
        <p:nvPicPr>
          <p:cNvPr id="5" name="Picture 2" descr="J:\111яяя сброс\2c2dac86dab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3" y="490035"/>
            <a:ext cx="961989" cy="1146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11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854891"/>
              </p:ext>
            </p:extLst>
          </p:nvPr>
        </p:nvGraphicFramePr>
        <p:xfrm>
          <a:off x="839115" y="1340767"/>
          <a:ext cx="7621317" cy="4772530"/>
        </p:xfrm>
        <a:graphic>
          <a:graphicData uri="http://schemas.openxmlformats.org/drawingml/2006/table">
            <a:tbl>
              <a:tblPr firstRow="1" firstCol="1" bandRow="1"/>
              <a:tblGrid>
                <a:gridCol w="1428034"/>
                <a:gridCol w="2592883"/>
                <a:gridCol w="3600400"/>
              </a:tblGrid>
              <a:tr h="8529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rgbClr val="00B0F0"/>
                          </a:solidFill>
                          <a:effectLst/>
                          <a:latin typeface="Book Antiqua"/>
                          <a:ea typeface="Times New Roman"/>
                          <a:cs typeface="Times New Roman"/>
                        </a:rPr>
                        <a:t>Ценности</a:t>
                      </a:r>
                      <a:endParaRPr lang="ru-RU" sz="1600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УСВОЕНИЕ     ЭЛЕМЕНТАРНЫХ   НОРМ  ОБЩЕЖИТИЯ </a:t>
                      </a:r>
                      <a:r>
                        <a:rPr lang="ru-RU" sz="1800" b="1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(5класс</a:t>
                      </a:r>
                      <a:r>
                        <a:rPr lang="ru-RU" sz="1400" b="1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8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i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ЭМОЦИОНАЛЬНАЯ    СОПРИЧАСТНОСТЬ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(7класс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2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Отношение к </a:t>
                      </a:r>
                      <a:r>
                        <a:rPr lang="ru-RU" sz="1800" b="1" i="1" dirty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человеку  </a:t>
                      </a:r>
                      <a:r>
                        <a:rPr lang="ru-RU" sz="1800" b="1" dirty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(себе)</a:t>
                      </a:r>
                      <a:endParaRPr lang="ru-RU" sz="1600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Дисциплина, этикет.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i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 позволяет себя обижать.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Способен к   сопереживанию. 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i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Оценивает свои достоинства и недостатки.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35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Отношение к</a:t>
                      </a:r>
                      <a:endParaRPr lang="ru-RU" sz="1600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i="1" dirty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отечеству</a:t>
                      </a:r>
                      <a:endParaRPr lang="ru-RU" sz="1600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Знает свой край (обычаи,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i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природу, народ, известных людей).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Проявляет интерес к общественно-политическим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i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процессам, переживает успехи, неудачи. Выполняет поручения.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2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Отношение к </a:t>
                      </a:r>
                      <a:r>
                        <a:rPr lang="ru-RU" sz="1800" b="1" i="1" dirty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труду</a:t>
                      </a:r>
                      <a:endParaRPr lang="ru-RU" sz="1600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i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Выполняет   трудовые  обязанности.</a:t>
                      </a:r>
                      <a:endParaRPr lang="ru-RU" sz="14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i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Трудолюбив.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2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Отношение к  </a:t>
                      </a:r>
                      <a:r>
                        <a:rPr lang="ru-RU" sz="1800" b="1" i="1" dirty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знаниям</a:t>
                      </a:r>
                      <a:endParaRPr lang="ru-RU" sz="1600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Выполняет  учебные обязанности.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i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Успешно учится.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i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Сформирован познавательный интерес. Любознателен.</a:t>
                      </a: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i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Формируются компетентности.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59632" y="578789"/>
            <a:ext cx="7128792" cy="556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2800" b="1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Результат к окончанию </a:t>
            </a:r>
            <a:r>
              <a:rPr lang="en-US" sz="2800" b="1" dirty="0">
                <a:solidFill>
                  <a:srgbClr val="FFFF00"/>
                </a:solidFill>
                <a:latin typeface="Times New Roman"/>
                <a:ea typeface="Times New Roman"/>
                <a:cs typeface="Times New Roman"/>
              </a:rPr>
              <a:t>5 </a:t>
            </a:r>
            <a:r>
              <a:rPr lang="ru-RU" sz="2800" b="1" dirty="0">
                <a:solidFill>
                  <a:srgbClr val="FFFF00"/>
                </a:solidFill>
                <a:latin typeface="Times New Roman"/>
                <a:ea typeface="Times New Roman"/>
                <a:cs typeface="Times New Roman"/>
              </a:rPr>
              <a:t>класса </a:t>
            </a:r>
            <a:r>
              <a:rPr lang="ru-RU" sz="2800" b="1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и 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7 класса</a:t>
            </a:r>
            <a:endParaRPr lang="ru-RU" sz="24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pic>
        <p:nvPicPr>
          <p:cNvPr id="6" name="Picture 2" descr="J:\111яяя сброс\2c2dac86dab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3" y="490035"/>
            <a:ext cx="834639" cy="994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13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217256"/>
              </p:ext>
            </p:extLst>
          </p:nvPr>
        </p:nvGraphicFramePr>
        <p:xfrm>
          <a:off x="839115" y="1268760"/>
          <a:ext cx="7488831" cy="4972785"/>
        </p:xfrm>
        <a:graphic>
          <a:graphicData uri="http://schemas.openxmlformats.org/drawingml/2006/table">
            <a:tbl>
              <a:tblPr firstRow="1" firstCol="1" bandRow="1"/>
              <a:tblGrid>
                <a:gridCol w="1366588"/>
                <a:gridCol w="2881884"/>
                <a:gridCol w="3240359"/>
              </a:tblGrid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B0F0"/>
                          </a:solidFill>
                          <a:effectLst/>
                          <a:latin typeface="Book Antiqua"/>
                          <a:ea typeface="Times New Roman"/>
                          <a:cs typeface="Times New Roman"/>
                        </a:rPr>
                        <a:t>Ценности</a:t>
                      </a:r>
                      <a:endParaRPr lang="ru-RU" sz="1600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УСВОЕНИЕ     ЭЛЕМЕНТАРНЫХ   НОРМ  ОБЩЕЖИТИЯ (5класс</a:t>
                      </a:r>
                      <a:r>
                        <a:rPr lang="ru-RU" sz="1400" b="1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ЭМОЦИОНАЛЬНАЯ    СОПРИЧАСТНОСТЬ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(7класс)</a:t>
                      </a:r>
                      <a:endParaRPr kumimoji="0" lang="ru-RU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41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Отношение к</a:t>
                      </a:r>
                      <a:endParaRPr lang="ru-RU" sz="1800" b="1" dirty="0"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i="1" dirty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культуре</a:t>
                      </a:r>
                      <a:endParaRPr lang="ru-RU" sz="1800" b="1" dirty="0"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i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Отсутствуют правонарушения, злостные поступки. Правильно реагирует на замечания.</a:t>
                      </a:r>
                      <a:endParaRPr lang="ru-RU" sz="16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i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Стремится к общению с прекрасным</a:t>
                      </a:r>
                      <a:endParaRPr lang="ru-RU" sz="1600" b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41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Отношение к </a:t>
                      </a:r>
                      <a:r>
                        <a:rPr lang="ru-RU" sz="1800" b="1" i="1" dirty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семье</a:t>
                      </a:r>
                      <a:endParaRPr lang="ru-RU" sz="1800" b="1" dirty="0"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i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Знает что такое семья, чувствует себя членом семьи. Осознаёт половую принадлежность.</a:t>
                      </a:r>
                      <a:endParaRPr lang="ru-RU" sz="16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i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Самообслуживание. Осознаёт и выполняет социальные роли (Брат, сестра, внук, сын, дочь, друг)</a:t>
                      </a:r>
                      <a:endParaRPr lang="ru-RU" sz="16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0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Отношение к </a:t>
                      </a:r>
                      <a:r>
                        <a:rPr lang="ru-RU" sz="1800" b="1" i="1" dirty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земле</a:t>
                      </a:r>
                      <a:endParaRPr lang="ru-RU" sz="1800" b="1" dirty="0"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i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Соблюдает правила поведения в природе.</a:t>
                      </a:r>
                      <a:endParaRPr lang="ru-RU" sz="1600" b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i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Переживает трагедии и катастрофы. Чувствует радость и гордость за удачи.</a:t>
                      </a:r>
                      <a:endParaRPr lang="ru-RU" sz="16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41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Отношение к </a:t>
                      </a:r>
                      <a:r>
                        <a:rPr lang="ru-RU" sz="1800" b="1" i="1" dirty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миру</a:t>
                      </a:r>
                      <a:endParaRPr lang="ru-RU" sz="1800" b="1" dirty="0"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i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Знает о существовании мест, где идёт война. Различает состояния мир - война.</a:t>
                      </a:r>
                      <a:endParaRPr lang="ru-RU" sz="1600" b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i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Переживает трагедии народов. Сочувствует. Ценит радость мирной жизни.</a:t>
                      </a:r>
                      <a:endParaRPr lang="ru-RU" sz="16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882775" y="21288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516446"/>
            <a:ext cx="7632848" cy="556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2800" b="1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Результат к окончанию </a:t>
            </a:r>
            <a:r>
              <a:rPr lang="en-US" sz="2800" b="1" dirty="0">
                <a:solidFill>
                  <a:srgbClr val="FFFF00"/>
                </a:solidFill>
                <a:latin typeface="Times New Roman"/>
                <a:ea typeface="Times New Roman"/>
                <a:cs typeface="Times New Roman"/>
              </a:rPr>
              <a:t>5 </a:t>
            </a:r>
            <a:r>
              <a:rPr lang="ru-RU" sz="2800" b="1" dirty="0">
                <a:solidFill>
                  <a:srgbClr val="FFFF00"/>
                </a:solidFill>
                <a:latin typeface="Times New Roman"/>
                <a:ea typeface="Times New Roman"/>
                <a:cs typeface="Times New Roman"/>
              </a:rPr>
              <a:t>класса </a:t>
            </a:r>
            <a:r>
              <a:rPr lang="ru-RU" sz="2800" b="1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и 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7 класса</a:t>
            </a:r>
            <a:endParaRPr lang="ru-RU" sz="24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pic>
        <p:nvPicPr>
          <p:cNvPr id="6" name="Picture 2" descr="J:\111яяя сброс\2c2dac86dab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3" y="490035"/>
            <a:ext cx="754139" cy="898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172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872716"/>
            <a:ext cx="7177740" cy="4127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115000"/>
              </a:lnSpc>
            </a:pPr>
            <a:r>
              <a:rPr lang="ru-RU" sz="2800" b="1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   Этапы становления и развития воспитательной системы включают в себя:</a:t>
            </a:r>
            <a:endParaRPr lang="ru-RU" sz="2400" b="1" dirty="0">
              <a:solidFill>
                <a:srgbClr val="00B0F0"/>
              </a:solidFill>
              <a:ea typeface="Calibri"/>
              <a:cs typeface="Times New Roman"/>
            </a:endParaRPr>
          </a:p>
          <a:p>
            <a:pPr marL="228600" indent="-228600">
              <a:lnSpc>
                <a:spcPct val="115000"/>
              </a:lnSpc>
            </a:pPr>
            <a:r>
              <a:rPr lang="ru-RU" sz="2000" b="1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-  </a:t>
            </a:r>
            <a:r>
              <a:rPr lang="ru-RU" sz="2400" b="1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первый этап – проектирование ( 5 класс )</a:t>
            </a:r>
            <a:endParaRPr lang="ru-RU" sz="2000" b="1" dirty="0">
              <a:solidFill>
                <a:prstClr val="white"/>
              </a:solidFill>
              <a:ea typeface="Calibri"/>
              <a:cs typeface="Times New Roman"/>
            </a:endParaRPr>
          </a:p>
          <a:p>
            <a:pPr marL="228600" indent="-228600">
              <a:lnSpc>
                <a:spcPct val="115000"/>
              </a:lnSpc>
            </a:pPr>
            <a:r>
              <a:rPr lang="ru-RU" sz="2400" b="1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- второй этап – становление ( 6 класс )</a:t>
            </a:r>
            <a:endParaRPr lang="ru-RU" sz="2000" b="1" dirty="0">
              <a:solidFill>
                <a:prstClr val="white"/>
              </a:solidFill>
              <a:ea typeface="Calibri"/>
              <a:cs typeface="Times New Roman"/>
            </a:endParaRPr>
          </a:p>
          <a:p>
            <a:pPr marL="228600" indent="-228600">
              <a:lnSpc>
                <a:spcPct val="115000"/>
              </a:lnSpc>
            </a:pPr>
            <a:r>
              <a:rPr lang="ru-RU" sz="2400" b="1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- третий этап – стабильное      функционирование ( 7 класс )</a:t>
            </a:r>
            <a:endParaRPr lang="ru-RU" sz="2000" b="1" dirty="0">
              <a:solidFill>
                <a:prstClr val="white"/>
              </a:solidFill>
              <a:ea typeface="Calibri"/>
              <a:cs typeface="Times New Roman"/>
            </a:endParaRPr>
          </a:p>
          <a:p>
            <a:pPr marL="228600" indent="-228600">
              <a:lnSpc>
                <a:spcPct val="115000"/>
              </a:lnSpc>
            </a:pPr>
            <a:r>
              <a:rPr lang="ru-RU" sz="2400" b="1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- четвёртый этап – коренное обновление или завершение функционирования</a:t>
            </a:r>
            <a:r>
              <a:rPr lang="ru-RU" sz="2000" b="1" dirty="0">
                <a:solidFill>
                  <a:prstClr val="white"/>
                </a:solidFill>
                <a:ea typeface="Times New Roman"/>
                <a:cs typeface="Times New Roman"/>
              </a:rPr>
              <a:t> </a:t>
            </a:r>
            <a:r>
              <a:rPr lang="ru-RU" sz="2400" b="1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( 8 класс )</a:t>
            </a:r>
            <a:endParaRPr lang="ru-RU" sz="2000" b="1" dirty="0">
              <a:solidFill>
                <a:prstClr val="white"/>
              </a:solidFill>
              <a:ea typeface="Calibri"/>
              <a:cs typeface="Times New Roman"/>
            </a:endParaRPr>
          </a:p>
        </p:txBody>
      </p:sp>
      <p:pic>
        <p:nvPicPr>
          <p:cNvPr id="4" name="Picture 2" descr="J:\111яяя сброс\2c2dac86dab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3" y="490035"/>
            <a:ext cx="961989" cy="1146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80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527341"/>
              </p:ext>
            </p:extLst>
          </p:nvPr>
        </p:nvGraphicFramePr>
        <p:xfrm>
          <a:off x="971600" y="1124744"/>
          <a:ext cx="7477300" cy="5145024"/>
        </p:xfrm>
        <a:graphic>
          <a:graphicData uri="http://schemas.openxmlformats.org/drawingml/2006/table">
            <a:tbl>
              <a:tblPr firstRow="1" firstCol="1" bandRow="1"/>
              <a:tblGrid>
                <a:gridCol w="708549"/>
                <a:gridCol w="1595707"/>
                <a:gridCol w="3156821"/>
                <a:gridCol w="2016223"/>
              </a:tblGrid>
              <a:tr h="6916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Этапы деятель-</a:t>
                      </a:r>
                      <a:r>
                        <a:rPr lang="ru-RU" sz="12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ности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Ведущие методы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Воспитательные задачи блока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Тематика классных часов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2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Методы стратегического планирования: прогнозирование,  проектирование, программирование, моделирование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1.Помочь почувствовать и раскрыть свою собственную уникальность.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Помочь осознать изменения, произошедшие при переходе на вторую ступень обучения.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 Формировать умение высказывать свою точку зрения и отстаивать свое мнение.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 Помочь осознать свою индивидуальность в коллективе.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5.В рамках раздела «Я и моя семья» ненавязчиво познакомиться с семьей каждого ученика.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«Давайте познакомимся»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«Моя родословная».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 «Мои домашние животные»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 «Мой сосед по парте». 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 «Учимся взаимодействию»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 «Школа, в которой я учусь»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 «Наш класс»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8. «Мы составляем наш автопортрет». 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99592" y="2276872"/>
            <a:ext cx="924573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416967" y="345430"/>
            <a:ext cx="231742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dirty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5 класс</a:t>
            </a:r>
          </a:p>
        </p:txBody>
      </p:sp>
      <p:pic>
        <p:nvPicPr>
          <p:cNvPr id="8" name="Picture 2" descr="J:\111яяя сброс\2c2dac86dab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3" y="490035"/>
            <a:ext cx="653385" cy="77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J:\виктор\Локальный диск (D)\оформление\старый сборник оформление\школа\school\school\C41-14 копия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77072"/>
            <a:ext cx="2054547" cy="2338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576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077352"/>
              </p:ext>
            </p:extLst>
          </p:nvPr>
        </p:nvGraphicFramePr>
        <p:xfrm>
          <a:off x="839116" y="1268760"/>
          <a:ext cx="7621315" cy="4994354"/>
        </p:xfrm>
        <a:graphic>
          <a:graphicData uri="http://schemas.openxmlformats.org/drawingml/2006/table">
            <a:tbl>
              <a:tblPr firstRow="1" firstCol="1" bandRow="1"/>
              <a:tblGrid>
                <a:gridCol w="938808"/>
                <a:gridCol w="1425924"/>
                <a:gridCol w="2683174"/>
                <a:gridCol w="2573409"/>
              </a:tblGrid>
              <a:tr h="8485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Этапы деятель-</a:t>
                      </a:r>
                      <a:endParaRPr lang="ru-RU" sz="16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ности</a:t>
                      </a:r>
                      <a:endParaRPr lang="ru-RU" sz="16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973955" algn="l"/>
                        </a:tabLs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Ведущие </a:t>
                      </a: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973955" algn="l"/>
                        </a:tabLs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методы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Воспитательные задачи блока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973955" algn="l"/>
                        </a:tabLs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973955" algn="l"/>
                        </a:tabLs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Тематика классных часов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79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Исследователь-</a:t>
                      </a:r>
                      <a:r>
                        <a:rPr lang="ru-RU" sz="1400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ские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методы: анализ научно – методической литературы, опытно – педагогическая работа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 CYR"/>
                          <a:ea typeface="Times New Roman"/>
                          <a:cs typeface="Times New Roman"/>
                        </a:rPr>
                        <a:t>1. Формировать навыки восприятия и принятия мнений и суждений сверстников.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 CYR"/>
                          <a:ea typeface="Times New Roman"/>
                          <a:cs typeface="Times New Roman"/>
                        </a:rPr>
                        <a:t>2. Учить умению соотносить свои желания с возможностями других.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 CYR"/>
                          <a:ea typeface="Times New Roman"/>
                          <a:cs typeface="Times New Roman"/>
                        </a:rPr>
                        <a:t>3. Развивать навыки владения ситуацией с разных позиций.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 CYR"/>
                          <a:ea typeface="Times New Roman"/>
                          <a:cs typeface="Times New Roman"/>
                        </a:rPr>
                        <a:t>4. Кто Я и какой Я в нашем коллективе.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 CYR"/>
                          <a:ea typeface="Times New Roman"/>
                          <a:cs typeface="Times New Roman"/>
                        </a:rPr>
                        <a:t>5. Учись сам и не мешай другим - твой успех и будущее.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1.«Откровенный разговор о нас самих»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Проект «Дом, который построим МЫ» 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2.«Познай самого себя».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3.«Таланты среди нас «А Вам, слабо!»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4.«Лаборатория нерешенных проблем».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5.Как завоевать друзей.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6.Школа самоуважения.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7.«Как остаться непобежденным?»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971600" y="2564904"/>
            <a:ext cx="76335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80124" y="345430"/>
            <a:ext cx="231742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dirty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6 класс</a:t>
            </a:r>
          </a:p>
        </p:txBody>
      </p:sp>
      <p:pic>
        <p:nvPicPr>
          <p:cNvPr id="6" name="Picture 2" descr="J:\111яяя сброс\2c2dac86dab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4" y="490035"/>
            <a:ext cx="754138" cy="898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J:\виктор\Локальный диск (D)\оформление\старый сборник оформление\школа\school\school\C41-21 копия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933056"/>
            <a:ext cx="1472572" cy="2614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171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768169"/>
              </p:ext>
            </p:extLst>
          </p:nvPr>
        </p:nvGraphicFramePr>
        <p:xfrm>
          <a:off x="683568" y="1268759"/>
          <a:ext cx="7848872" cy="5023104"/>
        </p:xfrm>
        <a:graphic>
          <a:graphicData uri="http://schemas.openxmlformats.org/drawingml/2006/table">
            <a:tbl>
              <a:tblPr firstRow="1" firstCol="1" bandRow="1"/>
              <a:tblGrid>
                <a:gridCol w="1040917"/>
                <a:gridCol w="1622244"/>
                <a:gridCol w="2254534"/>
                <a:gridCol w="2931177"/>
              </a:tblGrid>
              <a:tr h="961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Этапы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деятель-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ности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Ведущие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методы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Воспитательные задачи блока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Тематика классных </a:t>
                      </a: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часов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99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Методы планирования, организации и анализа практической деятельности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 Формировать нормы ролевого поведения.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 Готовить к взаимодействию с различными социальными институтами, группами и организациями.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 Формировать навыки группового взаимодействия.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1.«Конфликты в нашей жизни»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2.Цикл классных часов «Человек и его манеры».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3.Брейн – ринг «Манеры и мы».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4.«Семья. Взаимопонимания и конфликты». Цикл бесед.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5.«Роскошь человеческого общения».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6.«Суд над вредными привычками»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54958" y="2508424"/>
            <a:ext cx="71045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75856" y="357809"/>
            <a:ext cx="231742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dirty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7 класс</a:t>
            </a:r>
          </a:p>
        </p:txBody>
      </p:sp>
      <p:pic>
        <p:nvPicPr>
          <p:cNvPr id="6" name="Picture 2" descr="J:\111яяя сброс\2c2dac86dab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3" y="490035"/>
            <a:ext cx="754139" cy="898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J:\виктор\Локальный диск (D)\оформление\старый сборник оформление\школа\school\school\C41-24 копия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26" y="3902895"/>
            <a:ext cx="1780933" cy="2808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59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72084"/>
              </p:ext>
            </p:extLst>
          </p:nvPr>
        </p:nvGraphicFramePr>
        <p:xfrm>
          <a:off x="755576" y="1484784"/>
          <a:ext cx="7632848" cy="4752528"/>
        </p:xfrm>
        <a:graphic>
          <a:graphicData uri="http://schemas.openxmlformats.org/drawingml/2006/table">
            <a:tbl>
              <a:tblPr firstRow="1" firstCol="1" bandRow="1"/>
              <a:tblGrid>
                <a:gridCol w="1165142"/>
                <a:gridCol w="1612649"/>
                <a:gridCol w="2297868"/>
                <a:gridCol w="2557189"/>
              </a:tblGrid>
              <a:tr h="11348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Этапы 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деятель-</a:t>
                      </a:r>
                      <a:r>
                        <a:rPr lang="ru-RU" sz="18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ности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Ведущие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методы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Воспитательные 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задачи блока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Тематика классных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часов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Сравнительная оценка, индивидуальная и групповая самооценка, анализ и обобщение опыта.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1.Интеллектуальное познание мира.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2.Понимание единства мира через восприятие тезиса «Мы – сограждане».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3.Формирование образов профессий.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1.«Этические нормы коллектива».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2.«Три ступени, ведущие вниз».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3.«К чему стремятся люди».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4.«Познай себя».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5.«Добро и зло».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5.«Свобода и ответственность».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6.«Экология и здоровье».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7.«Как противостоять давлению среды».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8.«Моя роль в семье».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9.«Профессию выбираем вместе» и др.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881188" y="20843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5459" y="2950143"/>
            <a:ext cx="71045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43808" y="476673"/>
            <a:ext cx="33123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8 класс</a:t>
            </a:r>
          </a:p>
        </p:txBody>
      </p:sp>
      <p:pic>
        <p:nvPicPr>
          <p:cNvPr id="7" name="Picture 2" descr="J:\111яяя сброс\2c2dac86dab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3" y="490035"/>
            <a:ext cx="961989" cy="1146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J:\виктор\Локальный диск (D)\оформление\старый сборник оформление\школа\school\school\C41-17 копия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365104"/>
            <a:ext cx="3971528" cy="231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374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688050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cap="all" dirty="0">
                <a:solidFill>
                  <a:srgbClr val="00B0F0"/>
                </a:solidFill>
                <a:latin typeface="Times New Roman"/>
                <a:ea typeface="Times New Roman"/>
              </a:rPr>
              <a:t>  Ожидаемые результаты</a:t>
            </a:r>
            <a:endParaRPr lang="ru-RU" sz="3600" dirty="0">
              <a:solidFill>
                <a:srgbClr val="00B0F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1423067"/>
            <a:ext cx="7200800" cy="4468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cap="all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Гражданские качества:</a:t>
            </a:r>
            <a:endParaRPr lang="ru-RU" b="1" dirty="0">
              <a:solidFill>
                <a:prstClr val="white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sz="2400" b="1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Воспитание чувства гордости за свое Отечество, интереса к культуре родного народа, а также уважения к другим народам и  странам. Готовность защищать Родину. </a:t>
            </a:r>
            <a:endParaRPr lang="ru-RU" b="1" dirty="0">
              <a:solidFill>
                <a:prstClr val="white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sz="2400" b="1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Уважительное отношение к государственной символике. Бережное отношение к государственной и общественной собственности. Гордость за честь школы, достижения одноклассников.</a:t>
            </a:r>
            <a:endParaRPr lang="ru-RU" b="1" dirty="0">
              <a:solidFill>
                <a:prstClr val="white"/>
              </a:solidFill>
              <a:ea typeface="Calibri"/>
              <a:cs typeface="Times New Roman"/>
            </a:endParaRPr>
          </a:p>
        </p:txBody>
      </p:sp>
      <p:pic>
        <p:nvPicPr>
          <p:cNvPr id="6" name="Picture 2" descr="J:\111яяя сброс\2c2dac86dab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3" y="490035"/>
            <a:ext cx="961989" cy="1146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180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688050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cap="all" dirty="0">
                <a:solidFill>
                  <a:srgbClr val="00B0F0"/>
                </a:solidFill>
                <a:latin typeface="Times New Roman"/>
                <a:ea typeface="Times New Roman"/>
              </a:rPr>
              <a:t>Ожидаемые результаты</a:t>
            </a:r>
            <a:endParaRPr lang="ru-RU" sz="3600" dirty="0">
              <a:solidFill>
                <a:srgbClr val="00B0F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790090"/>
            <a:ext cx="7200800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2400" b="1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НРАВСТВЕННЫЕ КАЧЕСТВА:</a:t>
            </a:r>
            <a:endParaRPr lang="ru-RU" b="1" dirty="0">
              <a:solidFill>
                <a:prstClr val="white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sz="2400" b="1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b="1" dirty="0">
              <a:solidFill>
                <a:prstClr val="white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sz="2400" b="1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Воспитание терпимости и доброжелательности к людям разных национальностей,  разных вероисповеданий, социального и материального положения. Непримиримость к антигуманным поступкам. Помощь детям сиротам, инвалидам и пожилым людям. Бережное отношение к природе.</a:t>
            </a:r>
            <a:endParaRPr lang="ru-RU" b="1" dirty="0">
              <a:solidFill>
                <a:prstClr val="white"/>
              </a:solidFill>
              <a:ea typeface="Calibri"/>
              <a:cs typeface="Times New Roman"/>
            </a:endParaRPr>
          </a:p>
        </p:txBody>
      </p:sp>
      <p:pic>
        <p:nvPicPr>
          <p:cNvPr id="5" name="Picture 2" descr="J:\111яяя сброс\2c2dac86dab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3" y="490035"/>
            <a:ext cx="961989" cy="1146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228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9112" y="1700808"/>
            <a:ext cx="754930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В.А. </a:t>
            </a:r>
            <a:r>
              <a:rPr lang="ru-RU" sz="2400" dirty="0" err="1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Караковский</a:t>
            </a:r>
            <a:r>
              <a:rPr lang="ru-RU" sz="2400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 выделил приоритетные фундаментальные ценности:</a:t>
            </a:r>
            <a:r>
              <a:rPr lang="ru-RU" sz="20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 Человек - абсолютная ценность; Мир человека – это взаимодействие людей; Семья - структурная начальная единица общества; Труд - основа человеческого бытия; Знания - результат творческого труда; Культура – богатство человечества, высшее проявление творческих сил и способностей человека; Отечество - единственная уникальная для каждого родина, данная ему судьбой, доставшаяся от предков; Земля – общий дом человечества; Мир – покой и согласие между людьми, народами и государствами – главное условие существование Земли, человеческой цивилизации, без этих ценностей нет, и не может быть ни порядочных людей, где бы то ни было, ни материальной культуры, ни нормальной экономики и потому не может быть нормального уровня жизни общества.</a:t>
            </a:r>
            <a:endParaRPr lang="ru-RU" sz="2400" dirty="0">
              <a:solidFill>
                <a:prstClr val="white"/>
              </a:solidFill>
            </a:endParaRPr>
          </a:p>
        </p:txBody>
      </p:sp>
      <p:pic>
        <p:nvPicPr>
          <p:cNvPr id="4" name="Picture 2" descr="J:\111яяя сброс\2c2dac86dab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3" y="490035"/>
            <a:ext cx="961989" cy="1146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J:\виктор\Локальный диск (D)\оформление\старый сборник оформление\школа\для презентаций\russia_hc1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413">
            <a:off x="5411481" y="366488"/>
            <a:ext cx="3333750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953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688050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cap="all" dirty="0">
                <a:solidFill>
                  <a:srgbClr val="00B0F0"/>
                </a:solidFill>
                <a:latin typeface="Times New Roman"/>
                <a:ea typeface="Times New Roman"/>
              </a:rPr>
              <a:t>Ожидаемые результаты</a:t>
            </a:r>
            <a:endParaRPr lang="ru-RU" sz="3600" dirty="0">
              <a:solidFill>
                <a:srgbClr val="00B0F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790090"/>
            <a:ext cx="7128792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2400" b="1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ПОЗНАВАТЕЛЬНО-КУЛЬТУРНЫЕ КАЧЕСТВА:</a:t>
            </a:r>
            <a:endParaRPr lang="ru-RU" dirty="0">
              <a:solidFill>
                <a:prstClr val="white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sz="2400" b="1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dirty="0">
              <a:solidFill>
                <a:prstClr val="white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sz="24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Целенаправленное самообразование, желание продолжить дальнейшее обучение в ВУЗах, посещение театров, концертов, выставок, стрем­ление к прекрасному в деятельности, поведении, в отношениях с окружающими. Участие в конкурсах, концертах, литературных вечерах.</a:t>
            </a:r>
            <a:endParaRPr lang="ru-RU" dirty="0">
              <a:solidFill>
                <a:prstClr val="white"/>
              </a:solidFill>
              <a:ea typeface="Calibri"/>
              <a:cs typeface="Times New Roman"/>
            </a:endParaRPr>
          </a:p>
        </p:txBody>
      </p:sp>
      <p:pic>
        <p:nvPicPr>
          <p:cNvPr id="5" name="Picture 2" descr="J:\111яяя сброс\2c2dac86dab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3" y="490035"/>
            <a:ext cx="961989" cy="1146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22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688050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cap="all" dirty="0">
                <a:solidFill>
                  <a:srgbClr val="00B0F0"/>
                </a:solidFill>
                <a:latin typeface="Times New Roman"/>
                <a:ea typeface="Times New Roman"/>
              </a:rPr>
              <a:t>Ожидаемые результаты</a:t>
            </a:r>
            <a:endParaRPr lang="ru-RU" sz="3600" dirty="0">
              <a:solidFill>
                <a:srgbClr val="00B0F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949364"/>
            <a:ext cx="7128792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2400" b="1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СОЦИАЛЬНО-ПСИХОЛОГИЧЕСКИЕ КАЧЕСТВА:</a:t>
            </a:r>
            <a:endParaRPr lang="ru-RU" dirty="0">
              <a:solidFill>
                <a:prstClr val="white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sz="24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dirty="0">
              <a:solidFill>
                <a:prstClr val="white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sz="24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Воспитание нетерпимости к грубости, лжи, антисоциальному поведению. Стремление к физическому совершенству, воспитание силы воли. Воспитание решительности, готовности прийти на помощь, умения отстаивать свое мнение, преодолеть страх. </a:t>
            </a:r>
            <a:endParaRPr lang="ru-RU" dirty="0">
              <a:solidFill>
                <a:prstClr val="white"/>
              </a:solidFill>
              <a:ea typeface="Calibri"/>
              <a:cs typeface="Times New Roman"/>
            </a:endParaRPr>
          </a:p>
        </p:txBody>
      </p:sp>
      <p:pic>
        <p:nvPicPr>
          <p:cNvPr id="5" name="Picture 2" descr="J:\111яяя сброс\2c2dac86dab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3" y="490035"/>
            <a:ext cx="961989" cy="1146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615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688050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cap="all" dirty="0">
                <a:solidFill>
                  <a:srgbClr val="00B0F0"/>
                </a:solidFill>
                <a:latin typeface="Times New Roman"/>
                <a:ea typeface="Times New Roman"/>
              </a:rPr>
              <a:t>Ожидаемые результаты</a:t>
            </a:r>
            <a:endParaRPr lang="ru-RU" sz="3600" dirty="0">
              <a:solidFill>
                <a:srgbClr val="00B0F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7" y="1412776"/>
            <a:ext cx="7776864" cy="4671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</a:pPr>
            <a:r>
              <a:rPr lang="ru-RU" sz="2000" b="1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Я надеюсь, что все мои воспитанники станут достойными гражданами, принесут пользу нашей и другим странам, создадут крепкие семьи и вырастят прекрасных детей. И мне хочется сказать: «Может пройдет не один год, когда ребята в полной мере смогут осознать, что оставили за порогами родной школы. Первый взлет! Первое падение! А может самые счастливые минуты детства, которые не вернуть никогда! А я? Что смогу увидеть, оглядываясь назад, на то время, когда учился  вместе с ними? Увижу радость детских глаз в познании нового, может увижу свои промахи, свои ошибки, а самое главное, я увижу, что эти годы не прошли бесследно ни для ребят, ни для меня. Потому что я вместе с ними постигал одну из самых сложных наук человечества – науку любви, терпения и прощения».</a:t>
            </a:r>
            <a:endParaRPr lang="ru-RU" b="1" dirty="0">
              <a:solidFill>
                <a:prstClr val="white"/>
              </a:solidFill>
              <a:ea typeface="Calibri"/>
              <a:cs typeface="Times New Roman"/>
            </a:endParaRPr>
          </a:p>
        </p:txBody>
      </p:sp>
      <p:pic>
        <p:nvPicPr>
          <p:cNvPr id="5" name="Picture 2" descr="J:\111яяя сброс\2c2dac86dab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3" y="490035"/>
            <a:ext cx="961989" cy="1146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550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:\111яяя сброс\2c2dac86dab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90032"/>
            <a:ext cx="961989" cy="1146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527600" y="548680"/>
            <a:ext cx="71488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504D">
                    <a:lumMod val="40000"/>
                    <a:lumOff val="60000"/>
                  </a:srgbClr>
                </a:solidFill>
                <a:latin typeface="Times New Roman"/>
                <a:ea typeface="Calibri"/>
              </a:rPr>
              <a:t>В 7 классе обучается 2 мальчика и 8 девочек. К сожалению, такое соотношение даёт дополнительные минусы в становлении коллектива. Класс был сформирован в 2008 г.</a:t>
            </a:r>
            <a:endParaRPr lang="ru-RU" sz="2000" dirty="0">
              <a:solidFill>
                <a:srgbClr val="C0504D">
                  <a:lumMod val="40000"/>
                  <a:lumOff val="60000"/>
                </a:srgb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20546" y="1564343"/>
            <a:ext cx="765591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504D">
                    <a:lumMod val="40000"/>
                    <a:lumOff val="60000"/>
                  </a:srgbClr>
                </a:solidFill>
                <a:latin typeface="Times New Roman"/>
                <a:ea typeface="Calibri"/>
                <a:cs typeface="Times New Roman"/>
              </a:rPr>
              <a:t>Комплектование осуществлялось из числа выпускников 4-х классов нашей школы. Мое первое знакомство с классом произошло в сентябре 2008 учебного года. Первоначальное наблюдение, беседы, анкеты предыдущих лет, подкреплённые устными характеристиками учителем начальных классов показали, что большинство ребят отличаются активностью, любознательностью, широким кругом интересов к предметам естественного цикла, а так же и к литературе, музыке, спорту, компьютерной технике, любовью к природе, желанием укрепить свои знания об окружающем мире.</a:t>
            </a:r>
            <a:endParaRPr lang="ru-RU" sz="2000" dirty="0">
              <a:solidFill>
                <a:srgbClr val="C0504D">
                  <a:lumMod val="40000"/>
                  <a:lumOff val="60000"/>
                </a:srgbClr>
              </a:solidFill>
              <a:ea typeface="Calibri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20546" y="4668996"/>
            <a:ext cx="758390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504D">
                    <a:lumMod val="40000"/>
                    <a:lumOff val="60000"/>
                  </a:srgbClr>
                </a:solidFill>
                <a:latin typeface="Times New Roman"/>
                <a:ea typeface="Arial Unicode MS"/>
              </a:rPr>
              <a:t>За три года класс нашел свое место в общешкольном коллективе и свою нишу в воспитательной системе школы. Жизненное пространство класса не ограничивается рамками школы. </a:t>
            </a:r>
            <a:endParaRPr lang="ru-RU" sz="2000" dirty="0">
              <a:solidFill>
                <a:srgbClr val="C0504D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91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:\111яяя сброс\2c2dac86dab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3" y="490035"/>
            <a:ext cx="961989" cy="1146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89272" y="620688"/>
            <a:ext cx="69711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504D">
                    <a:lumMod val="40000"/>
                    <a:lumOff val="60000"/>
                  </a:srgbClr>
                </a:solidFill>
                <a:latin typeface="Times New Roman"/>
                <a:ea typeface="Arial Unicode MS"/>
                <a:cs typeface="Times New Roman"/>
              </a:rPr>
              <a:t>Но есть и существенный минус – половина учащихся живёт от школы удалённо и не могут оставаться в школе во второй половине дня.</a:t>
            </a:r>
            <a:endParaRPr lang="ru-RU" dirty="0">
              <a:solidFill>
                <a:srgbClr val="C0504D">
                  <a:lumMod val="40000"/>
                  <a:lumOff val="60000"/>
                </a:srgbClr>
              </a:solidFill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70676" y="1484784"/>
            <a:ext cx="792088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lnSpc>
                <a:spcPct val="115000"/>
              </a:lnSpc>
            </a:pPr>
            <a:r>
              <a:rPr lang="ru-RU" sz="2000" b="1" dirty="0">
                <a:solidFill>
                  <a:srgbClr val="C0504D">
                    <a:lumMod val="40000"/>
                    <a:lumOff val="60000"/>
                  </a:srgb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Анализируя результаты в данном классе за прошедшие три года, можно отметить, что первый этап был характерен для пятого класса, когда в воспитательной работе преобладала деятельность по изучению потребностей, интересов и других личностных характеристик членов классного сообщества, закладывались основы традиций класса, определялись перспективы жизнедеятельности классного коллектива.</a:t>
            </a:r>
            <a:endParaRPr lang="ru-RU" b="1" dirty="0">
              <a:solidFill>
                <a:srgbClr val="C0504D">
                  <a:lumMod val="40000"/>
                  <a:lumOff val="60000"/>
                </a:srgb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228600" algn="just">
              <a:lnSpc>
                <a:spcPct val="115000"/>
              </a:lnSpc>
            </a:pPr>
            <a:r>
              <a:rPr lang="ru-RU" sz="2000" b="1" dirty="0">
                <a:solidFill>
                  <a:srgbClr val="C0504D">
                    <a:lumMod val="40000"/>
                    <a:lumOff val="60000"/>
                  </a:srgb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 втором этапе особое внимание уделялось укреплению межличностных отношений, формированию чувства «мы». К сожалению, сложность характеров, борьба за лидерство в классе, переходный возраст – растянули этап становления и на седьмой класс. Следующие этапы затянулись как минимум на один год.</a:t>
            </a:r>
            <a:endParaRPr lang="ru-RU" b="1" dirty="0">
              <a:solidFill>
                <a:srgbClr val="C0504D">
                  <a:lumMod val="40000"/>
                  <a:lumOff val="60000"/>
                </a:srgb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37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:\111яяя сброс\2c2dac86dab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3" y="490035"/>
            <a:ext cx="961989" cy="1146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J:\виктор\Локальный диск (D)\оформление\новый сборник\оформление новое 1\Новая папка (14)\07ac53e2c25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202" y="1844824"/>
            <a:ext cx="7144937" cy="3983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3" name="Picture 7" descr="J:\виктор\Локальный диск (D)\оформление\новый сборник\оформление новое 1\Новая папка (10)\70c07001ab83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5910" y="1036917"/>
            <a:ext cx="1114425" cy="126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68042" y="5873738"/>
            <a:ext cx="8180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Харланов</a:t>
            </a:r>
            <a:r>
              <a:rPr lang="ru-RU" sz="24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Виктор Васильевич       апрель 2011г.  Берлин</a:t>
            </a:r>
            <a:endParaRPr lang="ru-RU" sz="2400" b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04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2" y="764704"/>
            <a:ext cx="612068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2800" b="1" i="1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При создании концепции воспитательной системы класса необходимо учитывать:</a:t>
            </a:r>
            <a:endParaRPr lang="ru-RU" sz="2400" dirty="0">
              <a:solidFill>
                <a:srgbClr val="00B0F0"/>
              </a:solidFill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buFont typeface="Times New Roman"/>
              <a:buChar char="•"/>
              <a:tabLst>
                <a:tab pos="457200" algn="l"/>
              </a:tabLst>
            </a:pPr>
            <a:r>
              <a:rPr lang="ru-RU" sz="28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интересы, способности, потребности школьников;</a:t>
            </a:r>
            <a:endParaRPr lang="ru-RU" sz="2400" dirty="0">
              <a:solidFill>
                <a:prstClr val="white"/>
              </a:solidFill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buFont typeface="Times New Roman"/>
              <a:buChar char="•"/>
              <a:tabLst>
                <a:tab pos="457200" algn="l"/>
              </a:tabLst>
            </a:pPr>
            <a:r>
              <a:rPr lang="ru-RU" sz="28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возможности, творческий потенциал педагогического коллектива;</a:t>
            </a:r>
            <a:endParaRPr lang="ru-RU" sz="2400" dirty="0">
              <a:solidFill>
                <a:prstClr val="white"/>
              </a:solidFill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buFont typeface="Times New Roman"/>
              <a:buChar char="•"/>
              <a:tabLst>
                <a:tab pos="457200" algn="l"/>
              </a:tabLst>
            </a:pPr>
            <a:r>
              <a:rPr lang="ru-RU" sz="28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заинтересованность большинства родителей в результатах образования и воспитания.</a:t>
            </a:r>
            <a:endParaRPr lang="ru-RU" sz="2400" dirty="0">
              <a:solidFill>
                <a:prstClr val="white"/>
              </a:solidFill>
              <a:ea typeface="Calibri"/>
              <a:cs typeface="Times New Roman"/>
            </a:endParaRPr>
          </a:p>
        </p:txBody>
      </p:sp>
      <p:pic>
        <p:nvPicPr>
          <p:cNvPr id="3" name="Picture 2" descr="J:\111яяя сброс\2c2dac86dab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3" y="490035"/>
            <a:ext cx="961989" cy="1146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J:\виктор\Локальный диск (D)\оформление\старый сборник оформление\школа\картинки на школьныю тему\Рисунок1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2348880"/>
            <a:ext cx="2994468" cy="4736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268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45561" y="452491"/>
            <a:ext cx="7909349" cy="610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2000" b="1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Формирование воспитательной системы класса</a:t>
            </a:r>
            <a:endParaRPr lang="ru-RU" dirty="0">
              <a:solidFill>
                <a:srgbClr val="00B0F0"/>
              </a:solidFill>
              <a:ea typeface="Calibri"/>
              <a:cs typeface="Times New Roman"/>
            </a:endParaRPr>
          </a:p>
          <a:p>
            <a:pPr indent="449580">
              <a:lnSpc>
                <a:spcPct val="115000"/>
              </a:lnSpc>
            </a:pPr>
            <a:r>
              <a:rPr lang="ru-RU" sz="20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Система понимается как упорядоченное множество компонентов    (элементов), находящихся во взаимной связи, зависимости и взаимодействии друг с другом, и на этой основе образующих целостное единство. Целостное единство системы – это качественная черта, отличающая любую систему от других систем, систему от среды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обитания.</a:t>
            </a:r>
            <a:r>
              <a:rPr lang="ru-RU" sz="20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Воспитательная</a:t>
            </a:r>
            <a:r>
              <a:rPr lang="ru-RU" sz="20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 система класса – это благоприятная среда жизнедеятельности и развития ребёнка, эффективно содействующая его личностному росту. </a:t>
            </a:r>
            <a:r>
              <a:rPr lang="ru-RU" sz="20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Системный</a:t>
            </a:r>
            <a:r>
              <a:rPr lang="ru-RU" sz="20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 подход позволяет классному руководителю рационально распределить свои усилия при организации воспитательного процесса в классе. </a:t>
            </a:r>
            <a:r>
              <a:rPr lang="ru-RU" sz="20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В процессе </a:t>
            </a:r>
            <a:r>
              <a:rPr lang="ru-RU" sz="20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построения воспитательной системы формируется «лицо» класса, его неповторимый облик, что имеет немаловажное значение в развитии индивидуальности членов классного сообщества. </a:t>
            </a:r>
            <a:r>
              <a:rPr lang="ru-RU" sz="20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Воспитательная </a:t>
            </a:r>
            <a:r>
              <a:rPr lang="ru-RU" sz="20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система класса позволяет расширить диапазон педагогического влияния на детей в процессе их развития</a:t>
            </a:r>
            <a:endParaRPr lang="ru-RU" dirty="0">
              <a:solidFill>
                <a:prstClr val="white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sz="20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	</a:t>
            </a:r>
            <a:endParaRPr lang="ru-RU" dirty="0">
              <a:solidFill>
                <a:prstClr val="white"/>
              </a:solidFill>
              <a:ea typeface="Calibri"/>
              <a:cs typeface="Times New Roman"/>
            </a:endParaRPr>
          </a:p>
        </p:txBody>
      </p:sp>
      <p:pic>
        <p:nvPicPr>
          <p:cNvPr id="4" name="Picture 2" descr="J:\111яяя сброс\2c2dac86dab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52491"/>
            <a:ext cx="792087" cy="944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845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03848" y="908720"/>
            <a:ext cx="5400600" cy="441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2800" b="1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Цель воспитательной системы: </a:t>
            </a:r>
          </a:p>
          <a:p>
            <a:pPr>
              <a:lnSpc>
                <a:spcPct val="115000"/>
              </a:lnSpc>
            </a:pPr>
            <a:r>
              <a:rPr lang="ru-RU" sz="24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создание условий для формирования духовно-нравственной личности, имеющей высокие нравственные качества, деловитость, творческую индивидуальность, гуманистическое отношение к миру, способность к саморазвитию и самореализации, способной строить жизнь, достойную человека, гражданина своей Родины. </a:t>
            </a:r>
            <a:endParaRPr lang="ru-RU" sz="2000" dirty="0">
              <a:solidFill>
                <a:prstClr val="white"/>
              </a:solidFill>
              <a:ea typeface="Calibri"/>
              <a:cs typeface="Times New Roman"/>
            </a:endParaRPr>
          </a:p>
        </p:txBody>
      </p:sp>
      <p:pic>
        <p:nvPicPr>
          <p:cNvPr id="4" name="Picture 2" descr="J:\111яяя сброс\2c2dac86dab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3" y="490035"/>
            <a:ext cx="961989" cy="1146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J:\виктор\Локальный диск (D)\оформление\старый сборник оформление\школа\school\school\C41-13 копия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36" y="2877259"/>
            <a:ext cx="3239028" cy="3510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638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764704"/>
            <a:ext cx="7848872" cy="5613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                                               </a:t>
            </a:r>
            <a:r>
              <a:rPr lang="ru-RU" sz="2400" b="1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Задачи:</a:t>
            </a:r>
            <a:endParaRPr lang="ru-RU" sz="1600" dirty="0">
              <a:solidFill>
                <a:srgbClr val="00B0F0"/>
              </a:solidFill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buFont typeface="Wingdings"/>
              <a:buChar char=""/>
              <a:tabLst>
                <a:tab pos="408940" algn="l"/>
              </a:tabLst>
            </a:pPr>
            <a:r>
              <a:rPr lang="ru-RU" dirty="0">
                <a:solidFill>
                  <a:prstClr val="white"/>
                </a:solidFill>
                <a:latin typeface="Times New Roman"/>
                <a:ea typeface="Times New Roman"/>
                <a:cs typeface="Wingdings"/>
              </a:rPr>
              <a:t>формировать        эмоционально        положительное отношение к себе и людям;</a:t>
            </a:r>
            <a:endParaRPr lang="ru-RU" sz="1600" dirty="0">
              <a:solidFill>
                <a:prstClr val="white"/>
              </a:solidFill>
              <a:ea typeface="Calibri"/>
              <a:cs typeface="Wingdings"/>
            </a:endParaRPr>
          </a:p>
          <a:p>
            <a:pPr marL="342900" indent="-342900">
              <a:lnSpc>
                <a:spcPct val="115000"/>
              </a:lnSpc>
              <a:buFont typeface="Wingdings"/>
              <a:buChar char=""/>
              <a:tabLst>
                <a:tab pos="408940" algn="l"/>
              </a:tabLst>
            </a:pPr>
            <a:r>
              <a:rPr lang="ru-RU" dirty="0">
                <a:solidFill>
                  <a:prstClr val="white"/>
                </a:solidFill>
                <a:latin typeface="Times New Roman"/>
                <a:ea typeface="Times New Roman"/>
                <a:cs typeface="Wingdings"/>
              </a:rPr>
              <a:t>воспитывать у детей гражданскую позицию: патриотические чувства, нравственно-правовую позицию, толерантность, трудовую активность,  привлекать к социально - значимой деятельности;</a:t>
            </a:r>
            <a:endParaRPr lang="ru-RU" sz="1600" dirty="0">
              <a:solidFill>
                <a:prstClr val="white"/>
              </a:solidFill>
              <a:ea typeface="Calibri"/>
              <a:cs typeface="Wingdings"/>
            </a:endParaRPr>
          </a:p>
          <a:p>
            <a:pPr marL="342900" indent="-342900">
              <a:lnSpc>
                <a:spcPct val="115000"/>
              </a:lnSpc>
              <a:buFont typeface="Wingdings"/>
              <a:buChar char=""/>
              <a:tabLst>
                <a:tab pos="408940" algn="l"/>
              </a:tabLst>
            </a:pPr>
            <a:r>
              <a:rPr lang="ru-RU" dirty="0">
                <a:solidFill>
                  <a:prstClr val="white"/>
                </a:solidFill>
                <a:latin typeface="Times New Roman"/>
                <a:ea typeface="Times New Roman"/>
                <a:cs typeface="Wingdings"/>
              </a:rPr>
              <a:t>воспитывать       у       обучающихся       потребность понимания здорового образа жизни;</a:t>
            </a:r>
            <a:endParaRPr lang="ru-RU" sz="1600" dirty="0">
              <a:solidFill>
                <a:prstClr val="white"/>
              </a:solidFill>
              <a:ea typeface="Calibri"/>
              <a:cs typeface="Wingdings"/>
            </a:endParaRPr>
          </a:p>
          <a:p>
            <a:pPr marL="342900" indent="-342900">
              <a:lnSpc>
                <a:spcPct val="115000"/>
              </a:lnSpc>
              <a:buFont typeface="Wingdings"/>
              <a:buChar char=""/>
              <a:tabLst>
                <a:tab pos="408940" algn="l"/>
              </a:tabLst>
            </a:pPr>
            <a:r>
              <a:rPr lang="ru-RU" dirty="0">
                <a:solidFill>
                  <a:prstClr val="white"/>
                </a:solidFill>
                <a:latin typeface="Times New Roman"/>
                <a:ea typeface="Times New Roman"/>
                <a:cs typeface="Wingdings"/>
              </a:rPr>
              <a:t>обучать самоуправлению, введение коллективных форм жизнедеятельности в классе и школе; диагностировать         среду         жизнедеятельности подростка;</a:t>
            </a:r>
            <a:endParaRPr lang="ru-RU" sz="1600" dirty="0">
              <a:solidFill>
                <a:prstClr val="white"/>
              </a:solidFill>
              <a:ea typeface="Calibri"/>
              <a:cs typeface="Wingdings"/>
            </a:endParaRPr>
          </a:p>
          <a:p>
            <a:pPr marL="342900" indent="-342900">
              <a:lnSpc>
                <a:spcPct val="115000"/>
              </a:lnSpc>
              <a:buFont typeface="Wingdings"/>
              <a:buChar char=""/>
              <a:tabLst>
                <a:tab pos="408940" algn="l"/>
              </a:tabLst>
            </a:pPr>
            <a:r>
              <a:rPr lang="ru-RU" dirty="0">
                <a:solidFill>
                  <a:prstClr val="white"/>
                </a:solidFill>
                <a:latin typeface="Times New Roman"/>
                <a:ea typeface="Times New Roman"/>
                <a:cs typeface="Wingdings"/>
              </a:rPr>
              <a:t>проводить внеклассные мероприятия (классные часы, КТД), направленные на развитие коммуникативной культуры, нравственных ценностей; творческих способностей; </a:t>
            </a:r>
            <a:endParaRPr lang="ru-RU" sz="1600" dirty="0">
              <a:solidFill>
                <a:prstClr val="white"/>
              </a:solidFill>
              <a:ea typeface="Calibri"/>
              <a:cs typeface="Wingdings"/>
            </a:endParaRPr>
          </a:p>
          <a:p>
            <a:pPr marL="342900" indent="-342900">
              <a:lnSpc>
                <a:spcPct val="115000"/>
              </a:lnSpc>
              <a:buFont typeface="Wingdings"/>
              <a:buChar char=""/>
              <a:tabLst>
                <a:tab pos="408940" algn="l"/>
              </a:tabLst>
            </a:pPr>
            <a:r>
              <a:rPr lang="ru-RU" dirty="0">
                <a:solidFill>
                  <a:prstClr val="white"/>
                </a:solidFill>
                <a:latin typeface="Times New Roman"/>
                <a:ea typeface="Times New Roman"/>
                <a:cs typeface="Wingdings"/>
              </a:rPr>
              <a:t>оказывать помощь подростку в выборе профессии с учетом его интересов, склонностей, способностей и потребностей государства;</a:t>
            </a:r>
            <a:endParaRPr lang="ru-RU" sz="1600" dirty="0">
              <a:solidFill>
                <a:prstClr val="white"/>
              </a:solidFill>
              <a:ea typeface="Calibri"/>
              <a:cs typeface="Wingdings"/>
            </a:endParaRPr>
          </a:p>
          <a:p>
            <a:pPr marL="342900" indent="-342900">
              <a:lnSpc>
                <a:spcPct val="115000"/>
              </a:lnSpc>
              <a:buFont typeface="Wingdings"/>
              <a:buChar char=""/>
              <a:tabLst>
                <a:tab pos="408940" algn="l"/>
              </a:tabLst>
            </a:pPr>
            <a:r>
              <a:rPr lang="ru-RU" dirty="0">
                <a:solidFill>
                  <a:prstClr val="white"/>
                </a:solidFill>
                <a:latin typeface="Times New Roman"/>
                <a:ea typeface="Times New Roman"/>
                <a:cs typeface="Wingdings"/>
              </a:rPr>
              <a:t>включать    родителей    в    разнообразные    формы деятельности школы.</a:t>
            </a:r>
            <a:endParaRPr lang="ru-RU" sz="1600" dirty="0">
              <a:solidFill>
                <a:prstClr val="white"/>
              </a:solidFill>
              <a:ea typeface="Calibri"/>
              <a:cs typeface="Wingdings"/>
            </a:endParaRPr>
          </a:p>
        </p:txBody>
      </p:sp>
      <p:pic>
        <p:nvPicPr>
          <p:cNvPr id="5" name="Picture 2" descr="J:\111яяя сброс\2c2dac86dab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3" y="490035"/>
            <a:ext cx="713803" cy="850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008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0684" y="455297"/>
            <a:ext cx="75632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600" kern="0" dirty="0">
                <a:solidFill>
                  <a:srgbClr val="FF0000"/>
                </a:solidFill>
                <a:latin typeface="Arial"/>
              </a:rPr>
              <a:t>Закономерности системы работы классного руководителя.</a:t>
            </a:r>
            <a:endParaRPr lang="ru-RU" sz="1600" kern="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93605" y="1655626"/>
            <a:ext cx="8234426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>
              <a:tabLst>
                <a:tab pos="457200" algn="l"/>
              </a:tabLst>
              <a:defRPr/>
            </a:pPr>
            <a:r>
              <a:rPr lang="ru-RU" b="1" u="sng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Тезис 1: </a:t>
            </a:r>
            <a:r>
              <a:rPr lang="ru-RU" b="1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tabLst>
                <a:tab pos="457200" algn="l"/>
              </a:tabLst>
              <a:defRPr/>
            </a:pPr>
            <a:r>
              <a:rPr lang="ru-RU" b="1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Нельзя  отделять воспитание и обучение, ибо, они теряют свою ценность.</a:t>
            </a:r>
          </a:p>
          <a:p>
            <a:pPr algn="ctr">
              <a:tabLst>
                <a:tab pos="457200" algn="l"/>
              </a:tabLst>
              <a:defRPr/>
            </a:pPr>
            <a:r>
              <a:rPr lang="ru-RU" b="1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Единство обучения и воспитания;</a:t>
            </a:r>
          </a:p>
          <a:p>
            <a:pPr algn="ctr">
              <a:tabLst>
                <a:tab pos="457200" algn="l"/>
              </a:tabLst>
              <a:defRPr/>
            </a:pPr>
            <a:r>
              <a:rPr lang="ru-RU" b="1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Приоритет ценностей, основанных на общечеловеческих ценностях, и требований.</a:t>
            </a:r>
            <a:r>
              <a:rPr lang="ru-RU" b="1" u="sng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457200" algn="l"/>
              </a:tabLst>
              <a:defRPr/>
            </a:pPr>
            <a:r>
              <a:rPr lang="ru-RU" b="1" u="sng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Тезис 2</a:t>
            </a:r>
            <a:r>
              <a:rPr lang="ru-RU" b="1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>
              <a:tabLst>
                <a:tab pos="457200" algn="l"/>
              </a:tabLst>
              <a:defRPr/>
            </a:pPr>
            <a:r>
              <a:rPr lang="ru-RU" b="1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Школа - центр приобретения жизненного опыта .</a:t>
            </a:r>
          </a:p>
          <a:p>
            <a:pPr algn="ctr">
              <a:tabLst>
                <a:tab pos="457200" algn="l"/>
              </a:tabLst>
              <a:defRPr/>
            </a:pPr>
            <a:r>
              <a:rPr lang="ru-RU" b="1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Опора на активность самого ребенка во взаимодействии его с окружающей социальной средой.</a:t>
            </a:r>
          </a:p>
          <a:p>
            <a:pPr algn="ctr">
              <a:tabLst>
                <a:tab pos="457200" algn="l"/>
              </a:tabLst>
              <a:defRPr/>
            </a:pPr>
            <a:r>
              <a:rPr lang="ru-RU" b="1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Социальный опыт – основа успеха и достижений в будущем.</a:t>
            </a:r>
          </a:p>
          <a:p>
            <a:pPr algn="ctr">
              <a:tabLst>
                <a:tab pos="457200" algn="l"/>
              </a:tabLst>
              <a:defRPr/>
            </a:pPr>
            <a:r>
              <a:rPr lang="ru-RU" b="1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Сотворчество детей и взрослых.</a:t>
            </a:r>
          </a:p>
          <a:p>
            <a:pPr algn="ctr">
              <a:tabLst>
                <a:tab pos="457200" algn="l"/>
              </a:tabLst>
              <a:defRPr/>
            </a:pPr>
            <a:r>
              <a:rPr lang="ru-RU" b="1" u="sng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Тезис 3:</a:t>
            </a:r>
            <a:r>
              <a:rPr lang="ru-RU" b="1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tabLst>
                <a:tab pos="457200" algn="l"/>
              </a:tabLst>
              <a:defRPr/>
            </a:pPr>
            <a:r>
              <a:rPr lang="ru-RU" b="1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Никогда не учи ребенка тому, что сам делать не считаешь нужным.</a:t>
            </a:r>
          </a:p>
          <a:p>
            <a:pPr algn="ctr">
              <a:tabLst>
                <a:tab pos="457200" algn="l"/>
              </a:tabLst>
              <a:defRPr/>
            </a:pPr>
            <a:r>
              <a:rPr lang="ru-RU" b="1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Целостность воспитательного влияния, обеспечения единства социальных установок и реальных действий педагога, непрерывность педагогических требований.</a:t>
            </a:r>
          </a:p>
        </p:txBody>
      </p:sp>
      <p:pic>
        <p:nvPicPr>
          <p:cNvPr id="6" name="Picture 2" descr="J:\111яяя сброс\2c2dac86dab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3" y="490035"/>
            <a:ext cx="961989" cy="1146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744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2"/>
          <p:cNvSpPr>
            <a:spLocks noChangeArrowheads="1"/>
          </p:cNvSpPr>
          <p:nvPr/>
        </p:nvSpPr>
        <p:spPr bwMode="auto">
          <a:xfrm>
            <a:off x="2598173" y="1506045"/>
            <a:ext cx="3902174" cy="3376380"/>
          </a:xfrm>
          <a:prstGeom prst="ellipse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kern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 rot="16200000">
            <a:off x="5269238" y="19254"/>
            <a:ext cx="417404" cy="2383693"/>
          </a:xfrm>
          <a:prstGeom prst="rect">
            <a:avLst/>
          </a:prstGeom>
          <a:solidFill>
            <a:srgbClr val="BBE0E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>
              <a:defRPr/>
            </a:pPr>
            <a:r>
              <a:rPr lang="ru-RU" kern="0" dirty="0">
                <a:solidFill>
                  <a:sysClr val="windowText" lastClr="000000"/>
                </a:solidFill>
              </a:rPr>
              <a:t>Индивидуальная работа</a:t>
            </a:r>
          </a:p>
        </p:txBody>
      </p:sp>
      <p:sp>
        <p:nvSpPr>
          <p:cNvPr id="7" name="Line 35"/>
          <p:cNvSpPr>
            <a:spLocks noChangeShapeType="1"/>
          </p:cNvSpPr>
          <p:nvPr/>
        </p:nvSpPr>
        <p:spPr bwMode="auto">
          <a:xfrm>
            <a:off x="3665349" y="1390010"/>
            <a:ext cx="281754" cy="171531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 kern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8" name="Line 36"/>
          <p:cNvSpPr>
            <a:spLocks noChangeShapeType="1"/>
          </p:cNvSpPr>
          <p:nvPr/>
        </p:nvSpPr>
        <p:spPr bwMode="auto">
          <a:xfrm flipH="1">
            <a:off x="5251663" y="1408297"/>
            <a:ext cx="283002" cy="22955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 kern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9" name="AutoShape 38"/>
          <p:cNvSpPr>
            <a:spLocks noChangeArrowheads="1"/>
          </p:cNvSpPr>
          <p:nvPr/>
        </p:nvSpPr>
        <p:spPr bwMode="auto">
          <a:xfrm rot="10800000">
            <a:off x="5590255" y="2293068"/>
            <a:ext cx="777941" cy="1695127"/>
          </a:xfrm>
          <a:prstGeom prst="curvedRightArrow">
            <a:avLst>
              <a:gd name="adj1" fmla="val 43077"/>
              <a:gd name="adj2" fmla="val 86154"/>
              <a:gd name="adj3" fmla="val 33333"/>
            </a:avLst>
          </a:prstGeom>
          <a:solidFill>
            <a:srgbClr val="BBE0E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kern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3555527" y="2124060"/>
            <a:ext cx="2035862" cy="857653"/>
          </a:xfrm>
          <a:prstGeom prst="ellipse">
            <a:avLst/>
          </a:prstGeom>
          <a:solidFill>
            <a:srgbClr val="FFFF99">
              <a:alpha val="5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kern="0">
                <a:solidFill>
                  <a:sysClr val="windowText" lastClr="000000"/>
                </a:solidFill>
              </a:rPr>
              <a:t>Классный руководитель</a:t>
            </a:r>
          </a:p>
        </p:txBody>
      </p:sp>
      <p:sp>
        <p:nvSpPr>
          <p:cNvPr id="11" name="Oval 5"/>
          <p:cNvSpPr>
            <a:spLocks noChangeArrowheads="1"/>
          </p:cNvSpPr>
          <p:nvPr/>
        </p:nvSpPr>
        <p:spPr bwMode="auto">
          <a:xfrm>
            <a:off x="3611628" y="2753427"/>
            <a:ext cx="1922413" cy="857653"/>
          </a:xfrm>
          <a:prstGeom prst="ellipse">
            <a:avLst/>
          </a:prstGeom>
          <a:solidFill>
            <a:srgbClr val="FFFF99">
              <a:alpha val="41176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kern="0">
                <a:solidFill>
                  <a:sysClr val="windowText" lastClr="000000"/>
                </a:solidFill>
              </a:rPr>
              <a:t>Ребёнок</a:t>
            </a:r>
          </a:p>
        </p:txBody>
      </p:sp>
      <p:sp>
        <p:nvSpPr>
          <p:cNvPr id="12" name="Oval 6"/>
          <p:cNvSpPr>
            <a:spLocks noChangeArrowheads="1"/>
          </p:cNvSpPr>
          <p:nvPr/>
        </p:nvSpPr>
        <p:spPr bwMode="auto">
          <a:xfrm>
            <a:off x="3725078" y="3382792"/>
            <a:ext cx="1866311" cy="915671"/>
          </a:xfrm>
          <a:prstGeom prst="ellipse">
            <a:avLst/>
          </a:prstGeom>
          <a:solidFill>
            <a:srgbClr val="FFFF99">
              <a:alpha val="41176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kern="0">
                <a:solidFill>
                  <a:sysClr val="windowText" lastClr="000000"/>
                </a:solidFill>
              </a:rPr>
              <a:t>Родители</a:t>
            </a: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 rot="5400000">
            <a:off x="3517820" y="701002"/>
            <a:ext cx="399817" cy="1002612"/>
          </a:xfrm>
          <a:prstGeom prst="rect">
            <a:avLst/>
          </a:prstGeom>
          <a:solidFill>
            <a:srgbClr val="BBE0E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>
              <a:defRPr/>
            </a:pPr>
            <a:r>
              <a:rPr lang="ru-RU" sz="2000" b="1" kern="0" dirty="0">
                <a:solidFill>
                  <a:sysClr val="windowText" lastClr="000000"/>
                </a:solidFill>
              </a:rPr>
              <a:t>Кружки</a:t>
            </a:r>
            <a:r>
              <a:rPr lang="ru-RU" kern="0" dirty="0">
                <a:solidFill>
                  <a:sysClr val="windowText" lastClr="000000"/>
                </a:solidFill>
              </a:rPr>
              <a:t> </a:t>
            </a: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 rot="16200000">
            <a:off x="1415241" y="822317"/>
            <a:ext cx="401079" cy="734307"/>
          </a:xfrm>
          <a:prstGeom prst="rect">
            <a:avLst/>
          </a:prstGeom>
          <a:solidFill>
            <a:srgbClr val="BBE0E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>
              <a:defRPr/>
            </a:pPr>
            <a:r>
              <a:rPr lang="ru-RU" kern="0" dirty="0">
                <a:solidFill>
                  <a:sysClr val="windowText" lastClr="000000"/>
                </a:solidFill>
              </a:rPr>
              <a:t>Урок</a:t>
            </a: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 rot="16200000">
            <a:off x="2404384" y="636306"/>
            <a:ext cx="399817" cy="1132005"/>
          </a:xfrm>
          <a:prstGeom prst="rect">
            <a:avLst/>
          </a:prstGeom>
          <a:solidFill>
            <a:srgbClr val="BBE0E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>
              <a:defRPr/>
            </a:pPr>
            <a:r>
              <a:rPr lang="ru-RU" kern="0" dirty="0">
                <a:solidFill>
                  <a:sysClr val="windowText" lastClr="000000"/>
                </a:solidFill>
              </a:rPr>
              <a:t>Классный </a:t>
            </a:r>
          </a:p>
          <a:p>
            <a:pPr algn="ctr">
              <a:defRPr/>
            </a:pPr>
            <a:r>
              <a:rPr lang="ru-RU" kern="0" dirty="0">
                <a:solidFill>
                  <a:sysClr val="windowText" lastClr="000000"/>
                </a:solidFill>
              </a:rPr>
              <a:t>час</a:t>
            </a:r>
            <a:r>
              <a:rPr lang="ru-RU" sz="1400" kern="0" dirty="0">
                <a:solidFill>
                  <a:sysClr val="windowText" lastClr="000000"/>
                </a:solidFill>
              </a:rPr>
              <a:t> </a:t>
            </a:r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 rot="16200000">
            <a:off x="7464215" y="253796"/>
            <a:ext cx="436170" cy="1933373"/>
          </a:xfrm>
          <a:prstGeom prst="rect">
            <a:avLst/>
          </a:prstGeom>
          <a:solidFill>
            <a:srgbClr val="BBE0E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>
              <a:defRPr/>
            </a:pPr>
            <a:r>
              <a:rPr lang="ru-RU" sz="1600" kern="0" dirty="0">
                <a:solidFill>
                  <a:sysClr val="windowText" lastClr="000000"/>
                </a:solidFill>
              </a:rPr>
              <a:t>Работа с родителями</a:t>
            </a: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839115" y="2009286"/>
            <a:ext cx="1529552" cy="629366"/>
          </a:xfrm>
          <a:prstGeom prst="rect">
            <a:avLst/>
          </a:prstGeom>
          <a:solidFill>
            <a:srgbClr val="BBE0E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1200" b="1" kern="0" dirty="0">
                <a:solidFill>
                  <a:sysClr val="windowText" lastClr="000000"/>
                </a:solidFill>
              </a:rPr>
              <a:t>ПОСВЯЩЕНИЕ В</a:t>
            </a:r>
          </a:p>
          <a:p>
            <a:pPr algn="ctr">
              <a:defRPr/>
            </a:pPr>
            <a:r>
              <a:rPr lang="ru-RU" sz="1200" b="1" kern="0" dirty="0">
                <a:solidFill>
                  <a:sysClr val="windowText" lastClr="000000"/>
                </a:solidFill>
              </a:rPr>
              <a:t>ПЕРВОКЛАССНИКИ</a:t>
            </a:r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839116" y="3039731"/>
            <a:ext cx="1414856" cy="629367"/>
          </a:xfrm>
          <a:prstGeom prst="rect">
            <a:avLst/>
          </a:prstGeom>
          <a:solidFill>
            <a:srgbClr val="BBE0E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b="1" kern="0" dirty="0">
                <a:solidFill>
                  <a:sysClr val="windowText" lastClr="000000"/>
                </a:solidFill>
              </a:rPr>
              <a:t>КОНКУРСЫ</a:t>
            </a: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839115" y="4012159"/>
            <a:ext cx="1528305" cy="629366"/>
          </a:xfrm>
          <a:prstGeom prst="rect">
            <a:avLst/>
          </a:prstGeom>
          <a:solidFill>
            <a:srgbClr val="BBE0E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b="1" kern="0">
                <a:solidFill>
                  <a:sysClr val="windowText" lastClr="000000"/>
                </a:solidFill>
              </a:rPr>
              <a:t>МУЗЕЙ</a:t>
            </a:r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839115" y="4869812"/>
            <a:ext cx="1528305" cy="629366"/>
          </a:xfrm>
          <a:prstGeom prst="rect">
            <a:avLst/>
          </a:prstGeom>
          <a:solidFill>
            <a:srgbClr val="BBE0E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b="1" kern="0">
                <a:solidFill>
                  <a:sysClr val="windowText" lastClr="000000"/>
                </a:solidFill>
              </a:rPr>
              <a:t>ТЕАТР</a:t>
            </a:r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2452819" y="5327647"/>
            <a:ext cx="1951711" cy="629367"/>
          </a:xfrm>
          <a:prstGeom prst="rect">
            <a:avLst/>
          </a:prstGeom>
          <a:solidFill>
            <a:srgbClr val="BBE0E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1400" b="1" kern="0">
                <a:solidFill>
                  <a:sysClr val="windowText" lastClr="000000"/>
                </a:solidFill>
              </a:rPr>
              <a:t>ИНДИВИДУАЛЬНЫЕ </a:t>
            </a:r>
          </a:p>
          <a:p>
            <a:pPr algn="ctr">
              <a:defRPr/>
            </a:pPr>
            <a:r>
              <a:rPr lang="ru-RU" sz="1400" b="1" kern="0">
                <a:solidFill>
                  <a:sysClr val="windowText" lastClr="000000"/>
                </a:solidFill>
              </a:rPr>
              <a:t>ПРОЕКТЫ</a:t>
            </a:r>
          </a:p>
        </p:txBody>
      </p:sp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4742386" y="5327647"/>
            <a:ext cx="1973227" cy="629367"/>
          </a:xfrm>
          <a:prstGeom prst="rect">
            <a:avLst/>
          </a:prstGeom>
          <a:solidFill>
            <a:srgbClr val="BBE0E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1400" b="1" kern="0" dirty="0">
                <a:solidFill>
                  <a:sysClr val="windowText" lastClr="000000"/>
                </a:solidFill>
              </a:rPr>
              <a:t>КЛАССНО-СЕМЕЙНЫЕ </a:t>
            </a:r>
          </a:p>
          <a:p>
            <a:pPr algn="ctr">
              <a:defRPr/>
            </a:pPr>
            <a:r>
              <a:rPr lang="ru-RU" sz="1400" b="1" kern="0" dirty="0">
                <a:solidFill>
                  <a:sysClr val="windowText" lastClr="000000"/>
                </a:solidFill>
              </a:rPr>
              <a:t>ПРОЕКТЫ</a:t>
            </a: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6891699" y="5041343"/>
            <a:ext cx="1496724" cy="629366"/>
          </a:xfrm>
          <a:prstGeom prst="rect">
            <a:avLst/>
          </a:prstGeom>
          <a:solidFill>
            <a:srgbClr val="BBE0E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b="1" kern="0">
                <a:solidFill>
                  <a:sysClr val="windowText" lastClr="000000"/>
                </a:solidFill>
              </a:rPr>
              <a:t>АКЦИИ</a:t>
            </a:r>
          </a:p>
        </p:txBody>
      </p:sp>
      <p:sp>
        <p:nvSpPr>
          <p:cNvPr id="24" name="Rectangle 19"/>
          <p:cNvSpPr>
            <a:spLocks noChangeArrowheads="1"/>
          </p:cNvSpPr>
          <p:nvPr/>
        </p:nvSpPr>
        <p:spPr bwMode="auto">
          <a:xfrm>
            <a:off x="6835597" y="4212068"/>
            <a:ext cx="1552826" cy="629366"/>
          </a:xfrm>
          <a:prstGeom prst="rect">
            <a:avLst/>
          </a:prstGeom>
          <a:solidFill>
            <a:srgbClr val="BBE0E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1200" b="1" kern="0" dirty="0">
                <a:solidFill>
                  <a:sysClr val="windowText" lastClr="000000"/>
                </a:solidFill>
              </a:rPr>
              <a:t>ДОПОЛНИТЕЛЬНОЕ </a:t>
            </a:r>
          </a:p>
          <a:p>
            <a:pPr algn="ctr">
              <a:defRPr/>
            </a:pPr>
            <a:r>
              <a:rPr lang="ru-RU" sz="1200" b="1" kern="0" dirty="0">
                <a:solidFill>
                  <a:sysClr val="windowText" lastClr="000000"/>
                </a:solidFill>
              </a:rPr>
              <a:t>ОБРАЗОВАНИЕ</a:t>
            </a:r>
          </a:p>
        </p:txBody>
      </p:sp>
      <p:sp>
        <p:nvSpPr>
          <p:cNvPr id="25" name="Rectangle 20"/>
          <p:cNvSpPr>
            <a:spLocks noChangeArrowheads="1"/>
          </p:cNvSpPr>
          <p:nvPr/>
        </p:nvSpPr>
        <p:spPr bwMode="auto">
          <a:xfrm>
            <a:off x="6835597" y="3210632"/>
            <a:ext cx="1552826" cy="629367"/>
          </a:xfrm>
          <a:prstGeom prst="rect">
            <a:avLst/>
          </a:prstGeom>
          <a:solidFill>
            <a:srgbClr val="BBE0E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1200" b="1" kern="0" dirty="0">
                <a:solidFill>
                  <a:sysClr val="windowText" lastClr="000000"/>
                </a:solidFill>
              </a:rPr>
              <a:t>ТРАДИЦИОННЫЕ </a:t>
            </a:r>
          </a:p>
          <a:p>
            <a:pPr algn="ctr">
              <a:defRPr/>
            </a:pPr>
            <a:r>
              <a:rPr lang="ru-RU" sz="1200" b="1" kern="0" dirty="0">
                <a:solidFill>
                  <a:sysClr val="windowText" lastClr="000000"/>
                </a:solidFill>
              </a:rPr>
              <a:t>ШКОЛЬНЫЕ</a:t>
            </a:r>
          </a:p>
          <a:p>
            <a:pPr algn="ctr">
              <a:defRPr/>
            </a:pPr>
            <a:r>
              <a:rPr lang="ru-RU" sz="1200" b="1" kern="0" dirty="0">
                <a:solidFill>
                  <a:sysClr val="windowText" lastClr="000000"/>
                </a:solidFill>
              </a:rPr>
              <a:t> МЕРОПРИЯТИЯ</a:t>
            </a:r>
          </a:p>
        </p:txBody>
      </p:sp>
      <p:sp>
        <p:nvSpPr>
          <p:cNvPr id="26" name="Rectangle 21"/>
          <p:cNvSpPr>
            <a:spLocks noChangeArrowheads="1"/>
          </p:cNvSpPr>
          <p:nvPr/>
        </p:nvSpPr>
        <p:spPr bwMode="auto">
          <a:xfrm>
            <a:off x="6835597" y="2181448"/>
            <a:ext cx="1552826" cy="629367"/>
          </a:xfrm>
          <a:prstGeom prst="rect">
            <a:avLst/>
          </a:prstGeom>
          <a:solidFill>
            <a:srgbClr val="BBE0E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1200" b="1" kern="0" dirty="0">
                <a:solidFill>
                  <a:sysClr val="windowText" lastClr="000000"/>
                </a:solidFill>
              </a:rPr>
              <a:t>ПРИНЯТИЕ</a:t>
            </a:r>
          </a:p>
          <a:p>
            <a:pPr algn="ctr">
              <a:defRPr/>
            </a:pPr>
            <a:r>
              <a:rPr lang="ru-RU" sz="1200" b="1" kern="0" dirty="0">
                <a:solidFill>
                  <a:sysClr val="windowText" lastClr="000000"/>
                </a:solidFill>
              </a:rPr>
              <a:t> ЗАКОНОВ</a:t>
            </a:r>
          </a:p>
          <a:p>
            <a:pPr algn="ctr">
              <a:defRPr/>
            </a:pPr>
            <a:r>
              <a:rPr lang="ru-RU" sz="1200" b="1" kern="0" dirty="0">
                <a:solidFill>
                  <a:sysClr val="windowText" lastClr="000000"/>
                </a:solidFill>
              </a:rPr>
              <a:t> ЖИЗНИ КЛАССА</a:t>
            </a:r>
          </a:p>
        </p:txBody>
      </p:sp>
      <p:sp>
        <p:nvSpPr>
          <p:cNvPr id="27" name="Line 23"/>
          <p:cNvSpPr>
            <a:spLocks noChangeShapeType="1"/>
          </p:cNvSpPr>
          <p:nvPr/>
        </p:nvSpPr>
        <p:spPr bwMode="auto">
          <a:xfrm flipV="1">
            <a:off x="2367420" y="4355220"/>
            <a:ext cx="791656" cy="686123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 kern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28" name="Line 24"/>
          <p:cNvSpPr>
            <a:spLocks noChangeShapeType="1"/>
          </p:cNvSpPr>
          <p:nvPr/>
        </p:nvSpPr>
        <p:spPr bwMode="auto">
          <a:xfrm flipV="1">
            <a:off x="2367420" y="4068915"/>
            <a:ext cx="566002" cy="229548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 kern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29" name="Line 25"/>
          <p:cNvSpPr>
            <a:spLocks noChangeShapeType="1"/>
          </p:cNvSpPr>
          <p:nvPr/>
        </p:nvSpPr>
        <p:spPr bwMode="auto">
          <a:xfrm>
            <a:off x="2255217" y="3382792"/>
            <a:ext cx="395205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 kern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30" name="Line 26"/>
          <p:cNvSpPr>
            <a:spLocks noChangeShapeType="1"/>
          </p:cNvSpPr>
          <p:nvPr/>
        </p:nvSpPr>
        <p:spPr bwMode="auto">
          <a:xfrm>
            <a:off x="2367420" y="2410365"/>
            <a:ext cx="452553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 kern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31" name="Line 27"/>
          <p:cNvSpPr>
            <a:spLocks noChangeShapeType="1"/>
          </p:cNvSpPr>
          <p:nvPr/>
        </p:nvSpPr>
        <p:spPr bwMode="auto">
          <a:xfrm flipH="1">
            <a:off x="6326943" y="2410365"/>
            <a:ext cx="508654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 kern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32" name="Line 28"/>
          <p:cNvSpPr>
            <a:spLocks noChangeShapeType="1"/>
          </p:cNvSpPr>
          <p:nvPr/>
        </p:nvSpPr>
        <p:spPr bwMode="auto">
          <a:xfrm flipH="1">
            <a:off x="6552596" y="3439549"/>
            <a:ext cx="283001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 kern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33" name="Line 29"/>
          <p:cNvSpPr>
            <a:spLocks noChangeShapeType="1"/>
          </p:cNvSpPr>
          <p:nvPr/>
        </p:nvSpPr>
        <p:spPr bwMode="auto">
          <a:xfrm flipH="1" flipV="1">
            <a:off x="6189295" y="4155311"/>
            <a:ext cx="622104" cy="343061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 kern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34" name="Line 30"/>
          <p:cNvSpPr>
            <a:spLocks noChangeShapeType="1"/>
          </p:cNvSpPr>
          <p:nvPr/>
        </p:nvSpPr>
        <p:spPr bwMode="auto">
          <a:xfrm flipH="1" flipV="1">
            <a:off x="5817042" y="4526751"/>
            <a:ext cx="1074656" cy="800896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 kern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35" name="Line 31"/>
          <p:cNvSpPr>
            <a:spLocks noChangeShapeType="1"/>
          </p:cNvSpPr>
          <p:nvPr/>
        </p:nvSpPr>
        <p:spPr bwMode="auto">
          <a:xfrm flipV="1">
            <a:off x="3555527" y="4813055"/>
            <a:ext cx="395204" cy="514592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 kern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36" name="Line 32"/>
          <p:cNvSpPr>
            <a:spLocks noChangeShapeType="1"/>
          </p:cNvSpPr>
          <p:nvPr/>
        </p:nvSpPr>
        <p:spPr bwMode="auto">
          <a:xfrm flipH="1" flipV="1">
            <a:off x="5025387" y="4869812"/>
            <a:ext cx="452553" cy="457835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 kern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37" name="Line 33"/>
          <p:cNvSpPr>
            <a:spLocks noChangeShapeType="1"/>
          </p:cNvSpPr>
          <p:nvPr/>
        </p:nvSpPr>
        <p:spPr bwMode="auto">
          <a:xfrm>
            <a:off x="1464185" y="1467204"/>
            <a:ext cx="1808963" cy="457836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 kern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38" name="Line 34"/>
          <p:cNvSpPr>
            <a:spLocks noChangeShapeType="1"/>
          </p:cNvSpPr>
          <p:nvPr/>
        </p:nvSpPr>
        <p:spPr bwMode="auto">
          <a:xfrm>
            <a:off x="2693426" y="1458077"/>
            <a:ext cx="905105" cy="286305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 kern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39" name="Line 37"/>
          <p:cNvSpPr>
            <a:spLocks noChangeShapeType="1"/>
          </p:cNvSpPr>
          <p:nvPr/>
        </p:nvSpPr>
        <p:spPr bwMode="auto">
          <a:xfrm flipH="1">
            <a:off x="5874391" y="1379920"/>
            <a:ext cx="1017308" cy="515854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 kern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40" name="AutoShape 39"/>
          <p:cNvSpPr>
            <a:spLocks noChangeArrowheads="1"/>
          </p:cNvSpPr>
          <p:nvPr/>
        </p:nvSpPr>
        <p:spPr bwMode="auto">
          <a:xfrm rot="20895417">
            <a:off x="2721483" y="2464599"/>
            <a:ext cx="897625" cy="1816207"/>
          </a:xfrm>
          <a:prstGeom prst="curvedRightArrow">
            <a:avLst>
              <a:gd name="adj1" fmla="val 40000"/>
              <a:gd name="adj2" fmla="val 80000"/>
              <a:gd name="adj3" fmla="val 33333"/>
            </a:avLst>
          </a:prstGeom>
          <a:solidFill>
            <a:srgbClr val="BBE0E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kern="0">
              <a:solidFill>
                <a:sysClr val="windowText" lastClr="000000"/>
              </a:solidFill>
              <a:latin typeface="Arial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680" y="1475903"/>
            <a:ext cx="4554685" cy="1906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2" descr="J:\111яяя сброс\2c2dac86dab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3" y="490035"/>
            <a:ext cx="961989" cy="1146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423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6" y="476673"/>
            <a:ext cx="743138" cy="7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71600" y="489574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Система управления воспитательным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процессом.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83568" y="1677872"/>
            <a:ext cx="2637051" cy="508000"/>
          </a:xfrm>
          <a:prstGeom prst="rect">
            <a:avLst/>
          </a:prstGeom>
          <a:solidFill>
            <a:srgbClr val="BBE0E3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 kern="0" dirty="0">
                <a:solidFill>
                  <a:sysClr val="windowText" lastClr="000000"/>
                </a:solidFill>
                <a:latin typeface="Arial" charset="0"/>
              </a:rPr>
              <a:t>Целеполагание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83569" y="2693872"/>
            <a:ext cx="2571748" cy="508000"/>
          </a:xfrm>
          <a:prstGeom prst="rect">
            <a:avLst/>
          </a:prstGeom>
          <a:solidFill>
            <a:srgbClr val="BBE0E3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 kern="0" dirty="0">
                <a:solidFill>
                  <a:sysClr val="windowText" lastClr="000000"/>
                </a:solidFill>
                <a:latin typeface="Arial" charset="0"/>
              </a:rPr>
              <a:t>Моделирование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83569" y="3709872"/>
            <a:ext cx="2571747" cy="508000"/>
          </a:xfrm>
          <a:prstGeom prst="rect">
            <a:avLst/>
          </a:prstGeom>
          <a:solidFill>
            <a:srgbClr val="BBE0E3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 kern="0" dirty="0">
                <a:solidFill>
                  <a:sysClr val="windowText" lastClr="000000"/>
                </a:solidFill>
                <a:latin typeface="Arial" charset="0"/>
              </a:rPr>
              <a:t>Планирование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83569" y="4725872"/>
            <a:ext cx="2571747" cy="508000"/>
          </a:xfrm>
          <a:prstGeom prst="rect">
            <a:avLst/>
          </a:prstGeom>
          <a:solidFill>
            <a:srgbClr val="BBE0E3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 kern="0" dirty="0">
                <a:solidFill>
                  <a:sysClr val="windowText" lastClr="000000"/>
                </a:solidFill>
                <a:latin typeface="Arial" charset="0"/>
              </a:rPr>
              <a:t>Организация</a:t>
            </a:r>
          </a:p>
          <a:p>
            <a:pPr algn="ctr">
              <a:defRPr/>
            </a:pPr>
            <a:r>
              <a:rPr lang="ru-RU" sz="2000" b="1" kern="0" dirty="0">
                <a:solidFill>
                  <a:sysClr val="windowText" lastClr="000000"/>
                </a:solidFill>
                <a:latin typeface="Arial" charset="0"/>
              </a:rPr>
              <a:t>работы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83569" y="5678372"/>
            <a:ext cx="2506444" cy="508000"/>
          </a:xfrm>
          <a:prstGeom prst="rect">
            <a:avLst/>
          </a:prstGeom>
          <a:solidFill>
            <a:srgbClr val="BBE0E3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 kern="0">
                <a:solidFill>
                  <a:sysClr val="windowText" lastClr="000000"/>
                </a:solidFill>
                <a:latin typeface="Arial" charset="0"/>
              </a:rPr>
              <a:t>Анализ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300160" y="1614372"/>
            <a:ext cx="3983467" cy="571500"/>
          </a:xfrm>
          <a:prstGeom prst="rect">
            <a:avLst/>
          </a:prstGeom>
          <a:solidFill>
            <a:srgbClr val="BBE0E3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 kern="0">
                <a:solidFill>
                  <a:sysClr val="windowText" lastClr="000000"/>
                </a:solidFill>
                <a:latin typeface="Arial" charset="0"/>
              </a:rPr>
              <a:t>Большой Совет класса</a:t>
            </a:r>
          </a:p>
        </p:txBody>
      </p:sp>
      <p:sp>
        <p:nvSpPr>
          <p:cNvPr id="12" name="WordArt 11"/>
          <p:cNvSpPr>
            <a:spLocks noChangeArrowheads="1" noChangeShapeType="1" noTextEdit="1"/>
          </p:cNvSpPr>
          <p:nvPr/>
        </p:nvSpPr>
        <p:spPr bwMode="auto">
          <a:xfrm>
            <a:off x="5802123" y="2439872"/>
            <a:ext cx="1204020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2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Родители</a:t>
            </a:r>
          </a:p>
        </p:txBody>
      </p:sp>
      <p:sp>
        <p:nvSpPr>
          <p:cNvPr id="13" name="WordArt 12"/>
          <p:cNvSpPr>
            <a:spLocks noChangeArrowheads="1" noChangeShapeType="1" noTextEdit="1"/>
          </p:cNvSpPr>
          <p:nvPr/>
        </p:nvSpPr>
        <p:spPr bwMode="auto">
          <a:xfrm>
            <a:off x="4169554" y="4662372"/>
            <a:ext cx="4142643" cy="50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2800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Классный руководитель, </a:t>
            </a:r>
          </a:p>
          <a:p>
            <a:pPr algn="ctr">
              <a:defRPr/>
            </a:pPr>
            <a:r>
              <a:rPr lang="ru-RU" sz="2800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родители, ученики.</a:t>
            </a:r>
          </a:p>
        </p:txBody>
      </p:sp>
      <p:sp>
        <p:nvSpPr>
          <p:cNvPr id="14" name="WordArt 13"/>
          <p:cNvSpPr>
            <a:spLocks noChangeArrowheads="1" noChangeShapeType="1" noTextEdit="1"/>
          </p:cNvSpPr>
          <p:nvPr/>
        </p:nvSpPr>
        <p:spPr bwMode="auto">
          <a:xfrm>
            <a:off x="4169554" y="3646372"/>
            <a:ext cx="4114072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Классный руководитель, заместитель директора,</a:t>
            </a:r>
          </a:p>
          <a:p>
            <a:pPr algn="ctr">
              <a:defRPr/>
            </a:pPr>
            <a:r>
              <a:rPr lang="ru-RU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родительский комитет, ученики.</a:t>
            </a:r>
          </a:p>
        </p:txBody>
      </p:sp>
      <p:sp>
        <p:nvSpPr>
          <p:cNvPr id="15" name="WordArt 14"/>
          <p:cNvSpPr>
            <a:spLocks noChangeArrowheads="1" noChangeShapeType="1" noTextEdit="1"/>
          </p:cNvSpPr>
          <p:nvPr/>
        </p:nvSpPr>
        <p:spPr bwMode="auto">
          <a:xfrm>
            <a:off x="4169554" y="2820872"/>
            <a:ext cx="4114072" cy="444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2800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Учитель-предметник, педагог-</a:t>
            </a:r>
          </a:p>
          <a:p>
            <a:pPr algn="ctr">
              <a:defRPr/>
            </a:pPr>
            <a:r>
              <a:rPr lang="ru-RU" sz="2800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организатор, классный руководитель</a:t>
            </a:r>
          </a:p>
        </p:txBody>
      </p:sp>
      <p:sp>
        <p:nvSpPr>
          <p:cNvPr id="16" name="WordArt 15"/>
          <p:cNvSpPr>
            <a:spLocks noChangeArrowheads="1" noChangeShapeType="1" noTextEdit="1"/>
          </p:cNvSpPr>
          <p:nvPr/>
        </p:nvSpPr>
        <p:spPr bwMode="auto">
          <a:xfrm>
            <a:off x="3777738" y="2376372"/>
            <a:ext cx="1697871" cy="317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Классный </a:t>
            </a:r>
          </a:p>
          <a:p>
            <a:pPr algn="ctr">
              <a:defRPr/>
            </a:pPr>
            <a:r>
              <a:rPr lang="ru-RU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руководитель</a:t>
            </a:r>
          </a:p>
        </p:txBody>
      </p:sp>
      <p:sp>
        <p:nvSpPr>
          <p:cNvPr id="17" name="WordArt 16"/>
          <p:cNvSpPr>
            <a:spLocks noChangeArrowheads="1" noChangeShapeType="1" noTextEdit="1"/>
          </p:cNvSpPr>
          <p:nvPr/>
        </p:nvSpPr>
        <p:spPr bwMode="auto">
          <a:xfrm>
            <a:off x="4169554" y="5551372"/>
            <a:ext cx="4114072" cy="63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Классный руководитель, заместитель директора,</a:t>
            </a:r>
          </a:p>
          <a:p>
            <a:pPr algn="ctr">
              <a:defRPr/>
            </a:pPr>
            <a:r>
              <a:rPr lang="ru-RU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родители, ученики.</a:t>
            </a:r>
          </a:p>
        </p:txBody>
      </p:sp>
      <p:sp>
        <p:nvSpPr>
          <p:cNvPr id="18" name="WordArt 17"/>
          <p:cNvSpPr>
            <a:spLocks noChangeArrowheads="1" noChangeShapeType="1" noTextEdit="1"/>
          </p:cNvSpPr>
          <p:nvPr/>
        </p:nvSpPr>
        <p:spPr bwMode="auto">
          <a:xfrm>
            <a:off x="7238783" y="2439872"/>
            <a:ext cx="1044844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2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Ученики</a:t>
            </a:r>
          </a:p>
        </p:txBody>
      </p:sp>
      <p:sp>
        <p:nvSpPr>
          <p:cNvPr id="19" name="AutoShape 18"/>
          <p:cNvSpPr>
            <a:spLocks noChangeArrowheads="1"/>
          </p:cNvSpPr>
          <p:nvPr/>
        </p:nvSpPr>
        <p:spPr bwMode="auto">
          <a:xfrm>
            <a:off x="3451224" y="1931872"/>
            <a:ext cx="718330" cy="63500"/>
          </a:xfrm>
          <a:prstGeom prst="rightArrow">
            <a:avLst>
              <a:gd name="adj1" fmla="val 50000"/>
              <a:gd name="adj2" fmla="val 275000"/>
            </a:avLst>
          </a:prstGeom>
          <a:solidFill>
            <a:srgbClr val="00008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kern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0" name="AutoShape 19"/>
          <p:cNvSpPr>
            <a:spLocks noChangeArrowheads="1"/>
          </p:cNvSpPr>
          <p:nvPr/>
        </p:nvSpPr>
        <p:spPr bwMode="auto">
          <a:xfrm>
            <a:off x="3320619" y="2947872"/>
            <a:ext cx="718330" cy="63500"/>
          </a:xfrm>
          <a:prstGeom prst="rightArrow">
            <a:avLst>
              <a:gd name="adj1" fmla="val 50000"/>
              <a:gd name="adj2" fmla="val 275000"/>
            </a:avLst>
          </a:prstGeom>
          <a:solidFill>
            <a:srgbClr val="00008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kern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21" name="AutoShape 20"/>
          <p:cNvSpPr>
            <a:spLocks noChangeArrowheads="1"/>
          </p:cNvSpPr>
          <p:nvPr/>
        </p:nvSpPr>
        <p:spPr bwMode="auto">
          <a:xfrm>
            <a:off x="3320619" y="3900372"/>
            <a:ext cx="718330" cy="63500"/>
          </a:xfrm>
          <a:prstGeom prst="rightArrow">
            <a:avLst>
              <a:gd name="adj1" fmla="val 50000"/>
              <a:gd name="adj2" fmla="val 275000"/>
            </a:avLst>
          </a:prstGeom>
          <a:solidFill>
            <a:srgbClr val="00008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kern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22" name="AutoShape 21"/>
          <p:cNvSpPr>
            <a:spLocks noChangeArrowheads="1"/>
          </p:cNvSpPr>
          <p:nvPr/>
        </p:nvSpPr>
        <p:spPr bwMode="auto">
          <a:xfrm>
            <a:off x="3320619" y="4916372"/>
            <a:ext cx="718330" cy="63500"/>
          </a:xfrm>
          <a:prstGeom prst="rightArrow">
            <a:avLst>
              <a:gd name="adj1" fmla="val 50000"/>
              <a:gd name="adj2" fmla="val 275000"/>
            </a:avLst>
          </a:prstGeom>
          <a:solidFill>
            <a:srgbClr val="00008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kern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23" name="AutoShape 22"/>
          <p:cNvSpPr>
            <a:spLocks noChangeArrowheads="1"/>
          </p:cNvSpPr>
          <p:nvPr/>
        </p:nvSpPr>
        <p:spPr bwMode="auto">
          <a:xfrm>
            <a:off x="3320619" y="5741872"/>
            <a:ext cx="718330" cy="63500"/>
          </a:xfrm>
          <a:prstGeom prst="rightArrow">
            <a:avLst>
              <a:gd name="adj1" fmla="val 50000"/>
              <a:gd name="adj2" fmla="val 275000"/>
            </a:avLst>
          </a:prstGeom>
          <a:solidFill>
            <a:srgbClr val="00008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kern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 flipH="1">
            <a:off x="4953187" y="2185872"/>
            <a:ext cx="130605" cy="1905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ru-RU" kern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>
            <a:off x="6324545" y="2185872"/>
            <a:ext cx="0" cy="2540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ru-RU" kern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>
            <a:off x="7565297" y="2185872"/>
            <a:ext cx="195908" cy="2540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ru-RU" kern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27" name="AutoShape 18"/>
          <p:cNvSpPr>
            <a:spLocks noChangeArrowheads="1"/>
          </p:cNvSpPr>
          <p:nvPr/>
        </p:nvSpPr>
        <p:spPr bwMode="auto">
          <a:xfrm rot="5400000">
            <a:off x="1824966" y="2438971"/>
            <a:ext cx="444500" cy="65303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0080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>
              <a:defRPr/>
            </a:pPr>
            <a:endParaRPr lang="ru-RU" kern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8" name="AutoShape 18"/>
          <p:cNvSpPr>
            <a:spLocks noChangeArrowheads="1"/>
          </p:cNvSpPr>
          <p:nvPr/>
        </p:nvSpPr>
        <p:spPr bwMode="auto">
          <a:xfrm rot="5400000">
            <a:off x="1824966" y="3454971"/>
            <a:ext cx="444500" cy="65303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0080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>
              <a:defRPr/>
            </a:pPr>
            <a:endParaRPr lang="ru-RU" kern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29" name="AutoShape 18"/>
          <p:cNvSpPr>
            <a:spLocks noChangeArrowheads="1"/>
          </p:cNvSpPr>
          <p:nvPr/>
        </p:nvSpPr>
        <p:spPr bwMode="auto">
          <a:xfrm rot="5400000">
            <a:off x="1856716" y="5455221"/>
            <a:ext cx="381000" cy="65303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000080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>
              <a:defRPr/>
            </a:pPr>
            <a:endParaRPr lang="ru-RU" kern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30" name="AutoShape 18"/>
          <p:cNvSpPr>
            <a:spLocks noChangeArrowheads="1"/>
          </p:cNvSpPr>
          <p:nvPr/>
        </p:nvSpPr>
        <p:spPr bwMode="auto">
          <a:xfrm rot="5400000">
            <a:off x="1824966" y="4470971"/>
            <a:ext cx="444500" cy="65303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0080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>
              <a:defRPr/>
            </a:pPr>
            <a:endParaRPr lang="ru-RU" kern="0">
              <a:solidFill>
                <a:sysClr val="windowText" lastClr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14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1957</Words>
  <Application>Microsoft Office PowerPoint</Application>
  <PresentationFormat>Экран (4:3)</PresentationFormat>
  <Paragraphs>252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victor</dc:creator>
  <cp:lastModifiedBy>victor</cp:lastModifiedBy>
  <cp:revision>7</cp:revision>
  <dcterms:created xsi:type="dcterms:W3CDTF">2011-04-14T19:16:38Z</dcterms:created>
  <dcterms:modified xsi:type="dcterms:W3CDTF">2011-04-15T03:03:53Z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