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5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1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3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2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06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10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0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ACB0-BB08-4309-9FF7-C4AC1C7DE2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9D42-A7CE-4D11-BD09-77BF2B9BE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0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700837" cy="29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3848" y="4941168"/>
            <a:ext cx="5468979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 Пока человек не сдаётся, он сильнее своей судьбы.» </a:t>
            </a: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</a:t>
            </a:r>
            <a:r>
              <a:rPr lang="ru-RU" sz="2000" b="1" i="1" dirty="0" err="1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Э.М.Ремарк</a:t>
            </a:r>
            <a:endParaRPr lang="ru-RU" sz="1100" dirty="0">
              <a:solidFill>
                <a:prstClr val="white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5" name="Picture 2" descr="J:\111яяя сброс\2c2dac86dab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J:\виктор\Локальный диск (D)\оформление\старый сборник оформление\школа\картинки на школьныю тему\Рисунок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4" y="2765528"/>
            <a:ext cx="3451303" cy="366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1" y="1844824"/>
            <a:ext cx="8064896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Учи других и сам научишься;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 тот грамотен, кто читать умеет, а тот, кто слушает да разумеет;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Стремись завоевать не мир, а его знания;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 скоро становись другом, а сделавшись раз, старайся им оставаться, потому что одинаково постыдно - не иметь ни одного друга и менять многих друзей;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Кто ищет друзей, достоин того, чтобы их найти; у кого нет друзей, тот никогда их и не искал;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Этикет надо соблюдать даже в дружбе </a:t>
            </a:r>
          </a:p>
        </p:txBody>
      </p:sp>
      <p:pic>
        <p:nvPicPr>
          <p:cNvPr id="5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1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854891"/>
              </p:ext>
            </p:extLst>
          </p:nvPr>
        </p:nvGraphicFramePr>
        <p:xfrm>
          <a:off x="839115" y="1340767"/>
          <a:ext cx="7621317" cy="4772530"/>
        </p:xfrm>
        <a:graphic>
          <a:graphicData uri="http://schemas.openxmlformats.org/drawingml/2006/table">
            <a:tbl>
              <a:tblPr firstRow="1" firstCol="1" bandRow="1"/>
              <a:tblGrid>
                <a:gridCol w="1428034"/>
                <a:gridCol w="2592883"/>
                <a:gridCol w="3600400"/>
              </a:tblGrid>
              <a:tr h="852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B0F0"/>
                          </a:solidFill>
                          <a:effectLst/>
                          <a:latin typeface="Book Antiqua"/>
                          <a:ea typeface="Times New Roman"/>
                          <a:cs typeface="Times New Roman"/>
                        </a:rPr>
                        <a:t>Ценности</a:t>
                      </a:r>
                      <a:endParaRPr lang="ru-RU" sz="1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УСВОЕНИЕ     ЭЛЕМЕНТАРНЫХ   НОРМ  ОБЩЕЖИТИЯ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(5класс</a:t>
                      </a: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ЭМОЦИОНАЛЬНАЯ    СОПРИЧАСТНОСТЬ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(7класс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Отношение к </a:t>
                      </a:r>
                      <a:r>
                        <a:rPr lang="ru-RU" sz="18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человеку  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(себе)</a:t>
                      </a:r>
                      <a:endParaRPr lang="ru-RU" sz="1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Дисциплина, этикет.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позволяет себя обижать.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Способен к   сопереживанию.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Оценивает свои достоинства и недостатки.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Отношение к</a:t>
                      </a:r>
                      <a:endParaRPr lang="ru-RU" sz="1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отечеству</a:t>
                      </a:r>
                      <a:endParaRPr lang="ru-RU" sz="1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Знает свой край (обычаи,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природу, народ, известных людей).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Проявляет интерес к общественно-политическим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процессам, переживает успехи, неудачи. Выполняет поручения.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Отношение к </a:t>
                      </a:r>
                      <a:r>
                        <a:rPr lang="ru-RU" sz="18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труду</a:t>
                      </a:r>
                      <a:endParaRPr lang="ru-RU" sz="1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Выполняет   трудовые  обязанности.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Трудолюбив.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Отношение к  </a:t>
                      </a:r>
                      <a:r>
                        <a:rPr lang="ru-RU" sz="1800" b="1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знаниям</a:t>
                      </a:r>
                      <a:endParaRPr lang="ru-RU" sz="1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Выполняет  учебные обязанности.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Успешно учится.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Сформирован познавательный интерес. Любознателен.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Формируются компетентности.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9632" y="578789"/>
            <a:ext cx="7128792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Результат к окончанию </a:t>
            </a:r>
            <a:r>
              <a:rPr lang="en-US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класса </a:t>
            </a:r>
            <a:r>
              <a:rPr lang="ru-RU" sz="28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7 класса</a:t>
            </a:r>
            <a:endParaRPr lang="ru-RU" sz="24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pic>
        <p:nvPicPr>
          <p:cNvPr id="6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834639" cy="99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1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217256"/>
              </p:ext>
            </p:extLst>
          </p:nvPr>
        </p:nvGraphicFramePr>
        <p:xfrm>
          <a:off x="839115" y="1268760"/>
          <a:ext cx="7488831" cy="4972785"/>
        </p:xfrm>
        <a:graphic>
          <a:graphicData uri="http://schemas.openxmlformats.org/drawingml/2006/table">
            <a:tbl>
              <a:tblPr firstRow="1" firstCol="1" bandRow="1"/>
              <a:tblGrid>
                <a:gridCol w="1366588"/>
                <a:gridCol w="2881884"/>
                <a:gridCol w="3240359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Book Antiqua"/>
                          <a:ea typeface="Times New Roman"/>
                          <a:cs typeface="Times New Roman"/>
                        </a:rPr>
                        <a:t>Ценности</a:t>
                      </a:r>
                      <a:endParaRPr lang="ru-RU" sz="1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УСВОЕНИЕ     ЭЛЕМЕНТАРНЫХ   НОРМ  ОБЩЕЖИТИЯ (5класс</a:t>
                      </a: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ЭМОЦИОНАЛЬНАЯ    СОПРИЧАСТНОСТЬ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(7класс)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к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культуре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Отсутствуют правонарушения, злостные поступки. Правильно реагирует на замечания.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Стремится к общению с прекрасным</a:t>
                      </a:r>
                      <a:endParaRPr lang="ru-RU" sz="1600" b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к </a:t>
                      </a:r>
                      <a:r>
                        <a:rPr lang="ru-RU" sz="1800" b="1" i="1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семье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Знает что такое семья, чувствует себя членом семьи. Осознаёт половую принадлежность.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Самообслуживание. Осознаёт и выполняет социальные роли (Брат, сестра, внук, сын, дочь, друг)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к </a:t>
                      </a:r>
                      <a:r>
                        <a:rPr lang="ru-RU" sz="1800" b="1" i="1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земле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Соблюдает правила поведения в природе.</a:t>
                      </a:r>
                      <a:endParaRPr lang="ru-RU" sz="1600" b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Переживает трагедии и катастрофы. Чувствует радость и гордость за удачи.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к </a:t>
                      </a:r>
                      <a:r>
                        <a:rPr lang="ru-RU" sz="1800" b="1" i="1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миру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Знает о существовании мест, где идёт война. Различает состояния мир - война.</a:t>
                      </a:r>
                      <a:endParaRPr lang="ru-RU" sz="1600" b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Переживает трагедии народов. Сочувствует. Ценит радость мирной жизни.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2775" y="2128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516446"/>
            <a:ext cx="7632848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Результат к окончанию </a:t>
            </a:r>
            <a:r>
              <a:rPr lang="en-US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класса </a:t>
            </a:r>
            <a:r>
              <a:rPr lang="ru-RU" sz="28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7 класса</a:t>
            </a:r>
            <a:endParaRPr lang="ru-RU" sz="24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pic>
        <p:nvPicPr>
          <p:cNvPr id="6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754139" cy="89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7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872716"/>
            <a:ext cx="7177740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15000"/>
              </a:lnSpc>
            </a:pPr>
            <a:r>
              <a:rPr lang="ru-RU" sz="28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   Этапы становления и развития воспитательной системы включают в себя:</a:t>
            </a:r>
            <a:endParaRPr lang="ru-RU" sz="2400" b="1" dirty="0">
              <a:solidFill>
                <a:srgbClr val="00B0F0"/>
              </a:solidFill>
              <a:ea typeface="Calibri"/>
              <a:cs typeface="Times New Roman"/>
            </a:endParaRPr>
          </a:p>
          <a:p>
            <a:pPr marL="228600" indent="-228600">
              <a:lnSpc>
                <a:spcPct val="115000"/>
              </a:lnSpc>
            </a:pPr>
            <a:r>
              <a:rPr lang="ru-RU" sz="20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-  </a:t>
            </a: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первый этап – проектирование ( 5 класс )</a:t>
            </a:r>
            <a:endParaRPr lang="ru-RU" sz="2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marL="228600" indent="-228600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- второй этап – становление ( 6 класс )</a:t>
            </a:r>
            <a:endParaRPr lang="ru-RU" sz="2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marL="228600" indent="-228600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- третий этап – стабильное      функционирование ( 7 класс )</a:t>
            </a:r>
            <a:endParaRPr lang="ru-RU" sz="20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marL="228600" indent="-228600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- четвёртый этап – коренное обновление или завершение функционирования</a:t>
            </a:r>
            <a:r>
              <a:rPr lang="ru-RU" sz="2000" b="1" dirty="0">
                <a:solidFill>
                  <a:prstClr val="white"/>
                </a:solidFill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( 8 класс )</a:t>
            </a:r>
            <a:endParaRPr lang="ru-RU" sz="2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4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527341"/>
              </p:ext>
            </p:extLst>
          </p:nvPr>
        </p:nvGraphicFramePr>
        <p:xfrm>
          <a:off x="971600" y="1124744"/>
          <a:ext cx="7477300" cy="5145024"/>
        </p:xfrm>
        <a:graphic>
          <a:graphicData uri="http://schemas.openxmlformats.org/drawingml/2006/table">
            <a:tbl>
              <a:tblPr firstRow="1" firstCol="1" bandRow="1"/>
              <a:tblGrid>
                <a:gridCol w="708549"/>
                <a:gridCol w="1595707"/>
                <a:gridCol w="3156821"/>
                <a:gridCol w="2016223"/>
              </a:tblGrid>
              <a:tr h="691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Этапы деятель-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ности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Ведущие методы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Воспитательные задачи блока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Тематика классных часов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стратегического планирования: прогнозирование,  проектирование, программирование, моделирование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1.Помочь почувствовать и раскрыть свою собственную уникальность.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Помочь осознать изменения, произошедшие при переходе на вторую ступень обучения.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Формировать умение высказывать свою точку зрения и отстаивать свое мнение.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Помочь осознать свою индивидуальность в коллективе.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5.В рамках раздела «Я и моя семья» ненавязчиво познакомиться с семьей каждого ученика.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«Давайте познакомимся»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«Моя родословная».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«Мои домашние животные»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«Мой сосед по парте».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«Учимся взаимодействию»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«Школа, в которой я учусь»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«Наш класс»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«Мы составляем наш автопортрет».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2276872"/>
            <a:ext cx="92457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6967" y="345430"/>
            <a:ext cx="23174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 класс</a:t>
            </a:r>
          </a:p>
        </p:txBody>
      </p:sp>
      <p:pic>
        <p:nvPicPr>
          <p:cNvPr id="8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653385" cy="77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J:\виктор\Локальный диск (D)\оформление\старый сборник оформление\школа\school\school\C41-14 коп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2054547" cy="233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7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077352"/>
              </p:ext>
            </p:extLst>
          </p:nvPr>
        </p:nvGraphicFramePr>
        <p:xfrm>
          <a:off x="839116" y="1268760"/>
          <a:ext cx="7621315" cy="4994354"/>
        </p:xfrm>
        <a:graphic>
          <a:graphicData uri="http://schemas.openxmlformats.org/drawingml/2006/table">
            <a:tbl>
              <a:tblPr firstRow="1" firstCol="1" bandRow="1"/>
              <a:tblGrid>
                <a:gridCol w="938808"/>
                <a:gridCol w="1425924"/>
                <a:gridCol w="2683174"/>
                <a:gridCol w="2573409"/>
              </a:tblGrid>
              <a:tr h="848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 деятель-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ности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973955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Ведущие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973955" algn="l"/>
                        </a:tabLs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Воспитательные задачи блока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973955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973955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Тематика классных часов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Исследователь-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ские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методы: анализ научно – методической литературы, опытно – педагогическая работа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1. Формировать навыки восприятия и принятия мнений и суждений сверстников.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2. Учить умению соотносить свои желания с возможностями других.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3. Развивать навыки владения ситуацией с разных позиций.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4. Кто Я и какой Я в нашем коллективе.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5. Учись сам и не мешай другим - твой успех и будущее.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1.«Откровенный разговор о нас самих»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«Дом, который построим МЫ»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2.«Познай самого себя».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3.«Таланты среди нас «А Вам, слабо!»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4.«Лаборатория нерешенных проблем».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5.Как завоевать друзей.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6.Школа самоуважения.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7.«Как остаться непобежденным?»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2564904"/>
            <a:ext cx="7633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80124" y="345430"/>
            <a:ext cx="23174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 класс</a:t>
            </a:r>
          </a:p>
        </p:txBody>
      </p:sp>
      <p:pic>
        <p:nvPicPr>
          <p:cNvPr id="6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4" y="490035"/>
            <a:ext cx="754138" cy="89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J:\виктор\Локальный диск (D)\оформление\старый сборник оформление\школа\school\school\C41-21 коп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1472572" cy="261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7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68169"/>
              </p:ext>
            </p:extLst>
          </p:nvPr>
        </p:nvGraphicFramePr>
        <p:xfrm>
          <a:off x="683568" y="1268759"/>
          <a:ext cx="7848872" cy="5023104"/>
        </p:xfrm>
        <a:graphic>
          <a:graphicData uri="http://schemas.openxmlformats.org/drawingml/2006/table">
            <a:tbl>
              <a:tblPr firstRow="1" firstCol="1" bandRow="1"/>
              <a:tblGrid>
                <a:gridCol w="1040917"/>
                <a:gridCol w="1622244"/>
                <a:gridCol w="2254534"/>
                <a:gridCol w="2931177"/>
              </a:tblGrid>
              <a:tr h="961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Ведущие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методы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Воспитательные задачи блока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Тематика классных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 планирования, организации и анализа практической деятельности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Формировать нормы ролевого поведения.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Готовить к взаимодействию с различными социальными институтами, группами и организациями.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Формировать навыки группового взаимодействия.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1.«Конфликты в нашей жизни»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2.Цикл классных часов «Человек и его манеры».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3.Брейн – ринг «Манеры и мы».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4.«Семья. Взаимопонимания и конфликты». Цикл бесед.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5.«Роскошь человеческого общения».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6.«Суд над вредными привычками»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4958" y="2508424"/>
            <a:ext cx="7104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357809"/>
            <a:ext cx="23174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 класс</a:t>
            </a:r>
          </a:p>
        </p:txBody>
      </p:sp>
      <p:pic>
        <p:nvPicPr>
          <p:cNvPr id="6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754139" cy="89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J:\виктор\Локальный диск (D)\оформление\старый сборник оформление\школа\school\school\C41-24 коп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26" y="3902895"/>
            <a:ext cx="1780933" cy="280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2084"/>
              </p:ext>
            </p:extLst>
          </p:nvPr>
        </p:nvGraphicFramePr>
        <p:xfrm>
          <a:off x="755576" y="1484784"/>
          <a:ext cx="7632848" cy="4752528"/>
        </p:xfrm>
        <a:graphic>
          <a:graphicData uri="http://schemas.openxmlformats.org/drawingml/2006/table">
            <a:tbl>
              <a:tblPr firstRow="1" firstCol="1" bandRow="1"/>
              <a:tblGrid>
                <a:gridCol w="1165142"/>
                <a:gridCol w="1612649"/>
                <a:gridCol w="2297868"/>
                <a:gridCol w="2557189"/>
              </a:tblGrid>
              <a:tr h="1134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Этапы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деятель-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ности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Ведущие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методы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Воспитательные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 блока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Тематика классных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часов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Сравнительная оценка, индивидуальная и групповая самооценка, анализ и обобщение опыта.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1.Интеллектуальное познание мира.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2.Понимание единства мира через восприятие тезиса «Мы – сограждане».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3.Формирование образов профессий.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1.«Этические нормы коллектива».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2.«Три ступени, ведущие вниз».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3.«К чему стремятся люди».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4.«Познай себя».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5.«Добро и зло».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5.«Свобода и ответственность».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6.«Экология и здоровье».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7.«Как противостоять давлению среды».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8.«Моя роль в семье».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9.«Профессию выбираем вместе» и др.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1188" y="2084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5459" y="2950143"/>
            <a:ext cx="7104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476673"/>
            <a:ext cx="33123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 класс</a:t>
            </a:r>
          </a:p>
        </p:txBody>
      </p:sp>
      <p:pic>
        <p:nvPicPr>
          <p:cNvPr id="7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J:\виктор\Локальный диск (D)\оформление\старый сборник оформление\школа\school\school\C41-17 коп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65104"/>
            <a:ext cx="3971528" cy="231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7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8805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>
                <a:solidFill>
                  <a:srgbClr val="00B0F0"/>
                </a:solidFill>
                <a:latin typeface="Times New Roman"/>
                <a:ea typeface="Times New Roman"/>
              </a:rPr>
              <a:t>  Ожидаемые результаты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23067"/>
            <a:ext cx="7200800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cap="all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Гражданские качества:</a:t>
            </a:r>
            <a:endParaRPr lang="ru-RU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Воспитание чувства гордости за свое Отечество, интереса к культуре родного народа, а также уважения к другим народам и  странам. Готовность защищать Родину. </a:t>
            </a:r>
            <a:endParaRPr lang="ru-RU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Уважительное отношение к государственной символике. Бережное отношение к государственной и общественной собственности. Гордость за честь школы, достижения одноклассников.</a:t>
            </a:r>
            <a:endParaRPr lang="ru-RU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6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8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8805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>
                <a:solidFill>
                  <a:srgbClr val="00B0F0"/>
                </a:solidFill>
                <a:latin typeface="Times New Roman"/>
                <a:ea typeface="Times New Roman"/>
              </a:rPr>
              <a:t>Ожидаемые результаты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90090"/>
            <a:ext cx="72008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НРАВСТВЕННЫЕ КАЧЕСТВА:</a:t>
            </a:r>
            <a:endParaRPr lang="ru-RU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Воспитание терпимости и доброжелательности к людям разных национальностей,  разных вероисповеданий, социального и материального положения. Непримиримость к антигуманным поступкам. Помощь детям сиротам, инвалидам и пожилым людям. Бережное отношение к природе.</a:t>
            </a:r>
            <a:endParaRPr lang="ru-RU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5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2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9112" y="1700808"/>
            <a:ext cx="75493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В.А. </a:t>
            </a:r>
            <a:r>
              <a:rPr lang="ru-RU" sz="2400" dirty="0" err="1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Караковский</a:t>
            </a:r>
            <a:r>
              <a:rPr lang="ru-RU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 выделил приоритетные фундаментальные ценности: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Человек - абсолютная ценность; Мир человека – это взаимодействие людей; Семья - структурная начальная единица общества; Труд - основа человеческого бытия; Знания - результат творческого труда; Культура – богатство человечества, высшее проявление творческих сил и способностей человека; Отечество - единственная уникальная для каждого родина, данная ему судьбой, доставшаяся от предков; Земля – общий дом человечества; Мир – покой и согласие между людьми, народами и государствами – главное условие существование Земли, человеческой цивилизации, без этих ценностей нет, и не может быть ни порядочных людей, где бы то ни было, ни материальной культуры, ни нормальной экономики и потому не может быть нормального уровня жизни общества.</a:t>
            </a:r>
            <a:endParaRPr lang="ru-RU" sz="2400" dirty="0">
              <a:solidFill>
                <a:prstClr val="white"/>
              </a:solidFill>
            </a:endParaRPr>
          </a:p>
        </p:txBody>
      </p:sp>
      <p:pic>
        <p:nvPicPr>
          <p:cNvPr id="4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J:\виктор\Локальный диск (D)\оформление\старый сборник оформление\школа\для презентаций\russia_hc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413">
            <a:off x="5411481" y="366488"/>
            <a:ext cx="333375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53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8805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>
                <a:solidFill>
                  <a:srgbClr val="00B0F0"/>
                </a:solidFill>
                <a:latin typeface="Times New Roman"/>
                <a:ea typeface="Times New Roman"/>
              </a:rPr>
              <a:t>Ожидаемые результаты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90090"/>
            <a:ext cx="712879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ПОЗНАВАТЕЛЬНО-КУЛЬТУРНЫЕ КАЧЕСТВА: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Целенаправленное самообразование, желание продолжить дальнейшее обучение в ВУЗах, посещение театров, концертов, выставок, стрем­ление к прекрасному в деятельности, поведении, в отношениях с окружающими. Участие в конкурсах, концертах, литературных вечерах.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5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8805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>
                <a:solidFill>
                  <a:srgbClr val="00B0F0"/>
                </a:solidFill>
                <a:latin typeface="Times New Roman"/>
                <a:ea typeface="Times New Roman"/>
              </a:rPr>
              <a:t>Ожидаемые результаты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949364"/>
            <a:ext cx="712879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СОЦИАЛЬНО-ПСИХОЛОГИЧЕСКИЕ КАЧЕСТВА: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Воспитание нетерпимости к грубости, лжи, антисоциальному поведению. Стремление к физическому совершенству, воспитание силы воли. Воспитание решительности, готовности прийти на помощь, умения отстаивать свое мнение, преодолеть страх. 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5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8805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>
                <a:solidFill>
                  <a:srgbClr val="00B0F0"/>
                </a:solidFill>
                <a:latin typeface="Times New Roman"/>
                <a:ea typeface="Times New Roman"/>
              </a:rPr>
              <a:t>Ожидаемые результаты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7" y="1412776"/>
            <a:ext cx="7776864" cy="467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sz="20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Я надеюсь, что все мои воспитанники станут достойными гражданами, принесут пользу нашей и другим странам, создадут крепкие семьи и вырастят прекрасных детей. И мне хочется сказать: «Может пройдет не один год, когда ребята в полной мере смогут осознать, что оставили за порогами родной школы. Первый взлет! Первое падение! А может самые счастливые минуты детства, которые не вернуть никогда! А я? Что смогу увидеть, оглядываясь назад, на то время, когда учился  вместе с ними? Увижу радость детских глаз в познании нового, может увижу свои промахи, свои ошибки, а самое главное, я увижу, что эти годы не прошли бесследно ни для ребят, ни для меня. Потому что я вместе с ними постигал одну из самых сложных наук человечества – науку любви, терпения и прощения».</a:t>
            </a:r>
            <a:endParaRPr lang="ru-RU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5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5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0032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27600" y="548680"/>
            <a:ext cx="7148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504D">
                    <a:lumMod val="40000"/>
                    <a:lumOff val="60000"/>
                  </a:srgbClr>
                </a:solidFill>
                <a:latin typeface="Times New Roman"/>
                <a:ea typeface="Calibri"/>
              </a:rPr>
              <a:t>В 7 классе обучается 2 мальчика и 8 девочек. К сожалению, такое соотношение даёт дополнительные минусы в становлении коллектива. Класс был сформирован в 2008 г.</a:t>
            </a:r>
            <a:endParaRPr lang="ru-RU" sz="2000" dirty="0">
              <a:solidFill>
                <a:srgbClr val="C0504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0546" y="1564343"/>
            <a:ext cx="76559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504D">
                    <a:lumMod val="40000"/>
                    <a:lumOff val="60000"/>
                  </a:srgbClr>
                </a:solidFill>
                <a:latin typeface="Times New Roman"/>
                <a:ea typeface="Calibri"/>
                <a:cs typeface="Times New Roman"/>
              </a:rPr>
              <a:t>Комплектование осуществлялось из числа выпускников 4-х классов нашей школы. Мое первое знакомство с классом произошло в сентябре 2008 учебного года. Первоначальное наблюдение, беседы, анкеты предыдущих лет, подкреплённые устными характеристиками учителем начальных классов показали, что большинство ребят отличаются активностью, любознательностью, широким кругом интересов к предметам естественного цикла, а так же и к литературе, музыке, спорту, компьютерной технике, любовью к природе, желанием укрепить свои знания об окружающем мире.</a:t>
            </a:r>
            <a:endParaRPr lang="ru-RU" sz="2000" dirty="0">
              <a:solidFill>
                <a:srgbClr val="C0504D">
                  <a:lumMod val="40000"/>
                  <a:lumOff val="60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0546" y="4668996"/>
            <a:ext cx="75839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504D">
                    <a:lumMod val="40000"/>
                    <a:lumOff val="60000"/>
                  </a:srgbClr>
                </a:solidFill>
                <a:latin typeface="Times New Roman"/>
                <a:ea typeface="Arial Unicode MS"/>
              </a:rPr>
              <a:t>За три года класс нашел свое место в общешкольном коллективе и свою нишу в воспитательной системе школы. Жизненное пространство класса не ограничивается рамками школы. </a:t>
            </a:r>
            <a:endParaRPr lang="ru-RU" sz="2000" dirty="0">
              <a:solidFill>
                <a:srgbClr val="C0504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89272" y="620688"/>
            <a:ext cx="6971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504D">
                    <a:lumMod val="40000"/>
                    <a:lumOff val="60000"/>
                  </a:srgbClr>
                </a:solidFill>
                <a:latin typeface="Times New Roman"/>
                <a:ea typeface="Arial Unicode MS"/>
                <a:cs typeface="Times New Roman"/>
              </a:rPr>
              <a:t>Но есть и существенный минус – половина учащихся живёт от школы удалённо и не могут оставаться в школе во второй половине дня.</a:t>
            </a:r>
            <a:endParaRPr lang="ru-RU" dirty="0">
              <a:solidFill>
                <a:srgbClr val="C0504D">
                  <a:lumMod val="40000"/>
                  <a:lumOff val="60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0676" y="1484784"/>
            <a:ext cx="79208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</a:pPr>
            <a:r>
              <a:rPr lang="ru-RU" sz="2000" b="1" dirty="0">
                <a:solidFill>
                  <a:srgbClr val="C0504D">
                    <a:lumMod val="40000"/>
                    <a:lumOff val="60000"/>
                  </a:srgb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Анализируя результаты в данном классе за прошедшие три года, можно отметить, что первый этап был характерен для пятого класса, когда в воспитательной работе преобладала деятельность по изучению потребностей, интересов и других личностных характеристик членов классного сообщества, закладывались основы традиций класса, определялись перспективы жизнедеятельности классного коллектива.</a:t>
            </a:r>
            <a:endParaRPr lang="ru-RU" b="1" dirty="0">
              <a:solidFill>
                <a:srgbClr val="C0504D">
                  <a:lumMod val="40000"/>
                  <a:lumOff val="60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28600" algn="just">
              <a:lnSpc>
                <a:spcPct val="115000"/>
              </a:lnSpc>
            </a:pPr>
            <a:r>
              <a:rPr lang="ru-RU" sz="2000" b="1" dirty="0">
                <a:solidFill>
                  <a:srgbClr val="C0504D">
                    <a:lumMod val="40000"/>
                    <a:lumOff val="60000"/>
                  </a:srgb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втором этапе особое внимание уделялось укреплению межличностных отношений, формированию чувства «мы». К сожалению, сложность характеров, борьба за лидерство в классе, переходный возраст – растянули этап становления и на седьмой класс. Следующие этапы затянулись как минимум на один год.</a:t>
            </a:r>
            <a:endParaRPr lang="ru-RU" b="1" dirty="0">
              <a:solidFill>
                <a:srgbClr val="C0504D">
                  <a:lumMod val="40000"/>
                  <a:lumOff val="60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J:\виктор\Локальный диск (D)\оформление\новый сборник\оформление новое 1\Новая папка (14)\07ac53e2c25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02" y="1844824"/>
            <a:ext cx="7144937" cy="398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J:\виктор\Локальный диск (D)\оформление\новый сборник\оформление новое 1\Новая папка (10)\70c07001ab8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0" y="1036917"/>
            <a:ext cx="11144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8042" y="5873738"/>
            <a:ext cx="8180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Харланов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Виктор Васильевич       апрель 2011г.  Берлин</a:t>
            </a:r>
            <a:endParaRPr lang="ru-RU" sz="24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4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764704"/>
            <a:ext cx="61206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i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При создании концепции воспитательной системы класса необходимо учитывать:</a:t>
            </a:r>
            <a:endParaRPr lang="ru-RU" sz="2400" dirty="0">
              <a:solidFill>
                <a:srgbClr val="00B0F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Times New Roman"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интересы, способности, потребности школьников;</a:t>
            </a:r>
            <a:endParaRPr lang="ru-RU" sz="2400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Times New Roman"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возможности, творческий потенциал педагогического коллектива;</a:t>
            </a:r>
            <a:endParaRPr lang="ru-RU" sz="2400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Times New Roman"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заинтересованность большинства родителей в результатах образования и воспитания.</a:t>
            </a:r>
            <a:endParaRPr lang="ru-RU" sz="24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3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J:\виктор\Локальный диск (D)\оформление\старый сборник оформление\школа\картинки на школьныю тему\Рисунок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348880"/>
            <a:ext cx="2994468" cy="473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6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561" y="452491"/>
            <a:ext cx="7909349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Формирование воспитательной системы класса</a:t>
            </a:r>
            <a:endParaRPr lang="ru-RU" dirty="0">
              <a:solidFill>
                <a:srgbClr val="00B0F0"/>
              </a:solidFill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</a:pP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Система понимается как упорядоченное множество компонентов    (элементов), находящихся во взаимной связи, зависимости и взаимодействии друг с другом, и на этой основе образующих целостное единство. Целостное единство системы – это качественная черта, отличающая любую систему от других систем, систему от среды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обитания.</a:t>
            </a:r>
            <a:r>
              <a:rPr lang="ru-RU" sz="20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Воспитательная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система класса – это благоприятная среда жизнедеятельности и развития ребёнка, эффективно содействующая его личностному росту. </a:t>
            </a: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Системный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подход позволяет классному руководителю рационально распределить свои усилия при организации воспитательного процесса в классе. </a:t>
            </a: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процессе 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построения воспитательной системы формируется «лицо» класса, его неповторимый облик, что имеет немаловажное значение в развитии индивидуальности членов классного сообщества. </a:t>
            </a: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Воспитательная 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система класса позволяет расширить диапазон педагогического влияния на детей в процессе их развития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	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4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2491"/>
            <a:ext cx="792087" cy="94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4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908720"/>
            <a:ext cx="5400600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Цель воспитательной системы: </a:t>
            </a:r>
          </a:p>
          <a:p>
            <a:pPr>
              <a:lnSpc>
                <a:spcPct val="115000"/>
              </a:lnSpc>
            </a:pP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создание условий для формирования духовно-нравственной личности, имеющей высокие нравственные качества, деловитость, творческую индивидуальность, гуманистическое отношение к миру, способность к саморазвитию и самореализации, способной строить жизнь, достойную человека, гражданина своей Родины. </a:t>
            </a:r>
            <a:endParaRPr lang="ru-RU" sz="20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4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J:\виктор\Локальный диск (D)\оформление\старый сборник оформление\школа\school\school\C41-13 копия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6" y="2877259"/>
            <a:ext cx="3239028" cy="351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3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64704"/>
            <a:ext cx="7848872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</a:t>
            </a:r>
            <a:r>
              <a:rPr lang="ru-RU" sz="24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Задачи:</a:t>
            </a:r>
            <a:endParaRPr lang="ru-RU" sz="1600" dirty="0">
              <a:solidFill>
                <a:srgbClr val="00B0F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"/>
              <a:tabLst>
                <a:tab pos="408940" algn="l"/>
              </a:tabLst>
            </a:pP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Wingdings"/>
              </a:rPr>
              <a:t>формировать        эмоционально        положительное отношение к себе и людям;</a:t>
            </a:r>
            <a:endParaRPr lang="ru-RU" sz="1600" dirty="0">
              <a:solidFill>
                <a:prstClr val="white"/>
              </a:solidFill>
              <a:ea typeface="Calibri"/>
              <a:cs typeface="Wingdings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"/>
              <a:tabLst>
                <a:tab pos="408940" algn="l"/>
              </a:tabLst>
            </a:pP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Wingdings"/>
              </a:rPr>
              <a:t>воспитывать у детей гражданскую позицию: патриотические чувства, нравственно-правовую позицию, толерантность, трудовую активность,  привлекать к социально - значимой деятельности;</a:t>
            </a:r>
            <a:endParaRPr lang="ru-RU" sz="1600" dirty="0">
              <a:solidFill>
                <a:prstClr val="white"/>
              </a:solidFill>
              <a:ea typeface="Calibri"/>
              <a:cs typeface="Wingdings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"/>
              <a:tabLst>
                <a:tab pos="408940" algn="l"/>
              </a:tabLst>
            </a:pP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Wingdings"/>
              </a:rPr>
              <a:t>воспитывать       у       обучающихся       потребность понимания здорового образа жизни;</a:t>
            </a:r>
            <a:endParaRPr lang="ru-RU" sz="1600" dirty="0">
              <a:solidFill>
                <a:prstClr val="white"/>
              </a:solidFill>
              <a:ea typeface="Calibri"/>
              <a:cs typeface="Wingdings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"/>
              <a:tabLst>
                <a:tab pos="408940" algn="l"/>
              </a:tabLst>
            </a:pP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Wingdings"/>
              </a:rPr>
              <a:t>обучать самоуправлению, введение коллективных форм жизнедеятельности в классе и школе; диагностировать         среду         жизнедеятельности подростка;</a:t>
            </a:r>
            <a:endParaRPr lang="ru-RU" sz="1600" dirty="0">
              <a:solidFill>
                <a:prstClr val="white"/>
              </a:solidFill>
              <a:ea typeface="Calibri"/>
              <a:cs typeface="Wingdings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"/>
              <a:tabLst>
                <a:tab pos="408940" algn="l"/>
              </a:tabLst>
            </a:pP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Wingdings"/>
              </a:rPr>
              <a:t>проводить внеклассные мероприятия (классные часы, КТД), направленные на развитие коммуникативной культуры, нравственных ценностей; творческих способностей; </a:t>
            </a:r>
            <a:endParaRPr lang="ru-RU" sz="1600" dirty="0">
              <a:solidFill>
                <a:prstClr val="white"/>
              </a:solidFill>
              <a:ea typeface="Calibri"/>
              <a:cs typeface="Wingdings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"/>
              <a:tabLst>
                <a:tab pos="408940" algn="l"/>
              </a:tabLst>
            </a:pP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Wingdings"/>
              </a:rPr>
              <a:t>оказывать помощь подростку в выборе профессии с учетом его интересов, склонностей, способностей и потребностей государства;</a:t>
            </a:r>
            <a:endParaRPr lang="ru-RU" sz="1600" dirty="0">
              <a:solidFill>
                <a:prstClr val="white"/>
              </a:solidFill>
              <a:ea typeface="Calibri"/>
              <a:cs typeface="Wingdings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"/>
              <a:tabLst>
                <a:tab pos="408940" algn="l"/>
              </a:tabLst>
            </a:pP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Wingdings"/>
              </a:rPr>
              <a:t>включать    родителей    в    разнообразные    формы деятельности школы.</a:t>
            </a:r>
            <a:endParaRPr lang="ru-RU" sz="1600" dirty="0">
              <a:solidFill>
                <a:prstClr val="white"/>
              </a:solidFill>
              <a:ea typeface="Calibri"/>
              <a:cs typeface="Wingdings"/>
            </a:endParaRPr>
          </a:p>
        </p:txBody>
      </p:sp>
      <p:pic>
        <p:nvPicPr>
          <p:cNvPr id="5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713803" cy="85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0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0684" y="455297"/>
            <a:ext cx="75632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kern="0" dirty="0">
                <a:solidFill>
                  <a:srgbClr val="FF0000"/>
                </a:solidFill>
                <a:latin typeface="Arial"/>
              </a:rPr>
              <a:t>Закономерности системы работы классного руководителя.</a:t>
            </a:r>
            <a:endParaRPr lang="ru-RU" sz="1600" kern="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3605" y="1655626"/>
            <a:ext cx="82344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ru-RU" b="1" u="sng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Тезис 1: </a:t>
            </a: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Нельзя  отделять воспитание и обучение, ибо, они теряют свою ценность.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Единство обучения и воспитания;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Приоритет ценностей, основанных на общечеловеческих ценностях, и требований.</a:t>
            </a:r>
            <a:r>
              <a:rPr lang="ru-RU" b="1" u="sng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57200" algn="l"/>
              </a:tabLst>
              <a:defRPr/>
            </a:pPr>
            <a:r>
              <a:rPr lang="ru-RU" b="1" u="sng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Тезис 2</a:t>
            </a: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Школа - центр приобретения жизненного опыта .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Опора на активность самого ребенка во взаимодействии его с окружающей социальной средой.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Социальный опыт – основа успеха и достижений в будущем.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Сотворчество детей и взрослых.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u="sng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Тезис 3:</a:t>
            </a: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Никогда не учи ребенка тому, что сам делать не считаешь нужным.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Целостность воспитательного влияния, обеспечения единства социальных установок и реальных действий педагога, непрерывность педагогических требований.</a:t>
            </a:r>
          </a:p>
        </p:txBody>
      </p:sp>
      <p:pic>
        <p:nvPicPr>
          <p:cNvPr id="6" name="Picture 2" descr="J:\111яяя сброс\2c2dac86da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4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598173" y="1506045"/>
            <a:ext cx="3902174" cy="3376380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 rot="16200000">
            <a:off x="5269238" y="19254"/>
            <a:ext cx="417404" cy="2383693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ru-RU" kern="0" dirty="0">
                <a:solidFill>
                  <a:sysClr val="windowText" lastClr="000000"/>
                </a:solidFill>
              </a:rPr>
              <a:t>Индивидуальная работа</a:t>
            </a:r>
          </a:p>
        </p:txBody>
      </p:sp>
      <p:sp>
        <p:nvSpPr>
          <p:cNvPr id="7" name="Line 35"/>
          <p:cNvSpPr>
            <a:spLocks noChangeShapeType="1"/>
          </p:cNvSpPr>
          <p:nvPr/>
        </p:nvSpPr>
        <p:spPr bwMode="auto">
          <a:xfrm>
            <a:off x="3665349" y="1390010"/>
            <a:ext cx="281754" cy="171531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8" name="Line 36"/>
          <p:cNvSpPr>
            <a:spLocks noChangeShapeType="1"/>
          </p:cNvSpPr>
          <p:nvPr/>
        </p:nvSpPr>
        <p:spPr bwMode="auto">
          <a:xfrm flipH="1">
            <a:off x="5251663" y="1408297"/>
            <a:ext cx="283002" cy="2295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 rot="10800000">
            <a:off x="5590255" y="2293068"/>
            <a:ext cx="777941" cy="1695127"/>
          </a:xfrm>
          <a:prstGeom prst="curvedRightArrow">
            <a:avLst>
              <a:gd name="adj1" fmla="val 43077"/>
              <a:gd name="adj2" fmla="val 86154"/>
              <a:gd name="adj3" fmla="val 33333"/>
            </a:avLst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3555527" y="2124060"/>
            <a:ext cx="2035862" cy="857653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kern="0">
                <a:solidFill>
                  <a:sysClr val="windowText" lastClr="000000"/>
                </a:solidFill>
              </a:rPr>
              <a:t>Классный руководитель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611628" y="2753427"/>
            <a:ext cx="1922413" cy="857653"/>
          </a:xfrm>
          <a:prstGeom prst="ellipse">
            <a:avLst/>
          </a:prstGeom>
          <a:solidFill>
            <a:srgbClr val="FFFF99">
              <a:alpha val="41176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kern="0">
                <a:solidFill>
                  <a:sysClr val="windowText" lastClr="000000"/>
                </a:solidFill>
              </a:rPr>
              <a:t>Ребёнок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3725078" y="3382792"/>
            <a:ext cx="1866311" cy="915671"/>
          </a:xfrm>
          <a:prstGeom prst="ellipse">
            <a:avLst/>
          </a:prstGeom>
          <a:solidFill>
            <a:srgbClr val="FFFF99">
              <a:alpha val="41176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kern="0">
                <a:solidFill>
                  <a:sysClr val="windowText" lastClr="000000"/>
                </a:solidFill>
              </a:rPr>
              <a:t>Родители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 rot="5400000">
            <a:off x="3517820" y="701002"/>
            <a:ext cx="399817" cy="1002612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defRPr/>
            </a:pPr>
            <a:r>
              <a:rPr lang="ru-RU" sz="2000" b="1" kern="0" dirty="0">
                <a:solidFill>
                  <a:sysClr val="windowText" lastClr="000000"/>
                </a:solidFill>
              </a:rPr>
              <a:t>Кружки</a:t>
            </a:r>
            <a:r>
              <a:rPr lang="ru-RU" kern="0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 rot="16200000">
            <a:off x="1415241" y="822317"/>
            <a:ext cx="401079" cy="734307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ru-RU" kern="0" dirty="0">
                <a:solidFill>
                  <a:sysClr val="windowText" lastClr="000000"/>
                </a:solidFill>
              </a:rPr>
              <a:t>Урок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 rot="16200000">
            <a:off x="2404384" y="636306"/>
            <a:ext cx="399817" cy="113200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ru-RU" kern="0" dirty="0">
                <a:solidFill>
                  <a:sysClr val="windowText" lastClr="000000"/>
                </a:solidFill>
              </a:rPr>
              <a:t>Классный </a:t>
            </a:r>
          </a:p>
          <a:p>
            <a:pPr algn="ctr">
              <a:defRPr/>
            </a:pPr>
            <a:r>
              <a:rPr lang="ru-RU" kern="0" dirty="0">
                <a:solidFill>
                  <a:sysClr val="windowText" lastClr="000000"/>
                </a:solidFill>
              </a:rPr>
              <a:t>час</a:t>
            </a:r>
            <a:r>
              <a:rPr lang="ru-RU" sz="1400" kern="0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 rot="16200000">
            <a:off x="7464215" y="253796"/>
            <a:ext cx="436170" cy="1933373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ru-RU" sz="1600" kern="0" dirty="0">
                <a:solidFill>
                  <a:sysClr val="windowText" lastClr="000000"/>
                </a:solidFill>
              </a:rPr>
              <a:t>Работа с родителями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9115" y="2009286"/>
            <a:ext cx="1529552" cy="629366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ПОСВЯЩЕНИЕ В</a:t>
            </a:r>
          </a:p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ПЕРВОКЛАССНИКИ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839116" y="3039731"/>
            <a:ext cx="1414856" cy="629367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b="1" kern="0" dirty="0">
                <a:solidFill>
                  <a:sysClr val="windowText" lastClr="000000"/>
                </a:solidFill>
              </a:rPr>
              <a:t>КОНКУРСЫ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839115" y="4012159"/>
            <a:ext cx="1528305" cy="629366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b="1" kern="0">
                <a:solidFill>
                  <a:sysClr val="windowText" lastClr="000000"/>
                </a:solidFill>
              </a:rPr>
              <a:t>МУЗЕЙ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839115" y="4869812"/>
            <a:ext cx="1528305" cy="629366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b="1" kern="0">
                <a:solidFill>
                  <a:sysClr val="windowText" lastClr="000000"/>
                </a:solidFill>
              </a:rPr>
              <a:t>ТЕАТР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452819" y="5327647"/>
            <a:ext cx="1951711" cy="629367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 kern="0">
                <a:solidFill>
                  <a:sysClr val="windowText" lastClr="000000"/>
                </a:solidFill>
              </a:rPr>
              <a:t>ИНДИВИДУАЛЬНЫЕ </a:t>
            </a:r>
          </a:p>
          <a:p>
            <a:pPr algn="ctr">
              <a:defRPr/>
            </a:pPr>
            <a:r>
              <a:rPr lang="ru-RU" sz="1400" b="1" kern="0">
                <a:solidFill>
                  <a:sysClr val="windowText" lastClr="000000"/>
                </a:solidFill>
              </a:rPr>
              <a:t>ПРОЕКТЫ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4742386" y="5327647"/>
            <a:ext cx="1973227" cy="629367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 kern="0" dirty="0">
                <a:solidFill>
                  <a:sysClr val="windowText" lastClr="000000"/>
                </a:solidFill>
              </a:rPr>
              <a:t>КЛАССНО-СЕМЕЙНЫЕ </a:t>
            </a:r>
          </a:p>
          <a:p>
            <a:pPr algn="ctr">
              <a:defRPr/>
            </a:pPr>
            <a:r>
              <a:rPr lang="ru-RU" sz="1400" b="1" kern="0" dirty="0">
                <a:solidFill>
                  <a:sysClr val="windowText" lastClr="000000"/>
                </a:solidFill>
              </a:rPr>
              <a:t>ПРОЕКТЫ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6891699" y="5041343"/>
            <a:ext cx="1496724" cy="629366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b="1" kern="0">
                <a:solidFill>
                  <a:sysClr val="windowText" lastClr="000000"/>
                </a:solidFill>
              </a:rPr>
              <a:t>АКЦИИ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6835597" y="4212068"/>
            <a:ext cx="1552826" cy="629366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ДОПОЛНИТЕЛЬНОЕ </a:t>
            </a:r>
          </a:p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ОБРАЗОВАНИЕ</a:t>
            </a: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6835597" y="3210632"/>
            <a:ext cx="1552826" cy="629367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ТРАДИЦИОННЫЕ </a:t>
            </a:r>
          </a:p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ШКОЛЬНЫЕ</a:t>
            </a:r>
          </a:p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 МЕРОПРИЯТИЯ</a:t>
            </a: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6835597" y="2181448"/>
            <a:ext cx="1552826" cy="629367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ПРИНЯТИЕ</a:t>
            </a:r>
          </a:p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 ЗАКОНОВ</a:t>
            </a:r>
          </a:p>
          <a:p>
            <a:pPr algn="ctr"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 ЖИЗНИ КЛАССА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2367420" y="4355220"/>
            <a:ext cx="791656" cy="68612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2367420" y="4068915"/>
            <a:ext cx="566002" cy="22954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2255217" y="3382792"/>
            <a:ext cx="39520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2367420" y="2410365"/>
            <a:ext cx="45255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H="1">
            <a:off x="6326943" y="2410365"/>
            <a:ext cx="508654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552596" y="3439549"/>
            <a:ext cx="283001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H="1" flipV="1">
            <a:off x="6189295" y="4155311"/>
            <a:ext cx="622104" cy="343061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H="1" flipV="1">
            <a:off x="5817042" y="4526751"/>
            <a:ext cx="1074656" cy="800896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V="1">
            <a:off x="3555527" y="4813055"/>
            <a:ext cx="395204" cy="51459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 flipH="1" flipV="1">
            <a:off x="5025387" y="4869812"/>
            <a:ext cx="452553" cy="45783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1464185" y="1467204"/>
            <a:ext cx="1808963" cy="457836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2693426" y="1458077"/>
            <a:ext cx="905105" cy="28630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5874391" y="1379920"/>
            <a:ext cx="1017308" cy="515854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 rot="20895417">
            <a:off x="2721483" y="2464599"/>
            <a:ext cx="897625" cy="1816207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680" y="1475903"/>
            <a:ext cx="4554685" cy="190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 descr="J:\111яяя сброс\2c2dac86dab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90035"/>
            <a:ext cx="961989" cy="11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2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6" y="476673"/>
            <a:ext cx="743138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48957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управления воспитательным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процессом.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3568" y="1677872"/>
            <a:ext cx="2637051" cy="508000"/>
          </a:xfrm>
          <a:prstGeom prst="rect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kern="0" dirty="0">
                <a:solidFill>
                  <a:sysClr val="windowText" lastClr="000000"/>
                </a:solidFill>
                <a:latin typeface="Arial" charset="0"/>
              </a:rPr>
              <a:t>Целеполагание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3569" y="2693872"/>
            <a:ext cx="2571748" cy="508000"/>
          </a:xfrm>
          <a:prstGeom prst="rect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kern="0" dirty="0">
                <a:solidFill>
                  <a:sysClr val="windowText" lastClr="000000"/>
                </a:solidFill>
                <a:latin typeface="Arial" charset="0"/>
              </a:rPr>
              <a:t>Моделирование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3569" y="3709872"/>
            <a:ext cx="2571747" cy="508000"/>
          </a:xfrm>
          <a:prstGeom prst="rect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kern="0" dirty="0">
                <a:solidFill>
                  <a:sysClr val="windowText" lastClr="000000"/>
                </a:solidFill>
                <a:latin typeface="Arial" charset="0"/>
              </a:rPr>
              <a:t>Планирование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3569" y="4725872"/>
            <a:ext cx="2571747" cy="508000"/>
          </a:xfrm>
          <a:prstGeom prst="rect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kern="0" dirty="0">
                <a:solidFill>
                  <a:sysClr val="windowText" lastClr="000000"/>
                </a:solidFill>
                <a:latin typeface="Arial" charset="0"/>
              </a:rPr>
              <a:t>Организация</a:t>
            </a:r>
          </a:p>
          <a:p>
            <a:pPr algn="ctr">
              <a:defRPr/>
            </a:pPr>
            <a:r>
              <a:rPr lang="ru-RU" sz="2000" b="1" kern="0" dirty="0">
                <a:solidFill>
                  <a:sysClr val="windowText" lastClr="000000"/>
                </a:solidFill>
                <a:latin typeface="Arial" charset="0"/>
              </a:rPr>
              <a:t>работы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3569" y="5678372"/>
            <a:ext cx="2506444" cy="508000"/>
          </a:xfrm>
          <a:prstGeom prst="rect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kern="0">
                <a:solidFill>
                  <a:sysClr val="windowText" lastClr="000000"/>
                </a:solidFill>
                <a:latin typeface="Arial" charset="0"/>
              </a:rPr>
              <a:t>Анализ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300160" y="1614372"/>
            <a:ext cx="3983467" cy="571500"/>
          </a:xfrm>
          <a:prstGeom prst="rect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kern="0">
                <a:solidFill>
                  <a:sysClr val="windowText" lastClr="000000"/>
                </a:solidFill>
                <a:latin typeface="Arial" charset="0"/>
              </a:rPr>
              <a:t>Большой Совет класса</a:t>
            </a:r>
          </a:p>
        </p:txBody>
      </p:sp>
      <p:sp>
        <p:nvSpPr>
          <p:cNvPr id="12" name="WordArt 11"/>
          <p:cNvSpPr>
            <a:spLocks noChangeArrowheads="1" noChangeShapeType="1" noTextEdit="1"/>
          </p:cNvSpPr>
          <p:nvPr/>
        </p:nvSpPr>
        <p:spPr bwMode="auto">
          <a:xfrm>
            <a:off x="5802123" y="2439872"/>
            <a:ext cx="120402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Родители</a:t>
            </a:r>
          </a:p>
        </p:txBody>
      </p:sp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4169554" y="4662372"/>
            <a:ext cx="4142643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Классный руководитель, </a:t>
            </a:r>
          </a:p>
          <a:p>
            <a:pPr algn="ctr">
              <a:defRPr/>
            </a:pPr>
            <a:r>
              <a:rPr lang="ru-RU" sz="28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родители, ученики.</a:t>
            </a:r>
          </a:p>
        </p:txBody>
      </p: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4169554" y="3646372"/>
            <a:ext cx="411407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Классный руководитель, заместитель директора,</a:t>
            </a:r>
          </a:p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родительский комитет, ученики.</a:t>
            </a:r>
          </a:p>
        </p:txBody>
      </p:sp>
      <p:sp>
        <p:nvSpPr>
          <p:cNvPr id="15" name="WordArt 14"/>
          <p:cNvSpPr>
            <a:spLocks noChangeArrowheads="1" noChangeShapeType="1" noTextEdit="1"/>
          </p:cNvSpPr>
          <p:nvPr/>
        </p:nvSpPr>
        <p:spPr bwMode="auto">
          <a:xfrm>
            <a:off x="4169554" y="2820872"/>
            <a:ext cx="4114072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Учитель-предметник, педагог-</a:t>
            </a:r>
          </a:p>
          <a:p>
            <a:pPr algn="ctr">
              <a:defRPr/>
            </a:pPr>
            <a:r>
              <a:rPr lang="ru-RU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организатор, классный руководитель</a:t>
            </a:r>
          </a:p>
        </p:txBody>
      </p:sp>
      <p:sp>
        <p:nvSpPr>
          <p:cNvPr id="16" name="WordArt 15"/>
          <p:cNvSpPr>
            <a:spLocks noChangeArrowheads="1" noChangeShapeType="1" noTextEdit="1"/>
          </p:cNvSpPr>
          <p:nvPr/>
        </p:nvSpPr>
        <p:spPr bwMode="auto">
          <a:xfrm>
            <a:off x="3777738" y="2376372"/>
            <a:ext cx="1697871" cy="31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Классный </a:t>
            </a:r>
          </a:p>
          <a:p>
            <a:pPr algn="ctr">
              <a:defRPr/>
            </a:pP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руководитель</a:t>
            </a:r>
          </a:p>
        </p:txBody>
      </p:sp>
      <p:sp>
        <p:nvSpPr>
          <p:cNvPr id="17" name="WordArt 16"/>
          <p:cNvSpPr>
            <a:spLocks noChangeArrowheads="1" noChangeShapeType="1" noTextEdit="1"/>
          </p:cNvSpPr>
          <p:nvPr/>
        </p:nvSpPr>
        <p:spPr bwMode="auto">
          <a:xfrm>
            <a:off x="4169554" y="5551372"/>
            <a:ext cx="4114072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Классный руководитель, заместитель директора,</a:t>
            </a:r>
          </a:p>
          <a:p>
            <a:pPr algn="ctr">
              <a:defRPr/>
            </a:pP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родители, ученики.</a:t>
            </a:r>
          </a:p>
        </p:txBody>
      </p:sp>
      <p:sp>
        <p:nvSpPr>
          <p:cNvPr id="18" name="WordArt 17"/>
          <p:cNvSpPr>
            <a:spLocks noChangeArrowheads="1" noChangeShapeType="1" noTextEdit="1"/>
          </p:cNvSpPr>
          <p:nvPr/>
        </p:nvSpPr>
        <p:spPr bwMode="auto">
          <a:xfrm>
            <a:off x="7238783" y="2439872"/>
            <a:ext cx="1044844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Ученики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3451224" y="1931872"/>
            <a:ext cx="718330" cy="6350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00008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320619" y="2947872"/>
            <a:ext cx="718330" cy="6350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00008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3320619" y="3900372"/>
            <a:ext cx="718330" cy="6350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00008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3320619" y="4916372"/>
            <a:ext cx="718330" cy="6350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00008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320619" y="5741872"/>
            <a:ext cx="718330" cy="6350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00008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4953187" y="2185872"/>
            <a:ext cx="130605" cy="1905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6324545" y="2185872"/>
            <a:ext cx="0" cy="254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7565297" y="2185872"/>
            <a:ext cx="195908" cy="254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 rot="5400000">
            <a:off x="1824966" y="2438971"/>
            <a:ext cx="444500" cy="65303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8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ru-RU" ker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 rot="5400000">
            <a:off x="1824966" y="3454971"/>
            <a:ext cx="444500" cy="65303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8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 rot="5400000">
            <a:off x="1856716" y="5455221"/>
            <a:ext cx="381000" cy="65303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00008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 rot="5400000">
            <a:off x="1824966" y="4470971"/>
            <a:ext cx="444500" cy="65303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8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ru-RU" kern="0">
              <a:solidFill>
                <a:sysClr val="windowText" lastClr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1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1957</Words>
  <Application>Microsoft Office PowerPoint</Application>
  <PresentationFormat>Экран (4:3)</PresentationFormat>
  <Paragraphs>252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7</cp:revision>
  <dcterms:created xsi:type="dcterms:W3CDTF">2011-04-14T19:16:38Z</dcterms:created>
  <dcterms:modified xsi:type="dcterms:W3CDTF">2011-04-15T03:03:53Z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