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2" r:id="rId3"/>
    <p:sldId id="263" r:id="rId4"/>
    <p:sldId id="264" r:id="rId5"/>
    <p:sldId id="266" r:id="rId6"/>
    <p:sldId id="293" r:id="rId7"/>
    <p:sldId id="268" r:id="rId8"/>
    <p:sldId id="267" r:id="rId9"/>
    <p:sldId id="270" r:id="rId10"/>
    <p:sldId id="269" r:id="rId11"/>
    <p:sldId id="272" r:id="rId12"/>
    <p:sldId id="265" r:id="rId13"/>
    <p:sldId id="273" r:id="rId14"/>
    <p:sldId id="278" r:id="rId15"/>
    <p:sldId id="276" r:id="rId16"/>
    <p:sldId id="277" r:id="rId17"/>
    <p:sldId id="279" r:id="rId18"/>
    <p:sldId id="281" r:id="rId19"/>
    <p:sldId id="282" r:id="rId20"/>
    <p:sldId id="284" r:id="rId21"/>
    <p:sldId id="286" r:id="rId22"/>
    <p:sldId id="280" r:id="rId23"/>
    <p:sldId id="285" r:id="rId24"/>
    <p:sldId id="283" r:id="rId25"/>
    <p:sldId id="289" r:id="rId26"/>
    <p:sldId id="287" r:id="rId27"/>
    <p:sldId id="288" r:id="rId28"/>
    <p:sldId id="290" r:id="rId29"/>
    <p:sldId id="274" r:id="rId30"/>
    <p:sldId id="29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1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1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32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06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78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65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75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7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0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34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34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6A86E-A7BC-4595-9753-2F1556010A63}" type="datetimeFigureOut">
              <a:rPr lang="ru-RU" smtClean="0"/>
              <a:t>15.04.2011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CDD1-1A9E-403E-812D-304509FE2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51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" y="0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483488" y="1772816"/>
            <a:ext cx="6130717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Воспитательная</a:t>
            </a:r>
          </a:p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система</a:t>
            </a: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3 класса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1" name="Picture 3" descr="C:\Users\victor\Desktop\Новая папка (6)\cova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36912"/>
            <a:ext cx="3111500" cy="25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72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" y="0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victor\Desktop\фото н\DSC_12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842" y="1692370"/>
            <a:ext cx="5184576" cy="347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314" y="-99392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1916832"/>
            <a:ext cx="5472608" cy="2673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Мне нужно  только одно,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чтобы совместная деятельность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доставляла ребенку удовольствие,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была бы его потребностью.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</a:t>
            </a:r>
            <a:r>
              <a:rPr lang="ru-RU" sz="2400" b="1" dirty="0" err="1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С.Соловейчик</a:t>
            </a:r>
            <a:endParaRPr lang="ru-RU" sz="2000" b="1" dirty="0">
              <a:solidFill>
                <a:srgbClr val="FF00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24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803096"/>
            <a:ext cx="648072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Arial Unicode MS"/>
                <a:ea typeface="Times New Roman"/>
                <a:cs typeface="Times New Roman"/>
              </a:rPr>
              <a:t>«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Десять  заповедей  воспитания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Arial Unicode MS"/>
                <a:ea typeface="Times New Roman"/>
                <a:cs typeface="Times New Roman"/>
              </a:rPr>
              <a:t>».</a:t>
            </a:r>
            <a:endParaRPr lang="ru-RU" sz="2000" b="1" dirty="0">
              <a:solidFill>
                <a:srgbClr val="FF0000"/>
              </a:solidFill>
              <a:ea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492896"/>
            <a:ext cx="7056784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Главная цель воспитания – счастливый человек.</a:t>
            </a:r>
            <a:endParaRPr lang="ru-RU" sz="1600" b="1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Люби не себя в ребёнке, а ребёнка в себе.</a:t>
            </a:r>
            <a:endParaRPr lang="ru-RU" sz="1600" b="1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Воспитание  без уважения – подавление.</a:t>
            </a:r>
            <a:endParaRPr lang="ru-RU" sz="1600" b="1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Мерой воспитанности является интеллигентность – антипод хамству, невежеству.</a:t>
            </a:r>
            <a:endParaRPr lang="ru-RU" sz="1600" b="1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Говори, что знаешь, делай, что умеешь; при этом помни, что знать, уметь больше никогда не вредно.</a:t>
            </a:r>
            <a:endParaRPr lang="ru-RU" sz="1600" b="1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215243"/>
            <a:ext cx="4661503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Моё руководство к работе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9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1374335"/>
            <a:ext cx="6624736" cy="343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Развивай в себе незаурядность.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Не будь занудой, не ной и не паникуй.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Дорожи доверием своих воспитанников, береги ребячьи тайны, никогда не предавай своих детей.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Не ищи волшебной палочки: воспитание должно быть системным.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Дети должны быть лучше нас, и жить они должны лучше.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4831044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В.А.Караковскому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victor\Desktop\фото н\P10606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158" y="1124744"/>
            <a:ext cx="6024669" cy="451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8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680892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51720" y="1340768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Ценности, наиболее значимые для меня, как классного руководителя: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171765"/>
            <a:ext cx="6768752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добро,  семья, Родина, взаимоуважение.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3628" y="3068960"/>
            <a:ext cx="6552728" cy="21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Основополагающим для меня, как классного руководителя, в воспитательной системе является принцип семи «У»: уверенности, успешности, удивительности, убедительности, уважительности, уравновешенности, улыбчивости. (</a:t>
            </a:r>
            <a:r>
              <a:rPr lang="ru-RU" sz="2000" b="1" dirty="0" err="1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И.Г.Абрамова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, РГПУ им Герцена, С.-Петербург)  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19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07963" y="1628800"/>
            <a:ext cx="66247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1 класс. 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Цель воспитательной работы в 1 классе:  закладывание у 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реб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нка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 основ устойчивого нравственного поведения в обычных и 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осложн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нных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 ситуациях, в умении предвидеть нравственные последствия своих поступков, в появлении собственного внутреннего контроля – совести; осознания моральной стороны поступков, а самого себя как носителя нравственности. </a:t>
            </a:r>
            <a:endParaRPr lang="ru-RU" sz="2400" dirty="0">
              <a:solidFill>
                <a:srgbClr val="6F1DB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2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67644" y="1412776"/>
            <a:ext cx="62646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 класс. 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Следующим немаловажным показателем воспитанности 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реб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нка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 является </a:t>
            </a:r>
            <a:r>
              <a:rPr lang="ru-RU" sz="2400" i="1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умение жить в окружении других людей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. Если в течение первого года обучения коллектив класса находится в стадии становления, то на втором году обучения в школе уже можно начинать формировать коммуникативную грамотность воспитанников, как можно шире включая 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реб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400" dirty="0" err="1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нка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cs typeface="Times New Roman" pitchFamily="18" charset="0"/>
              </a:rPr>
              <a:t> в систему социальных связей. </a:t>
            </a:r>
            <a:endParaRPr lang="ru-RU" sz="2400" dirty="0">
              <a:solidFill>
                <a:srgbClr val="6F1DB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8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58425" y="1628800"/>
            <a:ext cx="64807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Дети должны учиться формулировать и высказывать 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сво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мнение, учиться отстаивать его, а также признавать свою неправоту в случае ошибки. Нужно также научить детей терпимо относиться к разным людям, их мнениям и взглядам. Цель воспитания на данном этапе – заложить нормы социально – культурной жизни 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пут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</a:t>
            </a: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выработки опыта поведения. Под социальным аспектом понимается потребность детей в общении со сверстниками и умение подчинять 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сво</a:t>
            </a:r>
            <a:r>
              <a:rPr lang="ru-RU" sz="2000" b="1" dirty="0" err="1" smtClean="0">
                <a:solidFill>
                  <a:srgbClr val="6F1DB3"/>
                </a:solidFill>
                <a:effectLst/>
                <a:latin typeface="Times New Roman" pitchFamily="18" charset="0"/>
                <a:ea typeface="Arial Unicode MS"/>
                <a:cs typeface="Times New Roman" pitchFamily="18" charset="0"/>
              </a:rPr>
              <a:t>ѐ</a:t>
            </a:r>
            <a:r>
              <a:rPr lang="ru-RU" sz="2000" b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поведение законам коллектива. </a:t>
            </a:r>
            <a:endParaRPr lang="ru-RU" b="1" dirty="0">
              <a:solidFill>
                <a:srgbClr val="6F1DB3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2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503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6717" y="1412776"/>
            <a:ext cx="655272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3 класс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Основной содержательной линией воспитательной работы в 3 классе является </a:t>
            </a:r>
            <a:r>
              <a:rPr lang="ru-RU" sz="2400" i="1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социализация учащихся, осознание ученика членом не только классного, но и школьного сообщества. </a:t>
            </a:r>
            <a:r>
              <a:rPr lang="ru-RU" sz="2400" dirty="0" smtClean="0">
                <a:solidFill>
                  <a:srgbClr val="6F1DB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Цель воспитательной работы – создать условия для формирования целостного мировоззрения учащихся, закладывать основы для формирования высоких духовных, нравственных, патриотических, эстетических и трудовых качеств у учащихся. </a:t>
            </a:r>
            <a:endParaRPr lang="ru-RU" dirty="0">
              <a:solidFill>
                <a:srgbClr val="6F1DB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" y="0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victor\Desktop\фото н\2008-09-01 1 Sent. 1 k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8812">
            <a:off x="1475978" y="1449851"/>
            <a:ext cx="2960314" cy="222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ictor\Desktop\фото н\DSC_10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71">
            <a:off x="4757527" y="1738296"/>
            <a:ext cx="3006207" cy="201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ictor\Desktop\фото н\2009-04-12 Musyk. klassn. chas 0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83176"/>
            <a:ext cx="3116064" cy="207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0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victor\Desktop\фото н\2008-12 Elka 0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3196">
            <a:off x="899592" y="901261"/>
            <a:ext cx="3872549" cy="258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ictor\Desktop\фото н\2008-11 den' materi 0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0071">
            <a:off x="4091739" y="2473133"/>
            <a:ext cx="3927872" cy="29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victor\Desktop\Новая папка (6)\681adc9ae8f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633919"/>
            <a:ext cx="2088232" cy="258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1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victor\Desktop\фото н\2009-03 Den' asbuki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5089">
            <a:off x="4144879" y="1365687"/>
            <a:ext cx="4045601" cy="269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ictor\Desktop\фото н\2009-03 Den' asbuki (6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9793">
            <a:off x="1011320" y="2780064"/>
            <a:ext cx="3987209" cy="265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victor\Desktop\Новая папка (6)\a8d24071c139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4028884"/>
            <a:ext cx="1898920" cy="26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05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victor\Desktop\фото н\2009-03 Den' asbuki (105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4032">
            <a:off x="4424342" y="3127730"/>
            <a:ext cx="3908152" cy="260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victor\Desktop\фото н\IMG_03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51746"/>
            <a:ext cx="3960440" cy="29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victor\Desktop\Новая папка (6)\fac211fb6742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46305"/>
            <a:ext cx="2592288" cy="265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victor\Desktop\Новая папка (6)\koozi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2959">
            <a:off x="5438084" y="1126279"/>
            <a:ext cx="1786207" cy="185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6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victor\Desktop\фото н\2009-09-01 2 klass 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77" y="2636912"/>
            <a:ext cx="4755761" cy="316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victor\Desktop\фото н\2009-09-01 2 klass 0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4373383" cy="291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ictor\Desktop\Новая папка (6)\Рисунок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3966503"/>
            <a:ext cx="2438394" cy="248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28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victor\Desktop\фото н\2009-11 den' materi 2 kl 004 - Kopie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5044">
            <a:off x="931045" y="750910"/>
            <a:ext cx="3417731" cy="227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ictor\Desktop\фото н\2009-11 den' materi 2 kl 004 - Kopie (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662">
            <a:off x="4803809" y="1019624"/>
            <a:ext cx="3511108" cy="233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victor\Desktop\фото н\2009-11 den' materi 2 kl 004 - Kopie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24944"/>
            <a:ext cx="4579651" cy="305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1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victor\Desktop\фото н\den' materi 2 kl 0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93" y="1340768"/>
            <a:ext cx="6086635" cy="405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victor\Desktop\Новая папка (6)\ц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-99392"/>
            <a:ext cx="2448272" cy="382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7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victor\Desktop\фото н\2009-09-30 Klass. cha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1877">
            <a:off x="4216086" y="2592153"/>
            <a:ext cx="4127594" cy="275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victor\Desktop\фото н\2009-09-30 Klass. chas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6757">
            <a:off x="756493" y="1333619"/>
            <a:ext cx="4323015" cy="288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victor\Desktop\Новая папка (6)\b30fda577f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93096"/>
            <a:ext cx="2113461" cy="208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16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victor\Desktop\фото н\2009-09-30 Klass. ch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9679"/>
            <a:ext cx="3980160" cy="26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victor\Desktop\фото н\2009-09-30 Klass. chas (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10" y="1135756"/>
            <a:ext cx="3986049" cy="265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victor\Desktop\фото н\2009-09-30 Klass. chas (5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654442"/>
            <a:ext cx="3727532" cy="248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victor\Desktop\Новая папка (6)\e0b5937e1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3654442"/>
            <a:ext cx="2699923" cy="278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1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victor\Desktop\фото н\2010-06-01Botanicheskij sad 039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0" y="2997181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victor\Desktop\Новая папка (6)\0e4ade38899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33" y="616527"/>
            <a:ext cx="2399759" cy="23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victor\Desktop\фото н\2010-06-01Botanicheskij sad 039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002" y="1864056"/>
            <a:ext cx="3718773" cy="278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victor\Desktop\фото н\2010-05-28 Dacha s nachal shkoloij (3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3260485" cy="217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victor\Desktop\Новая папка (6)\69274cc27d4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19035"/>
            <a:ext cx="1812117" cy="293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12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victor\Desktop\фото н\2010-09-01 Kiri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29000"/>
            <a:ext cx="3836144" cy="255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victor\Desktop\фото н\2010-09-01 Kirill (2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05710"/>
            <a:ext cx="4033899" cy="268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victor\Desktop\фото н\2010-09-01 Kirill (39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85414"/>
            <a:ext cx="4412208" cy="293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victor\Desktop\Новая папка (6)\Рисунок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856" y="606212"/>
            <a:ext cx="2574939" cy="297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3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victor\Desktop\фото н\2010-09-01 Kirill (4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05917"/>
            <a:ext cx="3692128" cy="245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victor\Desktop\фото н\2010-10 Floristika (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29000"/>
            <a:ext cx="3774037" cy="251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victor\Desktop\Новая папка (6)\304f07cb31150bbdb3a00c98d1d13c6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667740"/>
            <a:ext cx="2374389" cy="271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victor\Desktop\Новая папка (6)\60771395_22886043_1ac308bc6a5e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976" y="1196752"/>
            <a:ext cx="2430830" cy="219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95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6439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victor\Desktop\фото н\2010-09 Veselye starty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56" y="908720"/>
            <a:ext cx="508000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victor\Desktop\фото н\2010-09 Veselye start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40968"/>
            <a:ext cx="4429100" cy="295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victor\Desktop\Новая папка (6)\1dcac6e638485950626356791bea0ee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2902"/>
            <a:ext cx="3600400" cy="21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63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victor\Desktop\фото н\2010-11-15 SchokoFabrika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12976"/>
            <a:ext cx="4196184" cy="279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victor\Desktop\фото н\2010-11-15 SchokoFabrika (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523">
            <a:off x="4647857" y="1044403"/>
            <a:ext cx="3838464" cy="25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victor\Desktop\фото н\2010-11-15 SchokoFabrika (6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8889">
            <a:off x="623338" y="1158041"/>
            <a:ext cx="3652529" cy="243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victor\Desktop\Новая папка (6)\ц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75" y="-165868"/>
            <a:ext cx="1505738" cy="235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6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victor\Desktop\фото н\P10704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36912"/>
            <a:ext cx="4215904" cy="316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victor\Desktop\фото н\P10704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72" y="908720"/>
            <a:ext cx="3908152" cy="293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victor\Desktop\Новая папка (6)\81a3d9ad452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16" y="3839833"/>
            <a:ext cx="2376264" cy="257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6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victor\Desktop\фото н\P10704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3024336" cy="40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victor\Desktop\фото н\P10705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335" y="980728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victor\Desktop\фото н\P107049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08" y="3125885"/>
            <a:ext cx="3448211" cy="258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1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51316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victor\Desktop\фото н\IMG_38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992" y="1509633"/>
            <a:ext cx="50800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victor\Desktop\Новая папка (6)\giraffe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09633"/>
            <a:ext cx="1176337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victor\Desktop\Новая папка (6)\giraffe2ч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09634"/>
            <a:ext cx="1080120" cy="385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98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" y="0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victor\Desktop\Новая папка (7)\P10705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676" y="1700808"/>
            <a:ext cx="5230612" cy="364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4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виктор\Локальный диск (D)\оформление\новый сборник\рамки 1а\Новая папка (6)\eea437362f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" y="0"/>
            <a:ext cx="913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1536174"/>
            <a:ext cx="619268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Силы ребёнка 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должны быть 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выявлены, интересы удовлетворены.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Способности должны упражняться.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Джон 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Дьюи</a:t>
            </a:r>
            <a:endParaRPr lang="ru-RU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5733256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Харланова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Людмила Алексеевна   апрель 2011 Берлин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399</Words>
  <Application>Microsoft Office PowerPoint</Application>
  <PresentationFormat>Экран (4:3)</PresentationFormat>
  <Paragraphs>32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victor</dc:creator>
  <cp:lastModifiedBy>victor</cp:lastModifiedBy>
  <cp:revision>18</cp:revision>
  <dcterms:created xsi:type="dcterms:W3CDTF">2011-04-14T23:40:38Z</dcterms:created>
  <dcterms:modified xsi:type="dcterms:W3CDTF">2011-04-15T06:10:54Z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