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6" r:id="rId2"/>
    <p:sldId id="258" r:id="rId3"/>
    <p:sldId id="257" r:id="rId4"/>
    <p:sldId id="259" r:id="rId5"/>
    <p:sldId id="261" r:id="rId6"/>
    <p:sldId id="263" r:id="rId7"/>
    <p:sldId id="264" r:id="rId8"/>
    <p:sldId id="265" r:id="rId9"/>
    <p:sldId id="270" r:id="rId10"/>
    <p:sldId id="271" r:id="rId11"/>
    <p:sldId id="272" r:id="rId12"/>
    <p:sldId id="269" r:id="rId13"/>
    <p:sldId id="266" r:id="rId14"/>
    <p:sldId id="277" r:id="rId15"/>
    <p:sldId id="291" r:id="rId16"/>
    <p:sldId id="295" r:id="rId17"/>
    <p:sldId id="296" r:id="rId18"/>
    <p:sldId id="267" r:id="rId19"/>
    <p:sldId id="274" r:id="rId20"/>
    <p:sldId id="275" r:id="rId21"/>
    <p:sldId id="293" r:id="rId22"/>
    <p:sldId id="292" r:id="rId23"/>
    <p:sldId id="276" r:id="rId24"/>
    <p:sldId id="279" r:id="rId25"/>
    <p:sldId id="273" r:id="rId26"/>
    <p:sldId id="294" r:id="rId27"/>
    <p:sldId id="268" r:id="rId28"/>
    <p:sldId id="278" r:id="rId29"/>
    <p:sldId id="280" r:id="rId30"/>
    <p:sldId id="290" r:id="rId31"/>
    <p:sldId id="284" r:id="rId32"/>
    <p:sldId id="281" r:id="rId33"/>
    <p:sldId id="282" r:id="rId34"/>
    <p:sldId id="283" r:id="rId35"/>
    <p:sldId id="287" r:id="rId36"/>
    <p:sldId id="288" r:id="rId37"/>
    <p:sldId id="286" r:id="rId38"/>
    <p:sldId id="285" r:id="rId39"/>
    <p:sldId id="289" r:id="rId40"/>
    <p:sldId id="297" r:id="rId41"/>
    <p:sldId id="298" r:id="rId42"/>
    <p:sldId id="300" r:id="rId43"/>
    <p:sldId id="299" r:id="rId44"/>
    <p:sldId id="301" r:id="rId4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8" autoAdjust="0"/>
    <p:restoredTop sz="94698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B4AA61A-B4F3-491A-B33F-EF8D46C5A172}" type="datetimeFigureOut">
              <a:rPr lang="ru-RU"/>
              <a:pPr>
                <a:defRPr/>
              </a:pPr>
              <a:t>15.04.2011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417016C-D698-4363-A9D9-6D344DC2D8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EB8F95-6080-4742-A006-8093F1BEC28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3F9B28-3FDA-4088-A73B-37121B4E46C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A6EB1-DF66-430A-9FD2-C64DAEA55152}" type="datetimeFigureOut">
              <a:rPr lang="ru-RU"/>
              <a:pPr>
                <a:defRPr/>
              </a:pPr>
              <a:t>15.04.2011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CEF6B-AF42-42B7-BB5C-0A075A97E46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FCD9F-4186-4624-99FA-BD5569152D9F}" type="datetimeFigureOut">
              <a:rPr lang="ru-RU"/>
              <a:pPr>
                <a:defRPr/>
              </a:pPr>
              <a:t>15.04.2011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A06D5-7F07-4B4F-82DB-5E0522639AD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8B6AB-8270-449E-A44E-F7B8017271C4}" type="datetimeFigureOut">
              <a:rPr lang="ru-RU"/>
              <a:pPr>
                <a:defRPr/>
              </a:pPr>
              <a:t>15.04.2011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ABCD4-17F7-43AC-9763-407914DBB8E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D8569-164E-4411-9BF0-DE42A081B773}" type="datetimeFigureOut">
              <a:rPr lang="ru-RU"/>
              <a:pPr>
                <a:defRPr/>
              </a:pPr>
              <a:t>15.04.2011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F204C-84D3-4298-A420-D61F148CEE3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D0470-5A13-421E-A965-99A5B102A7E6}" type="datetimeFigureOut">
              <a:rPr lang="ru-RU"/>
              <a:pPr>
                <a:defRPr/>
              </a:pPr>
              <a:t>15.04.2011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C142A-6BB0-4C83-8FEC-89C6ED43EE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736CB-1812-46DB-BA62-2B7604B16A6A}" type="datetimeFigureOut">
              <a:rPr lang="ru-RU"/>
              <a:pPr>
                <a:defRPr/>
              </a:pPr>
              <a:t>15.04.2011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50627-614B-4528-9C97-DE3CBB7A5A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2820B-D839-4DE0-B863-E668F6B73708}" type="datetimeFigureOut">
              <a:rPr lang="ru-RU"/>
              <a:pPr>
                <a:defRPr/>
              </a:pPr>
              <a:t>15.04.2011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2F4B0-AFEB-44E5-B945-E32F40734AC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76AE9-5E43-477C-8326-DC8EB801A7F8}" type="datetimeFigureOut">
              <a:rPr lang="ru-RU"/>
              <a:pPr>
                <a:defRPr/>
              </a:pPr>
              <a:t>15.04.2011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D931F-4F6E-4930-9B95-D4E5120841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32234-1DD0-45F1-9BFA-AC63BD417341}" type="datetimeFigureOut">
              <a:rPr lang="ru-RU"/>
              <a:pPr>
                <a:defRPr/>
              </a:pPr>
              <a:t>15.04.2011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5B329-B47C-4C29-B292-32040DB04B6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91D27-D6B9-40DC-8D61-44C1FE3D6BBD}" type="datetimeFigureOut">
              <a:rPr lang="ru-RU"/>
              <a:pPr>
                <a:defRPr/>
              </a:pPr>
              <a:t>15.04.2011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846EE-0F6E-4B31-9A80-7048750622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C00AA-068C-4E08-8964-6694768C6478}" type="datetimeFigureOut">
              <a:rPr lang="ru-RU"/>
              <a:pPr>
                <a:defRPr/>
              </a:pPr>
              <a:t>15.04.2011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345BC-386B-4A16-AFAE-7F4B8B8A6C4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1D83B9-9C91-4A3A-8B35-D4214D41D2AA}" type="datetimeFigureOut">
              <a:rPr lang="ru-RU"/>
              <a:pPr>
                <a:defRPr/>
              </a:pPr>
              <a:t>15.04.2011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387A74-3C80-4428-BC74-24EB5E12001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755650" y="188913"/>
            <a:ext cx="7772400" cy="151130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000099"/>
                </a:solidFill>
                <a:latin typeface="Calibri" pitchFamily="34" charset="0"/>
              </a:rPr>
              <a:t>Воспитательная работа класса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1775" y="1700213"/>
            <a:ext cx="6121400" cy="1608137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ru-RU" sz="2400" smtClean="0">
                <a:solidFill>
                  <a:srgbClr val="17375E"/>
                </a:solidFill>
              </a:rPr>
              <a:t>2008-2009 учебный год – 9 класс</a:t>
            </a:r>
          </a:p>
          <a:p>
            <a:pPr eaLnBrk="1" hangingPunct="1"/>
            <a:r>
              <a:rPr lang="en-US" sz="2400" smtClean="0">
                <a:solidFill>
                  <a:srgbClr val="17375E"/>
                </a:solidFill>
              </a:rPr>
              <a:t> </a:t>
            </a:r>
            <a:r>
              <a:rPr lang="ru-RU" sz="2400" smtClean="0">
                <a:solidFill>
                  <a:srgbClr val="17375E"/>
                </a:solidFill>
              </a:rPr>
              <a:t>2009-2010 учебный год – 10 класс</a:t>
            </a:r>
          </a:p>
          <a:p>
            <a:pPr eaLnBrk="1" hangingPunct="1"/>
            <a:r>
              <a:rPr lang="en-US" sz="2400" smtClean="0">
                <a:solidFill>
                  <a:srgbClr val="17375E"/>
                </a:solidFill>
              </a:rPr>
              <a:t> </a:t>
            </a:r>
            <a:r>
              <a:rPr lang="ru-RU" sz="2400" smtClean="0">
                <a:solidFill>
                  <a:srgbClr val="17375E"/>
                </a:solidFill>
              </a:rPr>
              <a:t>2010-2011 учебный год – 11 класс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87900" y="5157788"/>
            <a:ext cx="4105275" cy="118745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</a:rPr>
              <a:t>Классный руководитель –</a:t>
            </a:r>
          </a:p>
          <a:p>
            <a:r>
              <a:rPr lang="ru-RU" sz="2400">
                <a:latin typeface="Calibri" pitchFamily="34" charset="0"/>
              </a:rPr>
              <a:t> </a:t>
            </a:r>
            <a:r>
              <a:rPr lang="en-US" sz="2400">
                <a:latin typeface="Gill Sans MT" pitchFamily="34" charset="0"/>
              </a:rPr>
              <a:t>          </a:t>
            </a:r>
            <a:r>
              <a:rPr lang="ru-RU" sz="2400">
                <a:latin typeface="Calibri" pitchFamily="34" charset="0"/>
              </a:rPr>
              <a:t>Иргалиев</a:t>
            </a:r>
            <a:r>
              <a:rPr lang="en-US" sz="2400">
                <a:latin typeface="Gill Sans MT" pitchFamily="34" charset="0"/>
              </a:rPr>
              <a:t>   </a:t>
            </a:r>
          </a:p>
          <a:p>
            <a:r>
              <a:rPr lang="en-US" sz="2400">
                <a:latin typeface="Gill Sans MT" pitchFamily="34" charset="0"/>
              </a:rPr>
              <a:t>     </a:t>
            </a:r>
            <a:r>
              <a:rPr lang="ru-RU" sz="2400">
                <a:latin typeface="Calibri" pitchFamily="34" charset="0"/>
              </a:rPr>
              <a:t>Альберт Явдатович</a:t>
            </a:r>
          </a:p>
        </p:txBody>
      </p:sp>
      <p:pic>
        <p:nvPicPr>
          <p:cNvPr id="2053" name="Рисунок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-164650">
            <a:off x="544513" y="3302000"/>
            <a:ext cx="381000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J:\фото\Gratcheva\концерт на английском старшие\IMG_000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971550" y="549275"/>
            <a:ext cx="7283450" cy="5461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68313" y="765175"/>
            <a:ext cx="8097837" cy="54006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188913"/>
            <a:ext cx="8229600" cy="7239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 smtClean="0">
                <a:solidFill>
                  <a:srgbClr val="000099"/>
                </a:solidFill>
              </a:rPr>
              <a:t>Майсон</a:t>
            </a:r>
            <a:r>
              <a:rPr lang="ru-RU" dirty="0" smtClean="0">
                <a:solidFill>
                  <a:srgbClr val="000099"/>
                </a:solidFill>
              </a:rPr>
              <a:t> 25.02.09</a:t>
            </a:r>
            <a:endParaRPr lang="ru-RU" dirty="0">
              <a:solidFill>
                <a:srgbClr val="000099"/>
              </a:solidFill>
            </a:endParaRPr>
          </a:p>
        </p:txBody>
      </p:sp>
      <p:pic>
        <p:nvPicPr>
          <p:cNvPr id="13315" name="Picture 2" descr="J:\фото\maissen 25.02.09\IMG_983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900113" y="836613"/>
            <a:ext cx="7200900" cy="54006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4041775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99"/>
                </a:solidFill>
              </a:rPr>
              <a:t>200</a:t>
            </a:r>
            <a:r>
              <a:rPr lang="ru-RU" dirty="0" smtClean="0">
                <a:solidFill>
                  <a:srgbClr val="000099"/>
                </a:solidFill>
              </a:rPr>
              <a:t>9</a:t>
            </a:r>
            <a:r>
              <a:rPr lang="en-US" dirty="0" smtClean="0">
                <a:solidFill>
                  <a:srgbClr val="000099"/>
                </a:solidFill>
              </a:rPr>
              <a:t>-20</a:t>
            </a:r>
            <a:r>
              <a:rPr lang="ru-RU" dirty="0" smtClean="0">
                <a:solidFill>
                  <a:srgbClr val="000099"/>
                </a:solidFill>
              </a:rPr>
              <a:t>1</a:t>
            </a:r>
            <a:r>
              <a:rPr lang="en-US" dirty="0" smtClean="0">
                <a:solidFill>
                  <a:srgbClr val="000099"/>
                </a:solidFill>
              </a:rPr>
              <a:t>0 </a:t>
            </a:r>
            <a:r>
              <a:rPr lang="ru-RU" dirty="0" smtClean="0">
                <a:solidFill>
                  <a:srgbClr val="000099"/>
                </a:solidFill>
              </a:rPr>
              <a:t>учебный год </a:t>
            </a:r>
            <a:br>
              <a:rPr lang="ru-RU" dirty="0" smtClean="0">
                <a:solidFill>
                  <a:srgbClr val="000099"/>
                </a:solidFill>
              </a:rPr>
            </a:br>
            <a:r>
              <a:rPr lang="ru-RU" dirty="0" smtClean="0">
                <a:solidFill>
                  <a:srgbClr val="000099"/>
                </a:solidFill>
              </a:rPr>
              <a:t>(10 класс)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1989138"/>
            <a:ext cx="8218487" cy="4137025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>
              <a:solidFill>
                <a:srgbClr val="000099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0099"/>
                </a:solidFill>
              </a:rPr>
              <a:t>1.Абдуганиева </a:t>
            </a:r>
            <a:r>
              <a:rPr lang="ru-RU" dirty="0" err="1" smtClean="0">
                <a:solidFill>
                  <a:srgbClr val="000099"/>
                </a:solidFill>
              </a:rPr>
              <a:t>Шахло</a:t>
            </a:r>
            <a:endParaRPr lang="ru-RU" dirty="0" smtClean="0">
              <a:solidFill>
                <a:srgbClr val="000099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0099"/>
                </a:solidFill>
              </a:rPr>
              <a:t>2.Ассманн Филипп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0099"/>
                </a:solidFill>
              </a:rPr>
              <a:t>3.Байрамова </a:t>
            </a:r>
            <a:r>
              <a:rPr lang="ru-RU" dirty="0" err="1" smtClean="0">
                <a:solidFill>
                  <a:srgbClr val="000099"/>
                </a:solidFill>
              </a:rPr>
              <a:t>Милена</a:t>
            </a:r>
            <a:endParaRPr lang="ru-RU" dirty="0" smtClean="0">
              <a:solidFill>
                <a:srgbClr val="000099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0099"/>
                </a:solidFill>
              </a:rPr>
              <a:t>4. Гартман Фатима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0099"/>
                </a:solidFill>
              </a:rPr>
              <a:t>5. Жилин Андрей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0099"/>
                </a:solidFill>
              </a:rPr>
              <a:t>6.Постулка Вячеслав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0099"/>
                </a:solidFill>
              </a:rPr>
              <a:t>7.Пустобаев Антон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0099"/>
                </a:solidFill>
              </a:rPr>
              <a:t>8. </a:t>
            </a:r>
            <a:r>
              <a:rPr lang="ru-RU" dirty="0" err="1" smtClean="0">
                <a:solidFill>
                  <a:srgbClr val="000099"/>
                </a:solidFill>
              </a:rPr>
              <a:t>Путра</a:t>
            </a:r>
            <a:r>
              <a:rPr lang="ru-RU" dirty="0" smtClean="0">
                <a:solidFill>
                  <a:srgbClr val="000099"/>
                </a:solidFill>
              </a:rPr>
              <a:t> Лев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14340" name="Рисунок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43438" y="549275"/>
            <a:ext cx="4044950" cy="590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J:\фото\День учителя\IMG_702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755650" y="476250"/>
            <a:ext cx="7848600" cy="58864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002060"/>
                </a:solidFill>
              </a:rPr>
              <a:t>Основные мероприятия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1341438"/>
            <a:ext cx="8218487" cy="5256212"/>
          </a:xfrm>
        </p:spPr>
        <p:txBody>
          <a:bodyPr rtlCol="0">
            <a:normAutofit fontScale="4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400" dirty="0" smtClean="0">
                <a:solidFill>
                  <a:srgbClr val="000099"/>
                </a:solidFill>
              </a:rPr>
              <a:t>Участие в </a:t>
            </a:r>
            <a:r>
              <a:rPr lang="ru-RU" sz="4400" dirty="0" err="1" smtClean="0">
                <a:solidFill>
                  <a:srgbClr val="000099"/>
                </a:solidFill>
              </a:rPr>
              <a:t>турслете</a:t>
            </a:r>
            <a:r>
              <a:rPr lang="ru-RU" sz="4400" dirty="0" smtClean="0">
                <a:solidFill>
                  <a:srgbClr val="000099"/>
                </a:solidFill>
              </a:rPr>
              <a:t>: 10 класс занял 1 место;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400" dirty="0" smtClean="0">
                <a:solidFill>
                  <a:srgbClr val="000099"/>
                </a:solidFill>
              </a:rPr>
              <a:t>Участие в литературной викторине, посвященной А.С. Пушкину – лауреатами стали Жилин Андрей и Пустобаев Антон;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400" dirty="0" smtClean="0">
                <a:solidFill>
                  <a:srgbClr val="000099"/>
                </a:solidFill>
              </a:rPr>
              <a:t>Подготовка и участие в концерте к празднику «День учителя»;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400" dirty="0" smtClean="0">
                <a:solidFill>
                  <a:srgbClr val="000099"/>
                </a:solidFill>
              </a:rPr>
              <a:t>Участие в олимпиаде по русскому языку – </a:t>
            </a:r>
            <a:r>
              <a:rPr lang="ru-RU" sz="4400" dirty="0" err="1" smtClean="0">
                <a:solidFill>
                  <a:srgbClr val="000099"/>
                </a:solidFill>
              </a:rPr>
              <a:t>Абдуганиева</a:t>
            </a:r>
            <a:r>
              <a:rPr lang="ru-RU" sz="4400" dirty="0" smtClean="0">
                <a:solidFill>
                  <a:srgbClr val="000099"/>
                </a:solidFill>
              </a:rPr>
              <a:t> </a:t>
            </a:r>
            <a:r>
              <a:rPr lang="ru-RU" sz="4400" dirty="0" err="1" smtClean="0">
                <a:solidFill>
                  <a:srgbClr val="000099"/>
                </a:solidFill>
              </a:rPr>
              <a:t>Шахло</a:t>
            </a:r>
            <a:r>
              <a:rPr lang="ru-RU" sz="4400" dirty="0" smtClean="0">
                <a:solidFill>
                  <a:srgbClr val="000099"/>
                </a:solidFill>
              </a:rPr>
              <a:t> заняла 1 место;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400" dirty="0" smtClean="0">
                <a:solidFill>
                  <a:srgbClr val="000099"/>
                </a:solidFill>
              </a:rPr>
              <a:t>Участие в конкурсе презентаций по литературе – победители : Жилин Андрей и </a:t>
            </a:r>
            <a:r>
              <a:rPr lang="ru-RU" sz="4400" dirty="0" err="1" smtClean="0">
                <a:solidFill>
                  <a:srgbClr val="000099"/>
                </a:solidFill>
              </a:rPr>
              <a:t>Абдуганиева</a:t>
            </a:r>
            <a:r>
              <a:rPr lang="ru-RU" sz="4400" dirty="0" smtClean="0">
                <a:solidFill>
                  <a:srgbClr val="000099"/>
                </a:solidFill>
              </a:rPr>
              <a:t> </a:t>
            </a:r>
            <a:r>
              <a:rPr lang="ru-RU" sz="4400" dirty="0" err="1" smtClean="0">
                <a:solidFill>
                  <a:srgbClr val="000099"/>
                </a:solidFill>
              </a:rPr>
              <a:t>Шахло</a:t>
            </a:r>
            <a:r>
              <a:rPr lang="ru-RU" sz="4400" dirty="0" smtClean="0">
                <a:solidFill>
                  <a:srgbClr val="000099"/>
                </a:solidFill>
              </a:rPr>
              <a:t>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400" dirty="0" smtClean="0">
                <a:solidFill>
                  <a:srgbClr val="000099"/>
                </a:solidFill>
              </a:rPr>
              <a:t> Подготовка и участие в празднике «День святого Валентина»;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400" dirty="0" smtClean="0">
                <a:solidFill>
                  <a:srgbClr val="000099"/>
                </a:solidFill>
              </a:rPr>
              <a:t>Участие в олимпиаде по английскому языку – победитель </a:t>
            </a:r>
            <a:r>
              <a:rPr lang="ru-RU" sz="4400" dirty="0" err="1" smtClean="0">
                <a:solidFill>
                  <a:srgbClr val="000099"/>
                </a:solidFill>
              </a:rPr>
              <a:t>Путра</a:t>
            </a:r>
            <a:r>
              <a:rPr lang="ru-RU" sz="4400" dirty="0" smtClean="0">
                <a:solidFill>
                  <a:srgbClr val="000099"/>
                </a:solidFill>
              </a:rPr>
              <a:t> Лев;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400" dirty="0" smtClean="0">
                <a:solidFill>
                  <a:srgbClr val="000099"/>
                </a:solidFill>
              </a:rPr>
              <a:t>Посещение музея Мадам </a:t>
            </a:r>
            <a:r>
              <a:rPr lang="ru-RU" sz="4400" dirty="0" err="1" smtClean="0">
                <a:solidFill>
                  <a:srgbClr val="000099"/>
                </a:solidFill>
              </a:rPr>
              <a:t>Тюссо</a:t>
            </a:r>
            <a:r>
              <a:rPr lang="ru-RU" sz="4400" dirty="0" smtClean="0">
                <a:solidFill>
                  <a:srgbClr val="000099"/>
                </a:solidFill>
              </a:rPr>
              <a:t>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400" dirty="0" smtClean="0">
                <a:solidFill>
                  <a:srgbClr val="000099"/>
                </a:solidFill>
              </a:rPr>
              <a:t>Участие в интеллектуальном марафоне – победитель Жилин Андрей;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400" dirty="0" smtClean="0">
                <a:solidFill>
                  <a:srgbClr val="000099"/>
                </a:solidFill>
              </a:rPr>
              <a:t>Участие в благотворительной ярмарке;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400" dirty="0" smtClean="0">
                <a:solidFill>
                  <a:srgbClr val="000099"/>
                </a:solidFill>
              </a:rPr>
              <a:t>Посещение дворца </a:t>
            </a:r>
            <a:r>
              <a:rPr lang="ru-RU" sz="4400" dirty="0" err="1" smtClean="0">
                <a:solidFill>
                  <a:srgbClr val="000099"/>
                </a:solidFill>
              </a:rPr>
              <a:t>Цицилиенхоф</a:t>
            </a:r>
            <a:r>
              <a:rPr lang="ru-RU" sz="4400" dirty="0" smtClean="0">
                <a:solidFill>
                  <a:srgbClr val="000099"/>
                </a:solidFill>
              </a:rPr>
              <a:t> под Потсдамом, в котором проводилась Потсдамская конференция.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>
              <a:solidFill>
                <a:srgbClr val="000099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16013" y="620713"/>
            <a:ext cx="7300912" cy="54737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71550" y="692150"/>
            <a:ext cx="7205663" cy="54022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J:\фото\День учителя\IMG_704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539750" y="1341438"/>
            <a:ext cx="8229600" cy="40687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J:\фото\05.03.10\IMG_937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84213" y="404813"/>
            <a:ext cx="7667625" cy="574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1725" y="3789363"/>
            <a:ext cx="15144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476250"/>
            <a:ext cx="8229600" cy="5649913"/>
          </a:xfrm>
        </p:spPr>
        <p:txBody>
          <a:bodyPr rtlCol="0">
            <a:normAutofit fontScale="3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100" b="1" i="1" dirty="0" smtClean="0">
                <a:solidFill>
                  <a:srgbClr val="000099"/>
                </a:solidFill>
              </a:rPr>
              <a:t>                     </a:t>
            </a:r>
            <a:r>
              <a:rPr lang="ru-RU" sz="7400" b="1" i="1" dirty="0" smtClean="0">
                <a:solidFill>
                  <a:srgbClr val="000099"/>
                </a:solidFill>
              </a:rPr>
              <a:t>Цели </a:t>
            </a:r>
            <a:r>
              <a:rPr lang="ru-RU" sz="7400" b="1" i="1" dirty="0">
                <a:solidFill>
                  <a:srgbClr val="000099"/>
                </a:solidFill>
              </a:rPr>
              <a:t>и задачи воспитательной работы</a:t>
            </a:r>
            <a:r>
              <a:rPr lang="ru-RU" sz="7400" b="1" i="1" dirty="0" smtClean="0">
                <a:solidFill>
                  <a:srgbClr val="000099"/>
                </a:solidFill>
              </a:rPr>
              <a:t>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7400" b="1" i="1" dirty="0">
              <a:solidFill>
                <a:srgbClr val="000099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7400" b="1" i="1" dirty="0" smtClean="0">
              <a:solidFill>
                <a:srgbClr val="000099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>
              <a:solidFill>
                <a:srgbClr val="000099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6200" dirty="0">
                <a:solidFill>
                  <a:srgbClr val="000099"/>
                </a:solidFill>
              </a:rPr>
              <a:t>Формирование социально ответственного поведения, </a:t>
            </a:r>
            <a:r>
              <a:rPr lang="ru-RU" sz="6200" dirty="0" smtClean="0">
                <a:solidFill>
                  <a:srgbClr val="000099"/>
                </a:solidFill>
              </a:rPr>
              <a:t>подготовка </a:t>
            </a:r>
            <a:r>
              <a:rPr lang="ru-RU" sz="6200" dirty="0">
                <a:solidFill>
                  <a:srgbClr val="000099"/>
                </a:solidFill>
              </a:rPr>
              <a:t>учащихся к будущей деятельности на пользу общества</a:t>
            </a:r>
            <a:r>
              <a:rPr lang="ru-RU" sz="6200" dirty="0" smtClean="0">
                <a:solidFill>
                  <a:srgbClr val="000099"/>
                </a:solidFill>
              </a:rPr>
              <a:t>.</a:t>
            </a:r>
            <a:endParaRPr lang="ru-RU" sz="6200" dirty="0">
              <a:solidFill>
                <a:srgbClr val="000099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6200" dirty="0">
              <a:solidFill>
                <a:srgbClr val="000099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6200" dirty="0" smtClean="0">
                <a:solidFill>
                  <a:srgbClr val="000099"/>
                </a:solidFill>
              </a:rPr>
              <a:t>Подготовка учащихся </a:t>
            </a:r>
            <a:r>
              <a:rPr lang="ru-RU" sz="6200" dirty="0">
                <a:solidFill>
                  <a:srgbClr val="000099"/>
                </a:solidFill>
              </a:rPr>
              <a:t>к дальнейшему обучению, направленному на овладение будущей профессией</a:t>
            </a:r>
            <a:r>
              <a:rPr lang="ru-RU" sz="6200" dirty="0" smtClean="0">
                <a:solidFill>
                  <a:srgbClr val="000099"/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6200" dirty="0">
              <a:solidFill>
                <a:srgbClr val="000099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6200" dirty="0" smtClean="0">
                <a:solidFill>
                  <a:srgbClr val="000099"/>
                </a:solidFill>
              </a:rPr>
              <a:t>Забота </a:t>
            </a:r>
            <a:r>
              <a:rPr lang="ru-RU" sz="6200" dirty="0">
                <a:solidFill>
                  <a:srgbClr val="000099"/>
                </a:solidFill>
              </a:rPr>
              <a:t>о здоровье и жизни учащихся</a:t>
            </a:r>
            <a:r>
              <a:rPr lang="ru-RU" sz="6200" dirty="0" smtClean="0">
                <a:solidFill>
                  <a:srgbClr val="000099"/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6200" dirty="0">
              <a:solidFill>
                <a:srgbClr val="000099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6200" dirty="0">
                <a:solidFill>
                  <a:srgbClr val="000099"/>
                </a:solidFill>
              </a:rPr>
              <a:t>Помогать детям овладевать навыками самостоятельности </a:t>
            </a:r>
            <a:endParaRPr lang="en-US" sz="6200" dirty="0" smtClean="0">
              <a:solidFill>
                <a:srgbClr val="000099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6200" dirty="0" smtClean="0">
                <a:solidFill>
                  <a:srgbClr val="000099"/>
                </a:solidFill>
              </a:rPr>
              <a:t>      </a:t>
            </a:r>
            <a:r>
              <a:rPr lang="ru-RU" sz="6200" dirty="0" smtClean="0">
                <a:solidFill>
                  <a:srgbClr val="000099"/>
                </a:solidFill>
              </a:rPr>
              <a:t>(</a:t>
            </a:r>
            <a:r>
              <a:rPr lang="ru-RU" sz="6200" dirty="0">
                <a:solidFill>
                  <a:srgbClr val="000099"/>
                </a:solidFill>
              </a:rPr>
              <a:t>принятие решений, самовоспитание, самообразование</a:t>
            </a:r>
            <a:r>
              <a:rPr lang="ru-RU" sz="6200" dirty="0" smtClean="0">
                <a:solidFill>
                  <a:srgbClr val="000099"/>
                </a:solidFill>
              </a:rPr>
              <a:t>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6200" dirty="0">
              <a:solidFill>
                <a:srgbClr val="000099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6200" dirty="0">
              <a:solidFill>
                <a:srgbClr val="000099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6200" dirty="0" smtClean="0">
                <a:solidFill>
                  <a:srgbClr val="000099"/>
                </a:solidFill>
              </a:rPr>
              <a:t>Накопление  опыта </a:t>
            </a:r>
            <a:r>
              <a:rPr lang="ru-RU" sz="6200" dirty="0">
                <a:solidFill>
                  <a:srgbClr val="000099"/>
                </a:solidFill>
              </a:rPr>
              <a:t>общения </a:t>
            </a:r>
            <a:r>
              <a:rPr lang="ru-RU" sz="6200" dirty="0" smtClean="0">
                <a:solidFill>
                  <a:srgbClr val="000099"/>
                </a:solidFill>
              </a:rPr>
              <a:t>со взрослыми и  </a:t>
            </a:r>
            <a:r>
              <a:rPr lang="ru-RU" sz="6200" dirty="0">
                <a:solidFill>
                  <a:srgbClr val="000099"/>
                </a:solidFill>
              </a:rPr>
              <a:t>друзьями </a:t>
            </a:r>
            <a:endParaRPr lang="en-US" sz="6200" dirty="0" smtClean="0">
              <a:solidFill>
                <a:srgbClr val="000099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6200" dirty="0" smtClean="0">
                <a:solidFill>
                  <a:srgbClr val="000099"/>
                </a:solidFill>
              </a:rPr>
              <a:t>      </a:t>
            </a:r>
            <a:r>
              <a:rPr lang="ru-RU" sz="6200" dirty="0" smtClean="0">
                <a:solidFill>
                  <a:srgbClr val="000099"/>
                </a:solidFill>
              </a:rPr>
              <a:t>через </a:t>
            </a:r>
            <a:r>
              <a:rPr lang="ru-RU" sz="6200" dirty="0">
                <a:solidFill>
                  <a:srgbClr val="000099"/>
                </a:solidFill>
              </a:rPr>
              <a:t>совместные мероприятия</a:t>
            </a:r>
            <a:r>
              <a:rPr lang="ru-RU" sz="6200" dirty="0" smtClean="0">
                <a:solidFill>
                  <a:srgbClr val="000099"/>
                </a:solidFill>
              </a:rPr>
              <a:t>.</a:t>
            </a:r>
            <a:r>
              <a:rPr lang="ru-RU" sz="6200" i="1" dirty="0">
                <a:solidFill>
                  <a:srgbClr val="000099"/>
                </a:solidFill>
              </a:rPr>
              <a:t> </a:t>
            </a:r>
            <a:endParaRPr lang="ru-RU" sz="62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7254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0099"/>
                </a:solidFill>
              </a:rPr>
              <a:t>24.02.10</a:t>
            </a:r>
            <a:endParaRPr lang="ru-RU" dirty="0">
              <a:solidFill>
                <a:srgbClr val="000099"/>
              </a:solidFill>
            </a:endParaRPr>
          </a:p>
        </p:txBody>
      </p:sp>
      <p:pic>
        <p:nvPicPr>
          <p:cNvPr id="21507" name="Picture 2" descr="J:\фото\Karlhorst 24.02.10\IMG_918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042988" y="1196975"/>
            <a:ext cx="6996112" cy="52451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476250"/>
            <a:ext cx="7908925" cy="59197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476250"/>
            <a:ext cx="7835900" cy="58658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J:\фото\School 12.02.10\IMG_873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539750" y="404813"/>
            <a:ext cx="7762875" cy="58213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J:\фото\School 12.02.10\IMG_874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68313" y="333375"/>
            <a:ext cx="8283575" cy="62118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395288" y="765175"/>
            <a:ext cx="8148637" cy="54324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8313" y="692150"/>
            <a:ext cx="8112125" cy="54006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684213" y="981075"/>
            <a:ext cx="7974012" cy="53181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J:\фото\Выпускной 2010\Последний звонок\IMG_332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539750" y="765175"/>
            <a:ext cx="8189913" cy="5461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3538538" cy="8683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99"/>
                </a:solidFill>
              </a:rPr>
              <a:t>20</a:t>
            </a:r>
            <a:r>
              <a:rPr lang="ru-RU" dirty="0" smtClean="0">
                <a:solidFill>
                  <a:srgbClr val="000099"/>
                </a:solidFill>
              </a:rPr>
              <a:t>10</a:t>
            </a:r>
            <a:r>
              <a:rPr lang="en-US" dirty="0" smtClean="0">
                <a:solidFill>
                  <a:srgbClr val="000099"/>
                </a:solidFill>
              </a:rPr>
              <a:t>-20</a:t>
            </a:r>
            <a:r>
              <a:rPr lang="ru-RU" dirty="0" smtClean="0">
                <a:solidFill>
                  <a:srgbClr val="000099"/>
                </a:solidFill>
              </a:rPr>
              <a:t>11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ru-RU" dirty="0" smtClean="0">
                <a:solidFill>
                  <a:srgbClr val="000099"/>
                </a:solidFill>
              </a:rPr>
              <a:t>учебный год (11 класс)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>
                <a:solidFill>
                  <a:srgbClr val="000099"/>
                </a:solidFill>
              </a:rPr>
              <a:t>1.Абдуганиева </a:t>
            </a:r>
            <a:r>
              <a:rPr lang="ru-RU" dirty="0" err="1" smtClean="0">
                <a:solidFill>
                  <a:srgbClr val="000099"/>
                </a:solidFill>
              </a:rPr>
              <a:t>Шахло</a:t>
            </a:r>
            <a:endParaRPr lang="ru-RU" dirty="0" smtClean="0">
              <a:solidFill>
                <a:srgbClr val="000099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>
                <a:solidFill>
                  <a:srgbClr val="000099"/>
                </a:solidFill>
              </a:rPr>
              <a:t>2.Ассманн Филипп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>
                <a:solidFill>
                  <a:srgbClr val="000099"/>
                </a:solidFill>
              </a:rPr>
              <a:t>3.Байрамова </a:t>
            </a:r>
            <a:r>
              <a:rPr lang="ru-RU" dirty="0" err="1" smtClean="0">
                <a:solidFill>
                  <a:srgbClr val="000099"/>
                </a:solidFill>
              </a:rPr>
              <a:t>Милена</a:t>
            </a:r>
            <a:endParaRPr lang="ru-RU" dirty="0" smtClean="0">
              <a:solidFill>
                <a:srgbClr val="000099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>
                <a:solidFill>
                  <a:srgbClr val="000099"/>
                </a:solidFill>
              </a:rPr>
              <a:t>4. </a:t>
            </a:r>
            <a:r>
              <a:rPr lang="ru-RU" dirty="0" err="1" smtClean="0">
                <a:solidFill>
                  <a:srgbClr val="000099"/>
                </a:solidFill>
              </a:rPr>
              <a:t>Брио</a:t>
            </a:r>
            <a:r>
              <a:rPr lang="ru-RU" dirty="0" smtClean="0">
                <a:solidFill>
                  <a:srgbClr val="000099"/>
                </a:solidFill>
              </a:rPr>
              <a:t> Наталья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>
                <a:solidFill>
                  <a:srgbClr val="000099"/>
                </a:solidFill>
              </a:rPr>
              <a:t>5. </a:t>
            </a:r>
            <a:r>
              <a:rPr lang="ru-RU" dirty="0" err="1" smtClean="0">
                <a:solidFill>
                  <a:srgbClr val="000099"/>
                </a:solidFill>
              </a:rPr>
              <a:t>Линевич</a:t>
            </a:r>
            <a:r>
              <a:rPr lang="ru-RU" dirty="0" smtClean="0">
                <a:solidFill>
                  <a:srgbClr val="000099"/>
                </a:solidFill>
              </a:rPr>
              <a:t> Андрей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>
                <a:solidFill>
                  <a:srgbClr val="000099"/>
                </a:solidFill>
              </a:rPr>
              <a:t>6. </a:t>
            </a:r>
            <a:r>
              <a:rPr lang="ru-RU" dirty="0" err="1" smtClean="0">
                <a:solidFill>
                  <a:srgbClr val="000099"/>
                </a:solidFill>
              </a:rPr>
              <a:t>Постулка</a:t>
            </a:r>
            <a:r>
              <a:rPr lang="ru-RU" dirty="0" smtClean="0">
                <a:solidFill>
                  <a:srgbClr val="000099"/>
                </a:solidFill>
              </a:rPr>
              <a:t> Вячеслав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>
                <a:solidFill>
                  <a:srgbClr val="000099"/>
                </a:solidFill>
              </a:rPr>
              <a:t>7. </a:t>
            </a:r>
            <a:r>
              <a:rPr lang="ru-RU" dirty="0" err="1" smtClean="0">
                <a:solidFill>
                  <a:srgbClr val="000099"/>
                </a:solidFill>
              </a:rPr>
              <a:t>Путра</a:t>
            </a:r>
            <a:r>
              <a:rPr lang="ru-RU" dirty="0" smtClean="0">
                <a:solidFill>
                  <a:srgbClr val="000099"/>
                </a:solidFill>
              </a:rPr>
              <a:t> Лев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>
                <a:solidFill>
                  <a:srgbClr val="000099"/>
                </a:solidFill>
              </a:rPr>
              <a:t>8. Сальникова Евгения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>
                <a:solidFill>
                  <a:srgbClr val="000099"/>
                </a:solidFill>
              </a:rPr>
              <a:t>9. Филатова Юлия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>
              <a:solidFill>
                <a:srgbClr val="000099"/>
              </a:solidFill>
            </a:endParaRPr>
          </a:p>
        </p:txBody>
      </p:sp>
      <p:pic>
        <p:nvPicPr>
          <p:cNvPr id="30724" name="Рисунок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356100" y="404813"/>
            <a:ext cx="4319588" cy="611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313" y="2781300"/>
            <a:ext cx="4105275" cy="10842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100" b="1" dirty="0" smtClean="0">
                <a:solidFill>
                  <a:srgbClr val="000099"/>
                </a:solidFill>
              </a:rPr>
              <a:t>Структура</a:t>
            </a:r>
            <a:br>
              <a:rPr lang="ru-RU" sz="3100" b="1" dirty="0" smtClean="0">
                <a:solidFill>
                  <a:srgbClr val="000099"/>
                </a:solidFill>
              </a:rPr>
            </a:br>
            <a:r>
              <a:rPr lang="ru-RU" sz="3100" b="1" dirty="0" smtClean="0">
                <a:solidFill>
                  <a:srgbClr val="000099"/>
                </a:solidFill>
              </a:rPr>
              <a:t>воспитательной работы  </a:t>
            </a:r>
            <a:r>
              <a:rPr lang="ru-RU" b="1" dirty="0" smtClean="0">
                <a:solidFill>
                  <a:srgbClr val="000099"/>
                </a:solidFill>
              </a:rPr>
              <a:t/>
            </a:r>
            <a:br>
              <a:rPr lang="ru-RU" b="1" dirty="0" smtClean="0">
                <a:solidFill>
                  <a:srgbClr val="000099"/>
                </a:solidFill>
              </a:rPr>
            </a:b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850" y="981075"/>
            <a:ext cx="2592388" cy="180022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92500" y="333375"/>
            <a:ext cx="2303463" cy="1633538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101" name="Rectangle 1"/>
          <p:cNvSpPr>
            <a:spLocks noChangeArrowheads="1"/>
          </p:cNvSpPr>
          <p:nvPr/>
        </p:nvSpPr>
        <p:spPr bwMode="auto">
          <a:xfrm>
            <a:off x="539750" y="1293813"/>
            <a:ext cx="23034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000" b="1">
                <a:solidFill>
                  <a:srgbClr val="0000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Интеллектуально-познавательная </a:t>
            </a:r>
            <a:r>
              <a:rPr lang="en-US" sz="2000" b="1">
                <a:solidFill>
                  <a:srgbClr val="0000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lang="ru-RU" sz="2000" b="1">
                <a:solidFill>
                  <a:srgbClr val="0000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деятельность</a:t>
            </a:r>
            <a:endParaRPr lang="ru-RU" sz="2000">
              <a:solidFill>
                <a:srgbClr val="000099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102" name="Rectangle 2"/>
          <p:cNvSpPr>
            <a:spLocks noChangeArrowheads="1"/>
          </p:cNvSpPr>
          <p:nvPr/>
        </p:nvSpPr>
        <p:spPr bwMode="auto">
          <a:xfrm>
            <a:off x="3635375" y="476250"/>
            <a:ext cx="20891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000" b="1">
                <a:solidFill>
                  <a:srgbClr val="0000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Нравственно-правовая, патриотическая деятельность</a:t>
            </a:r>
            <a:endParaRPr lang="ru-RU" sz="2000">
              <a:solidFill>
                <a:srgbClr val="000099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443663" y="1052513"/>
            <a:ext cx="2305050" cy="163512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6659563" y="1423988"/>
            <a:ext cx="1836737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000" b="1">
                <a:solidFill>
                  <a:srgbClr val="0000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Эстетическое воспитание</a:t>
            </a:r>
            <a:endParaRPr lang="ru-RU" sz="2000">
              <a:solidFill>
                <a:srgbClr val="000099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39750" y="3716338"/>
            <a:ext cx="2447925" cy="170656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106" name="Rectangle 5"/>
          <p:cNvSpPr>
            <a:spLocks noChangeArrowheads="1"/>
          </p:cNvSpPr>
          <p:nvPr/>
        </p:nvSpPr>
        <p:spPr bwMode="auto">
          <a:xfrm>
            <a:off x="755650" y="4129088"/>
            <a:ext cx="20161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000" b="1">
                <a:solidFill>
                  <a:srgbClr val="0000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Формирование здорового образа жизни</a:t>
            </a:r>
            <a:endParaRPr lang="ru-RU" sz="2000">
              <a:solidFill>
                <a:srgbClr val="000099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708400" y="4365625"/>
            <a:ext cx="2303463" cy="1633538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108" name="Rectangle 6"/>
          <p:cNvSpPr>
            <a:spLocks noChangeArrowheads="1"/>
          </p:cNvSpPr>
          <p:nvPr/>
        </p:nvSpPr>
        <p:spPr bwMode="auto">
          <a:xfrm>
            <a:off x="3779838" y="4581525"/>
            <a:ext cx="208756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000" b="1">
                <a:solidFill>
                  <a:srgbClr val="0000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Психолого-педагогическое сопровождение</a:t>
            </a:r>
            <a:endParaRPr lang="ru-RU" sz="2000">
              <a:solidFill>
                <a:srgbClr val="000099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588125" y="3789363"/>
            <a:ext cx="2016125" cy="127476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110" name="Rectangle 7"/>
          <p:cNvSpPr>
            <a:spLocks noChangeArrowheads="1"/>
          </p:cNvSpPr>
          <p:nvPr/>
        </p:nvSpPr>
        <p:spPr bwMode="auto">
          <a:xfrm>
            <a:off x="6659563" y="4014788"/>
            <a:ext cx="19446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000" b="1">
                <a:solidFill>
                  <a:srgbClr val="0000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Работа </a:t>
            </a:r>
          </a:p>
          <a:p>
            <a:pPr algn="just"/>
            <a:r>
              <a:rPr lang="ru-RU" sz="2000" b="1">
                <a:solidFill>
                  <a:srgbClr val="0000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родителями</a:t>
            </a:r>
            <a:endParaRPr lang="ru-RU" sz="2000">
              <a:solidFill>
                <a:srgbClr val="000099"/>
              </a:solidFill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064500" cy="100965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002060"/>
                </a:solidFill>
              </a:rPr>
              <a:t>Основные мероприятия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1125538"/>
            <a:ext cx="8280400" cy="547211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000" dirty="0" smtClean="0">
                <a:solidFill>
                  <a:srgbClr val="000099"/>
                </a:solidFill>
              </a:rPr>
              <a:t>Подготовка и участие в празднике «День знаний»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000" dirty="0" smtClean="0">
                <a:solidFill>
                  <a:srgbClr val="000099"/>
                </a:solidFill>
              </a:rPr>
              <a:t>Подготовка и проведение классного часа «Есть такая профессия»;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000" dirty="0" smtClean="0">
                <a:solidFill>
                  <a:srgbClr val="000099"/>
                </a:solidFill>
              </a:rPr>
              <a:t>Автобусная поездка на лазурный берег Франции и Италии;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000" dirty="0" smtClean="0">
                <a:solidFill>
                  <a:srgbClr val="000099"/>
                </a:solidFill>
              </a:rPr>
              <a:t>Участие в сетевой олимпиаде по английскому языку        – 2 место </a:t>
            </a:r>
            <a:r>
              <a:rPr lang="ru-RU" sz="3000" dirty="0" err="1" smtClean="0">
                <a:solidFill>
                  <a:srgbClr val="000099"/>
                </a:solidFill>
              </a:rPr>
              <a:t>Путра</a:t>
            </a:r>
            <a:r>
              <a:rPr lang="ru-RU" sz="3000" dirty="0" smtClean="0">
                <a:solidFill>
                  <a:srgbClr val="000099"/>
                </a:solidFill>
              </a:rPr>
              <a:t> Лев, Сальникова Евгения, </a:t>
            </a:r>
            <a:r>
              <a:rPr lang="ru-RU" sz="3000" dirty="0" err="1" smtClean="0">
                <a:solidFill>
                  <a:srgbClr val="000099"/>
                </a:solidFill>
              </a:rPr>
              <a:t>Абдуганиева</a:t>
            </a:r>
            <a:r>
              <a:rPr lang="ru-RU" sz="3000" dirty="0" smtClean="0">
                <a:solidFill>
                  <a:srgbClr val="000099"/>
                </a:solidFill>
              </a:rPr>
              <a:t> </a:t>
            </a:r>
            <a:r>
              <a:rPr lang="ru-RU" sz="3000" dirty="0" err="1" smtClean="0">
                <a:solidFill>
                  <a:srgbClr val="000099"/>
                </a:solidFill>
              </a:rPr>
              <a:t>Шахло</a:t>
            </a:r>
            <a:r>
              <a:rPr lang="ru-RU" sz="3000" dirty="0" smtClean="0">
                <a:solidFill>
                  <a:srgbClr val="000099"/>
                </a:solidFill>
              </a:rPr>
              <a:t>, </a:t>
            </a:r>
            <a:r>
              <a:rPr lang="ru-RU" sz="3000" dirty="0" err="1" smtClean="0">
                <a:solidFill>
                  <a:srgbClr val="000099"/>
                </a:solidFill>
              </a:rPr>
              <a:t>Постулка</a:t>
            </a:r>
            <a:r>
              <a:rPr lang="ru-RU" sz="3000" dirty="0" smtClean="0">
                <a:solidFill>
                  <a:srgbClr val="000099"/>
                </a:solidFill>
              </a:rPr>
              <a:t> Вячеслав;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000" dirty="0" smtClean="0">
                <a:solidFill>
                  <a:srgbClr val="000099"/>
                </a:solidFill>
              </a:rPr>
              <a:t>Участие в товарищеских встречах по волейболу с дипломатами и учителями;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000" dirty="0" smtClean="0">
                <a:solidFill>
                  <a:srgbClr val="000099"/>
                </a:solidFill>
              </a:rPr>
              <a:t>Участие в благотворительной ярмарк</a:t>
            </a:r>
            <a:r>
              <a:rPr lang="ru-RU" dirty="0" smtClean="0">
                <a:solidFill>
                  <a:srgbClr val="000099"/>
                </a:solidFill>
              </a:rPr>
              <a:t>е;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0099"/>
                </a:solidFill>
              </a:rPr>
              <a:t>Подготовка к празднику «Последний звонок».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>
              <a:solidFill>
                <a:srgbClr val="000099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8313" y="765175"/>
            <a:ext cx="8237537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C:\Users\Альберт\Desktop\фото\1 сентября 2010\DSC_661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539750" y="765175"/>
            <a:ext cx="8116888" cy="5389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C:\Users\Альберт\Desktop\фото\1 сентября 2010\DSC_680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68313" y="692150"/>
            <a:ext cx="8507412" cy="56499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C:\Users\Альберт\Desktop\фото\1 сентября 2010\DSC_687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539750" y="836613"/>
            <a:ext cx="8116888" cy="53895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C:\Users\Альберт\Desktop\фото\Cote d'Azur\IMG_278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827088" y="549275"/>
            <a:ext cx="7437437" cy="55768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3" descr="C:\Users\Альберт\Desktop\фото\Cote2\IMG_326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755650" y="620713"/>
            <a:ext cx="7780338" cy="58340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C:\Users\Альберт\Desktop\фото\концерт 17.12.10\IMG_361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684213" y="620713"/>
            <a:ext cx="7713662" cy="5786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J:\фото\волейбол-2011\IMG_453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042988" y="549275"/>
            <a:ext cx="7058025" cy="58880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6013" y="333375"/>
            <a:ext cx="7065962" cy="508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0099"/>
                </a:solidFill>
              </a:rPr>
              <a:t>Характеристика класса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145088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0099"/>
                </a:solidFill>
              </a:rPr>
              <a:t>В 11 классе 9 учеников. Из них 5 девочек и 4 мальчиков. В основном дети 1992-1994 года рождения.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0099"/>
                </a:solidFill>
              </a:rPr>
              <a:t>В классе по итогам первого полугодия 11-го класса три человека </a:t>
            </a:r>
            <a:r>
              <a:rPr lang="ru-RU" dirty="0" err="1" smtClean="0">
                <a:solidFill>
                  <a:srgbClr val="000099"/>
                </a:solidFill>
              </a:rPr>
              <a:t>Абдуганиева</a:t>
            </a:r>
            <a:r>
              <a:rPr lang="ru-RU" dirty="0" smtClean="0">
                <a:solidFill>
                  <a:srgbClr val="000099"/>
                </a:solidFill>
              </a:rPr>
              <a:t> Ш., </a:t>
            </a:r>
            <a:r>
              <a:rPr lang="ru-RU" dirty="0" err="1" smtClean="0">
                <a:solidFill>
                  <a:srgbClr val="000099"/>
                </a:solidFill>
              </a:rPr>
              <a:t>Путра</a:t>
            </a:r>
            <a:r>
              <a:rPr lang="ru-RU" dirty="0" smtClean="0">
                <a:solidFill>
                  <a:srgbClr val="000099"/>
                </a:solidFill>
              </a:rPr>
              <a:t> Л. и Сальникова Е. учатся на «хорошо» и «отлично». Есть группа ребят, так называемый резерв, которые имеют по одной и две тройки. Это </a:t>
            </a:r>
            <a:r>
              <a:rPr lang="ru-RU" dirty="0" err="1" smtClean="0">
                <a:solidFill>
                  <a:srgbClr val="000099"/>
                </a:solidFill>
              </a:rPr>
              <a:t>Постулка</a:t>
            </a:r>
            <a:r>
              <a:rPr lang="ru-RU" dirty="0" smtClean="0">
                <a:solidFill>
                  <a:srgbClr val="000099"/>
                </a:solidFill>
              </a:rPr>
              <a:t> В. и Байрамова М.. Ещё в начале 10 класса ученики распределились по профилям, которые связаны с выбором будущей профессии. В силу необходимости сдачи экзаменов в форме ЕГЭ, многие посещают элективные курсы по математике, русскому языку, физике и английскому языку, изучают по выбору профильные предметы.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0099"/>
                </a:solidFill>
              </a:rPr>
              <a:t>Не все учащиеся в 11-м классе были настойчивы в усвоении знаний, хотя имеют хорошие способности к их приобретению. Поэтому необходимо в конце учебного года обратить внимание на этих учащихся, контролировать успеваемость, подготовку к урокам, постоянно держать связь с родителями.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836613"/>
            <a:ext cx="4762500" cy="7969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99"/>
                </a:solidFill>
              </a:rPr>
              <a:t>2008-2009 </a:t>
            </a:r>
            <a:r>
              <a:rPr lang="ru-RU" dirty="0" smtClean="0">
                <a:solidFill>
                  <a:srgbClr val="000099"/>
                </a:solidFill>
              </a:rPr>
              <a:t/>
            </a:r>
            <a:br>
              <a:rPr lang="ru-RU" dirty="0" smtClean="0">
                <a:solidFill>
                  <a:srgbClr val="000099"/>
                </a:solidFill>
              </a:rPr>
            </a:br>
            <a:r>
              <a:rPr lang="ru-RU" dirty="0" smtClean="0">
                <a:solidFill>
                  <a:srgbClr val="000099"/>
                </a:solidFill>
              </a:rPr>
              <a:t>учебный год</a:t>
            </a:r>
            <a:br>
              <a:rPr lang="ru-RU" dirty="0" smtClean="0">
                <a:solidFill>
                  <a:srgbClr val="000099"/>
                </a:solidFill>
              </a:rPr>
            </a:br>
            <a:r>
              <a:rPr lang="ru-RU" dirty="0" smtClean="0">
                <a:solidFill>
                  <a:srgbClr val="000099"/>
                </a:solidFill>
              </a:rPr>
              <a:t> (9 класс)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1844675"/>
            <a:ext cx="8074025" cy="464185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1.Абдуганиева </a:t>
            </a:r>
            <a:r>
              <a:rPr lang="ru-RU" dirty="0" err="1" smtClean="0"/>
              <a:t>Шахло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2.Ассманн Филипп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3.Байрамова </a:t>
            </a:r>
            <a:r>
              <a:rPr lang="ru-RU" dirty="0" err="1" smtClean="0"/>
              <a:t>Милена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4. Гартман Фатима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5. Жилин Андрей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6. </a:t>
            </a:r>
            <a:r>
              <a:rPr lang="ru-RU" dirty="0" err="1" smtClean="0"/>
              <a:t>Карлацан</a:t>
            </a:r>
            <a:r>
              <a:rPr lang="ru-RU" dirty="0" smtClean="0"/>
              <a:t> Анна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7.Постулка Вячеслав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8.Пустобаев Антон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9. </a:t>
            </a:r>
            <a:r>
              <a:rPr lang="ru-RU" dirty="0" err="1" smtClean="0"/>
              <a:t>Путра</a:t>
            </a:r>
            <a:r>
              <a:rPr lang="ru-RU" dirty="0" smtClean="0"/>
              <a:t> Лев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5124" name="Рисунок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16463" y="404813"/>
            <a:ext cx="4032250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50545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0099"/>
                </a:solidFill>
              </a:rPr>
              <a:t>Ребята осознанно относятся к учебным занятиям, выполняют требования преподавателей. Особых нарушений дисциплины не было. Частых жалоб со стороны педагогического коллектива нет.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0099"/>
                </a:solidFill>
              </a:rPr>
              <a:t>За прошедший период учебного года в основном у всех учащихся были пропуски по болезни или уважительной причине. Но один ученик – </a:t>
            </a:r>
            <a:r>
              <a:rPr lang="ru-RU" dirty="0" err="1" smtClean="0">
                <a:solidFill>
                  <a:srgbClr val="000099"/>
                </a:solidFill>
              </a:rPr>
              <a:t>Линевич</a:t>
            </a:r>
            <a:r>
              <a:rPr lang="ru-RU" dirty="0" smtClean="0">
                <a:solidFill>
                  <a:srgbClr val="000099"/>
                </a:solidFill>
              </a:rPr>
              <a:t> Андрей, часто прогуливал уроки. По этому поводу проводились малые педсоветы с приглашением родителей.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0099"/>
                </a:solidFill>
              </a:rPr>
              <a:t>По итогам прошлого года все учащиеся принимали активное участие во всех классных и школьных мероприятиях. В классе есть группа детей, которые на протяжении нескольких лет занимаются в школьных кружках. Класс очень активно участвует во всех викторинах и конкурсах, проходимых в школе. Причём, если одна часть учащихся выступает, то другая обязательно присутствует в виде болельщиков.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0099"/>
                </a:solidFill>
              </a:rPr>
              <a:t>Отношения между мальчиками и девочками доброжелательные.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0099"/>
                </a:solidFill>
              </a:rPr>
              <a:t>Формальным лидером в классе является Сальникова Евгения. Около неё постоянно находится группа девочек, которые помогают ей во всём: организации и проведении мероприятий в классе и школе.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0099"/>
                </a:solidFill>
              </a:rPr>
              <a:t>Среди учащихся класса существует несколько </a:t>
            </a:r>
            <a:r>
              <a:rPr lang="ru-RU" dirty="0" err="1" smtClean="0">
                <a:solidFill>
                  <a:srgbClr val="000099"/>
                </a:solidFill>
              </a:rPr>
              <a:t>микрогрупп</a:t>
            </a:r>
            <a:r>
              <a:rPr lang="ru-RU" dirty="0" smtClean="0">
                <a:solidFill>
                  <a:srgbClr val="000099"/>
                </a:solidFill>
              </a:rPr>
              <a:t>, в которых ребята объединены общими интересами и симпатиями друг к другу. Все учащиеся, как в группах, так и между группами, хорошо между собой общаются. Конфликтов в отношениях нет.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0099"/>
                </a:solidFill>
              </a:rPr>
              <a:t>Неадаптированных детей в классе нет.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0099"/>
                </a:solidFill>
              </a:rPr>
              <a:t>Все учащиеся класса добросовестно и ответственно относятся к делам класса и школы.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0099"/>
                </a:solidFill>
              </a:rPr>
              <a:t>С уважением относятся к учителям.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0099"/>
                </a:solidFill>
              </a:rPr>
              <a:t>Коллектив родителей класса ответственный, понимающий,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0099"/>
                </a:solidFill>
              </a:rPr>
              <a:t>       активный.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>
              <a:solidFill>
                <a:srgbClr val="000099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0099"/>
                </a:solidFill>
              </a:rPr>
              <a:t>          Учащиеся класса осознают себя единым целым.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0099"/>
                </a:solidFill>
              </a:rPr>
              <a:t> 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692150"/>
            <a:ext cx="7985125" cy="532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92275" y="404813"/>
            <a:ext cx="5975350" cy="61928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4608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7632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J:\фото\9th form\IMG_080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971550" y="476250"/>
            <a:ext cx="7488238" cy="56165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002060"/>
                </a:solidFill>
              </a:rPr>
              <a:t>Основные мероприятия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solidFill>
                  <a:srgbClr val="000099"/>
                </a:solidFill>
              </a:rPr>
              <a:t> Участие в </a:t>
            </a:r>
            <a:r>
              <a:rPr lang="ru-RU" dirty="0" err="1">
                <a:solidFill>
                  <a:srgbClr val="000099"/>
                </a:solidFill>
              </a:rPr>
              <a:t>турслете</a:t>
            </a:r>
            <a:r>
              <a:rPr lang="ru-RU" dirty="0">
                <a:solidFill>
                  <a:srgbClr val="000099"/>
                </a:solidFill>
              </a:rPr>
              <a:t>: -2 место;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solidFill>
                  <a:srgbClr val="000099"/>
                </a:solidFill>
              </a:rPr>
              <a:t>Посещение немецкой школы- </a:t>
            </a:r>
            <a:r>
              <a:rPr lang="ru-RU" dirty="0" err="1">
                <a:solidFill>
                  <a:srgbClr val="000099"/>
                </a:solidFill>
              </a:rPr>
              <a:t>Lew-Tolstoi-Europaschule</a:t>
            </a:r>
            <a:r>
              <a:rPr lang="ru-RU" dirty="0">
                <a:solidFill>
                  <a:srgbClr val="000099"/>
                </a:solidFill>
              </a:rPr>
              <a:t>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solidFill>
                  <a:srgbClr val="000099"/>
                </a:solidFill>
              </a:rPr>
              <a:t>Участие в интеллектуальном марафоне </a:t>
            </a:r>
            <a:r>
              <a:rPr lang="ru-RU" dirty="0" smtClean="0">
                <a:solidFill>
                  <a:srgbClr val="000099"/>
                </a:solidFill>
              </a:rPr>
              <a:t>–</a:t>
            </a:r>
            <a:r>
              <a:rPr lang="ru-RU" sz="2600" dirty="0" smtClean="0">
                <a:solidFill>
                  <a:srgbClr val="000099"/>
                </a:solidFill>
              </a:rPr>
              <a:t>                                                    </a:t>
            </a:r>
            <a:r>
              <a:rPr lang="ru-RU" sz="3300" dirty="0" err="1">
                <a:solidFill>
                  <a:srgbClr val="000099"/>
                </a:solidFill>
              </a:rPr>
              <a:t>Путра</a:t>
            </a:r>
            <a:r>
              <a:rPr lang="ru-RU" sz="3300" dirty="0">
                <a:solidFill>
                  <a:srgbClr val="000099"/>
                </a:solidFill>
              </a:rPr>
              <a:t> Лев -1 место</a:t>
            </a:r>
            <a:r>
              <a:rPr lang="ru-RU" dirty="0">
                <a:solidFill>
                  <a:srgbClr val="000099"/>
                </a:solidFill>
              </a:rPr>
              <a:t>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solidFill>
                  <a:srgbClr val="000099"/>
                </a:solidFill>
              </a:rPr>
              <a:t>Посещение Колонны Победы на площади </a:t>
            </a:r>
            <a:r>
              <a:rPr lang="de-DE" dirty="0" err="1">
                <a:solidFill>
                  <a:srgbClr val="000099"/>
                </a:solidFill>
              </a:rPr>
              <a:t>Grosser</a:t>
            </a:r>
            <a:r>
              <a:rPr lang="de-DE" dirty="0">
                <a:solidFill>
                  <a:srgbClr val="000099"/>
                </a:solidFill>
              </a:rPr>
              <a:t> Stern</a:t>
            </a:r>
            <a:r>
              <a:rPr lang="ru-RU" dirty="0">
                <a:solidFill>
                  <a:srgbClr val="000099"/>
                </a:solidFill>
              </a:rPr>
              <a:t>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solidFill>
                  <a:srgbClr val="000099"/>
                </a:solidFill>
              </a:rPr>
              <a:t>Подготовка и проведение классного часа  «День Конституции</a:t>
            </a:r>
            <a:r>
              <a:rPr lang="ru-RU" dirty="0" smtClean="0">
                <a:solidFill>
                  <a:srgbClr val="000099"/>
                </a:solidFill>
              </a:rPr>
              <a:t>»;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0099"/>
                </a:solidFill>
              </a:rPr>
              <a:t>Подготовка и участие в постановке к дню святого Валентина;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0099"/>
                </a:solidFill>
              </a:rPr>
              <a:t>Автобусная поездка в г. </a:t>
            </a:r>
            <a:r>
              <a:rPr lang="ru-RU" dirty="0" err="1" smtClean="0">
                <a:solidFill>
                  <a:srgbClr val="000099"/>
                </a:solidFill>
              </a:rPr>
              <a:t>Майсон</a:t>
            </a:r>
            <a:r>
              <a:rPr lang="ru-RU" dirty="0" smtClean="0">
                <a:solidFill>
                  <a:srgbClr val="000099"/>
                </a:solidFill>
              </a:rPr>
              <a:t>;</a:t>
            </a:r>
            <a:endParaRPr lang="ru-RU" dirty="0">
              <a:solidFill>
                <a:srgbClr val="000099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solidFill>
                  <a:srgbClr val="000099"/>
                </a:solidFill>
              </a:rPr>
              <a:t>Участие в сетевой олимпиаде по английскому языку </a:t>
            </a:r>
            <a:r>
              <a:rPr lang="de-DE" dirty="0">
                <a:solidFill>
                  <a:srgbClr val="000099"/>
                </a:solidFill>
              </a:rPr>
              <a:t>Global English Quiz </a:t>
            </a:r>
            <a:r>
              <a:rPr lang="ru-RU" dirty="0">
                <a:solidFill>
                  <a:srgbClr val="000099"/>
                </a:solidFill>
              </a:rPr>
              <a:t>– 2 место </a:t>
            </a:r>
            <a:r>
              <a:rPr lang="ru-RU" dirty="0" err="1">
                <a:solidFill>
                  <a:srgbClr val="000099"/>
                </a:solidFill>
              </a:rPr>
              <a:t>Путра</a:t>
            </a:r>
            <a:r>
              <a:rPr lang="ru-RU" dirty="0">
                <a:solidFill>
                  <a:srgbClr val="000099"/>
                </a:solidFill>
              </a:rPr>
              <a:t> </a:t>
            </a:r>
            <a:r>
              <a:rPr lang="ru-RU" dirty="0" smtClean="0">
                <a:solidFill>
                  <a:srgbClr val="000099"/>
                </a:solidFill>
              </a:rPr>
              <a:t>Лев;</a:t>
            </a:r>
            <a:endParaRPr lang="ru-RU" dirty="0">
              <a:solidFill>
                <a:srgbClr val="000099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solidFill>
                  <a:srgbClr val="000099"/>
                </a:solidFill>
              </a:rPr>
              <a:t>Автобусная поездка в г. Бремен.</a:t>
            </a:r>
          </a:p>
        </p:txBody>
      </p:sp>
      <p:pic>
        <p:nvPicPr>
          <p:cNvPr id="7172" name="Рисунок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279985">
            <a:off x="7442200" y="5295900"/>
            <a:ext cx="1490663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679450" y="549275"/>
            <a:ext cx="7680325" cy="57594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2195513" y="333375"/>
            <a:ext cx="4608512" cy="61420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J:\фото\Gratcheva\концерт на английском старшие\IMG_00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827088" y="620713"/>
            <a:ext cx="7570787" cy="56784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832</Words>
  <Application>Microsoft Office PowerPoint</Application>
  <PresentationFormat>Экран (4:3)</PresentationFormat>
  <Paragraphs>114</Paragraphs>
  <Slides>44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51" baseType="lpstr">
      <vt:lpstr>Arial</vt:lpstr>
      <vt:lpstr>Cambria</vt:lpstr>
      <vt:lpstr>Calibri</vt:lpstr>
      <vt:lpstr>Gill Sans MT</vt:lpstr>
      <vt:lpstr>Times New Roman</vt:lpstr>
      <vt:lpstr>Bookman Old Style</vt:lpstr>
      <vt:lpstr>Тема Office</vt:lpstr>
      <vt:lpstr>Воспитательная работа класса</vt:lpstr>
      <vt:lpstr>Слайд 2</vt:lpstr>
      <vt:lpstr>Структура воспитательной работы   </vt:lpstr>
      <vt:lpstr>2008-2009  учебный год  (9 класс)</vt:lpstr>
      <vt:lpstr>Слайд 5</vt:lpstr>
      <vt:lpstr>Основные мероприятия</vt:lpstr>
      <vt:lpstr>Слайд 7</vt:lpstr>
      <vt:lpstr>Слайд 8</vt:lpstr>
      <vt:lpstr>Слайд 9</vt:lpstr>
      <vt:lpstr>Слайд 10</vt:lpstr>
      <vt:lpstr>Слайд 11</vt:lpstr>
      <vt:lpstr>Майсон 25.02.09</vt:lpstr>
      <vt:lpstr>2009-2010 учебный год  (10 класс)</vt:lpstr>
      <vt:lpstr>Слайд 14</vt:lpstr>
      <vt:lpstr>Основные мероприятия</vt:lpstr>
      <vt:lpstr>Слайд 16</vt:lpstr>
      <vt:lpstr>Слайд 17</vt:lpstr>
      <vt:lpstr>Слайд 18</vt:lpstr>
      <vt:lpstr>Слайд 19</vt:lpstr>
      <vt:lpstr>24.02.10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2010-2011 учебный год (11 класс)</vt:lpstr>
      <vt:lpstr>Основные мероприятия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Характеристика класса</vt:lpstr>
      <vt:lpstr>Слайд 40</vt:lpstr>
      <vt:lpstr>Слайд 41</vt:lpstr>
      <vt:lpstr>Слайд 42</vt:lpstr>
      <vt:lpstr>Слайд 43</vt:lpstr>
      <vt:lpstr>Слайд 44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Воспитательная работа класса</dc:title>
  <dc:creator>Альберт</dc:creator>
  <cp:lastModifiedBy>BAZA</cp:lastModifiedBy>
  <cp:revision>33</cp:revision>
  <dcterms:created xsi:type="dcterms:W3CDTF">2011-04-11T17:09:28Z</dcterms:created>
  <dcterms:modified xsi:type="dcterms:W3CDTF">2011-04-15T10:27:41Z</dcterms:modified>
</cp:coreProperties>
</file>