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3" r:id="rId2"/>
    <p:sldId id="284" r:id="rId3"/>
    <p:sldId id="285" r:id="rId4"/>
    <p:sldId id="279" r:id="rId5"/>
    <p:sldId id="280" r:id="rId6"/>
    <p:sldId id="281" r:id="rId7"/>
    <p:sldId id="282" r:id="rId8"/>
    <p:sldId id="256" r:id="rId9"/>
    <p:sldId id="257" r:id="rId10"/>
    <p:sldId id="262" r:id="rId11"/>
    <p:sldId id="263" r:id="rId12"/>
    <p:sldId id="264" r:id="rId13"/>
    <p:sldId id="265" r:id="rId14"/>
    <p:sldId id="267" r:id="rId15"/>
    <p:sldId id="269" r:id="rId16"/>
    <p:sldId id="268" r:id="rId17"/>
    <p:sldId id="266" r:id="rId18"/>
    <p:sldId id="258" r:id="rId19"/>
    <p:sldId id="270" r:id="rId20"/>
    <p:sldId id="271" r:id="rId21"/>
    <p:sldId id="272" r:id="rId22"/>
    <p:sldId id="273" r:id="rId23"/>
    <p:sldId id="274" r:id="rId24"/>
    <p:sldId id="278" r:id="rId25"/>
    <p:sldId id="275" r:id="rId26"/>
    <p:sldId id="277" r:id="rId27"/>
    <p:sldId id="287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CC"/>
    <a:srgbClr val="3366FF"/>
    <a:srgbClr val="9966FF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4B3F4C-9C56-48A3-8E47-9E814693E2CE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7F71E-0A02-40D6-91CE-0AF80CC97F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56425-69CA-40CB-870E-64550C603D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2B66BF6-A37D-42F4-91F5-39B6DD7726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9DFDA-4AC5-4C4B-A980-1FDDBD1D9C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A505F-EB31-4A18-A47E-9AE14EE94F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A0D54-70B8-4C9F-8267-346C96C103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B0BC9-E8BC-43D7-8A00-2521B702A1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58B89-6E79-4212-9AE2-0A01CB2EDD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779FE-D582-4370-A561-6908AAFCAF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68D13-7BAF-4FDF-832B-6FF7214D4F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AE837-E8BA-45C0-9927-622C3EEB5C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FF3A32-5A3A-4D09-8A6F-4995E52D04E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2492375"/>
            <a:ext cx="6400800" cy="2273300"/>
          </a:xfrm>
        </p:spPr>
        <p:txBody>
          <a:bodyPr/>
          <a:lstStyle/>
          <a:p>
            <a:r>
              <a:rPr lang="ru-RU" sz="4000"/>
              <a:t>Использование системного подхода </a:t>
            </a:r>
            <a:br>
              <a:rPr lang="ru-RU" sz="4000"/>
            </a:br>
            <a:r>
              <a:rPr lang="ru-RU" sz="4000"/>
              <a:t>в деятельности </a:t>
            </a:r>
            <a:br>
              <a:rPr lang="ru-RU" sz="4000"/>
            </a:br>
            <a:r>
              <a:rPr lang="ru-RU" sz="4000"/>
              <a:t>классного руководителя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092825"/>
            <a:ext cx="4537075" cy="571500"/>
          </a:xfrm>
        </p:spPr>
        <p:txBody>
          <a:bodyPr/>
          <a:lstStyle/>
          <a:p>
            <a:r>
              <a:rPr lang="ru-RU">
                <a:solidFill>
                  <a:schemeClr val="folHlink"/>
                </a:solidFill>
              </a:rPr>
              <a:t>15 апреля 2011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G_2809"/>
          <p:cNvPicPr>
            <a:picLocks noChangeAspect="1" noChangeArrowheads="1"/>
          </p:cNvPicPr>
          <p:nvPr/>
        </p:nvPicPr>
        <p:blipFill>
          <a:blip r:embed="rId2" cstate="email"/>
          <a:srcRect r="-495"/>
          <a:stretch>
            <a:fillRect/>
          </a:stretch>
        </p:blipFill>
        <p:spPr bwMode="auto">
          <a:xfrm>
            <a:off x="1116013" y="1168400"/>
            <a:ext cx="6804025" cy="4714875"/>
          </a:xfrm>
          <a:prstGeom prst="rect">
            <a:avLst/>
          </a:prstGeom>
          <a:noFill/>
        </p:spPr>
      </p:pic>
      <p:pic>
        <p:nvPicPr>
          <p:cNvPr id="11267" name="Picture 3" descr="IMG_278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6013" y="1125538"/>
            <a:ext cx="6911975" cy="4824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MG_2809"/>
          <p:cNvPicPr>
            <a:picLocks noChangeAspect="1" noChangeArrowheads="1"/>
          </p:cNvPicPr>
          <p:nvPr/>
        </p:nvPicPr>
        <p:blipFill>
          <a:blip r:embed="rId2" cstate="email"/>
          <a:srcRect r="-495"/>
          <a:stretch>
            <a:fillRect/>
          </a:stretch>
        </p:blipFill>
        <p:spPr bwMode="auto">
          <a:xfrm>
            <a:off x="1116013" y="1196975"/>
            <a:ext cx="6804025" cy="4714875"/>
          </a:xfrm>
          <a:prstGeom prst="rect">
            <a:avLst/>
          </a:prstGeom>
          <a:noFill/>
        </p:spPr>
      </p:pic>
      <p:pic>
        <p:nvPicPr>
          <p:cNvPr id="12291" name="Picture 3" descr="IMG_281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6013" y="1125538"/>
            <a:ext cx="6777037" cy="4805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MG_2809"/>
          <p:cNvPicPr>
            <a:picLocks noChangeAspect="1" noChangeArrowheads="1"/>
          </p:cNvPicPr>
          <p:nvPr/>
        </p:nvPicPr>
        <p:blipFill>
          <a:blip r:embed="rId2" cstate="email"/>
          <a:srcRect r="-495"/>
          <a:stretch>
            <a:fillRect/>
          </a:stretch>
        </p:blipFill>
        <p:spPr bwMode="auto">
          <a:xfrm>
            <a:off x="1116013" y="1196975"/>
            <a:ext cx="6804025" cy="4714875"/>
          </a:xfrm>
          <a:prstGeom prst="rect">
            <a:avLst/>
          </a:prstGeom>
          <a:noFill/>
        </p:spPr>
      </p:pic>
      <p:pic>
        <p:nvPicPr>
          <p:cNvPr id="13315" name="Picture 3" descr="IMG_281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6013" y="1196975"/>
            <a:ext cx="6769100" cy="475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MG_2809"/>
          <p:cNvPicPr>
            <a:picLocks noChangeAspect="1" noChangeArrowheads="1"/>
          </p:cNvPicPr>
          <p:nvPr/>
        </p:nvPicPr>
        <p:blipFill>
          <a:blip r:embed="rId2" cstate="email"/>
          <a:srcRect r="-495"/>
          <a:stretch>
            <a:fillRect/>
          </a:stretch>
        </p:blipFill>
        <p:spPr bwMode="auto">
          <a:xfrm>
            <a:off x="1116013" y="1196975"/>
            <a:ext cx="6804025" cy="4714875"/>
          </a:xfrm>
          <a:prstGeom prst="rect">
            <a:avLst/>
          </a:prstGeom>
          <a:noFill/>
        </p:spPr>
      </p:pic>
      <p:pic>
        <p:nvPicPr>
          <p:cNvPr id="14339" name="Picture 3" descr="IMG_286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0529888" y="-6624638"/>
            <a:ext cx="6038850" cy="4021138"/>
          </a:xfrm>
          <a:prstGeom prst="rect">
            <a:avLst/>
          </a:prstGeom>
          <a:noFill/>
        </p:spPr>
      </p:pic>
      <p:pic>
        <p:nvPicPr>
          <p:cNvPr id="14340" name="Picture 4" descr="IMG_2868"/>
          <p:cNvPicPr>
            <a:picLocks noChangeAspect="1" noChangeArrowheads="1"/>
          </p:cNvPicPr>
          <p:nvPr/>
        </p:nvPicPr>
        <p:blipFill>
          <a:blip r:embed="rId4" cstate="email"/>
          <a:srcRect b="-1150"/>
          <a:stretch>
            <a:fillRect/>
          </a:stretch>
        </p:blipFill>
        <p:spPr bwMode="auto">
          <a:xfrm>
            <a:off x="1042988" y="1196975"/>
            <a:ext cx="6842125" cy="475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IMG_2809"/>
          <p:cNvPicPr>
            <a:picLocks noChangeAspect="1" noChangeArrowheads="1"/>
          </p:cNvPicPr>
          <p:nvPr/>
        </p:nvPicPr>
        <p:blipFill>
          <a:blip r:embed="rId2" cstate="email"/>
          <a:srcRect r="-495"/>
          <a:stretch>
            <a:fillRect/>
          </a:stretch>
        </p:blipFill>
        <p:spPr bwMode="auto">
          <a:xfrm>
            <a:off x="1116013" y="1196975"/>
            <a:ext cx="6804025" cy="4714875"/>
          </a:xfrm>
          <a:prstGeom prst="rect">
            <a:avLst/>
          </a:prstGeom>
          <a:noFill/>
        </p:spPr>
      </p:pic>
      <p:pic>
        <p:nvPicPr>
          <p:cNvPr id="16387" name="Picture 3" descr="IMG_286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0529888" y="-6624638"/>
            <a:ext cx="6038850" cy="4021138"/>
          </a:xfrm>
          <a:prstGeom prst="rect">
            <a:avLst/>
          </a:prstGeom>
          <a:noFill/>
        </p:spPr>
      </p:pic>
      <p:pic>
        <p:nvPicPr>
          <p:cNvPr id="16388" name="Picture 4" descr="IMG_2868"/>
          <p:cNvPicPr>
            <a:picLocks noChangeAspect="1" noChangeArrowheads="1"/>
          </p:cNvPicPr>
          <p:nvPr/>
        </p:nvPicPr>
        <p:blipFill>
          <a:blip r:embed="rId4" cstate="email"/>
          <a:srcRect b="-1150"/>
          <a:stretch>
            <a:fillRect/>
          </a:stretch>
        </p:blipFill>
        <p:spPr bwMode="auto">
          <a:xfrm>
            <a:off x="1042988" y="1196975"/>
            <a:ext cx="6842125" cy="4752975"/>
          </a:xfrm>
          <a:prstGeom prst="rect">
            <a:avLst/>
          </a:prstGeom>
          <a:noFill/>
        </p:spPr>
      </p:pic>
      <p:pic>
        <p:nvPicPr>
          <p:cNvPr id="16389" name="Picture 5" descr="IMG_2883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42988" y="1196975"/>
            <a:ext cx="7058025" cy="470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IMG_288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188913"/>
            <a:ext cx="3503612" cy="5256212"/>
          </a:xfrm>
          <a:prstGeom prst="rect">
            <a:avLst/>
          </a:prstGeom>
          <a:noFill/>
        </p:spPr>
      </p:pic>
      <p:pic>
        <p:nvPicPr>
          <p:cNvPr id="18437" name="Picture 5" descr="IMG_290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4663" y="1196975"/>
            <a:ext cx="3541712" cy="531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492375"/>
            <a:ext cx="6400800" cy="2273300"/>
          </a:xfrm>
        </p:spPr>
        <p:txBody>
          <a:bodyPr/>
          <a:lstStyle/>
          <a:p>
            <a:r>
              <a:rPr lang="ru-RU"/>
              <a:t>Викторина </a:t>
            </a:r>
            <a:br>
              <a:rPr lang="ru-RU"/>
            </a:br>
            <a:r>
              <a:rPr lang="ru-RU"/>
              <a:t>«Ян Френкель» </a:t>
            </a:r>
            <a:br>
              <a:rPr lang="ru-RU"/>
            </a:br>
            <a:r>
              <a:rPr lang="ru-RU"/>
              <a:t>6-11 кл.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5661025"/>
            <a:ext cx="6032500" cy="1003300"/>
          </a:xfrm>
        </p:spPr>
        <p:txBody>
          <a:bodyPr/>
          <a:lstStyle/>
          <a:p>
            <a:pPr algn="l"/>
            <a:r>
              <a:rPr lang="ru-RU">
                <a:solidFill>
                  <a:schemeClr val="folHlink"/>
                </a:solidFill>
              </a:rPr>
              <a:t>Глушецкая Н.И.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IMG_313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260350"/>
            <a:ext cx="3459162" cy="5184775"/>
          </a:xfrm>
          <a:prstGeom prst="rect">
            <a:avLst/>
          </a:prstGeom>
          <a:noFill/>
        </p:spPr>
      </p:pic>
      <p:pic>
        <p:nvPicPr>
          <p:cNvPr id="15365" name="Picture 5" descr="IMG_309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4663" y="908050"/>
            <a:ext cx="3698875" cy="5545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IMG_312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088" y="692150"/>
            <a:ext cx="7058025" cy="470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G_312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088" y="692150"/>
            <a:ext cx="7058025" cy="4705350"/>
          </a:xfrm>
          <a:prstGeom prst="rect">
            <a:avLst/>
          </a:prstGeom>
          <a:noFill/>
        </p:spPr>
      </p:pic>
      <p:pic>
        <p:nvPicPr>
          <p:cNvPr id="19459" name="Picture 3" descr="IMG_313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088" y="692150"/>
            <a:ext cx="7058025" cy="4829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3"/>
            <a:ext cx="7696200" cy="547211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800">
                <a:solidFill>
                  <a:schemeClr val="folHlink"/>
                </a:solidFill>
              </a:rPr>
              <a:t>	</a:t>
            </a:r>
          </a:p>
          <a:p>
            <a:pPr algn="ctr">
              <a:buFontTx/>
              <a:buNone/>
            </a:pPr>
            <a:r>
              <a:rPr lang="ru-RU" u="sng">
                <a:solidFill>
                  <a:schemeClr val="folHlink"/>
                </a:solidFill>
              </a:rPr>
              <a:t>Воспитательная система класса -  </a:t>
            </a:r>
          </a:p>
          <a:p>
            <a:pPr algn="ctr">
              <a:buFontTx/>
              <a:buNone/>
            </a:pPr>
            <a:endParaRPr lang="ru-RU" u="sng">
              <a:solidFill>
                <a:schemeClr val="folHlink"/>
              </a:solidFill>
            </a:endParaRPr>
          </a:p>
          <a:p>
            <a:pPr algn="ctr">
              <a:buFontTx/>
              <a:buNone/>
            </a:pPr>
            <a:r>
              <a:rPr lang="ru-RU">
                <a:solidFill>
                  <a:schemeClr val="folHlink"/>
                </a:solidFill>
              </a:rPr>
              <a:t>способ организации жизнедеятельности и воспитания членов классного сообщества, представляющий собой </a:t>
            </a:r>
          </a:p>
          <a:p>
            <a:pPr algn="ctr">
              <a:buFontTx/>
              <a:buNone/>
            </a:pPr>
            <a:r>
              <a:rPr lang="ru-RU">
                <a:solidFill>
                  <a:schemeClr val="folHlink"/>
                </a:solidFill>
              </a:rPr>
              <a:t>совокупность </a:t>
            </a:r>
          </a:p>
          <a:p>
            <a:pPr algn="ctr">
              <a:buFontTx/>
              <a:buNone/>
            </a:pPr>
            <a:r>
              <a:rPr lang="ru-RU">
                <a:solidFill>
                  <a:schemeClr val="folHlink"/>
                </a:solidFill>
              </a:rPr>
              <a:t>взаимодействующих компонентов.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G_312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088" y="692150"/>
            <a:ext cx="7058025" cy="4705350"/>
          </a:xfrm>
          <a:prstGeom prst="rect">
            <a:avLst/>
          </a:prstGeom>
          <a:noFill/>
        </p:spPr>
      </p:pic>
      <p:pic>
        <p:nvPicPr>
          <p:cNvPr id="20483" name="Picture 3" descr="IMG_310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088" y="692150"/>
            <a:ext cx="7058025" cy="469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IMG_312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088" y="692150"/>
            <a:ext cx="7058025" cy="4705350"/>
          </a:xfrm>
          <a:prstGeom prst="rect">
            <a:avLst/>
          </a:prstGeom>
          <a:noFill/>
        </p:spPr>
      </p:pic>
      <p:pic>
        <p:nvPicPr>
          <p:cNvPr id="21507" name="Picture 3" descr="IMG_310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088" y="692150"/>
            <a:ext cx="7058025" cy="470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492375"/>
            <a:ext cx="6400800" cy="1008063"/>
          </a:xfrm>
        </p:spPr>
        <p:txBody>
          <a:bodyPr/>
          <a:lstStyle/>
          <a:p>
            <a:r>
              <a:rPr lang="ru-RU" sz="4000"/>
              <a:t> </a:t>
            </a:r>
            <a:br>
              <a:rPr lang="ru-RU" sz="4000"/>
            </a:br>
            <a:r>
              <a:rPr lang="ru-RU" sz="4000"/>
              <a:t>«Караоке» / 6-11 кл.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5661025"/>
            <a:ext cx="6032500" cy="1003300"/>
          </a:xfrm>
        </p:spPr>
        <p:txBody>
          <a:bodyPr/>
          <a:lstStyle/>
          <a:p>
            <a:pPr algn="l"/>
            <a:r>
              <a:rPr lang="ru-RU">
                <a:solidFill>
                  <a:schemeClr val="folHlink"/>
                </a:solidFill>
              </a:rPr>
              <a:t>Глушецкая Н.И.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G_312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088" y="692150"/>
            <a:ext cx="7058025" cy="4705350"/>
          </a:xfrm>
          <a:prstGeom prst="rect">
            <a:avLst/>
          </a:prstGeom>
          <a:noFill/>
        </p:spPr>
      </p:pic>
      <p:pic>
        <p:nvPicPr>
          <p:cNvPr id="23555" name="Picture 3" descr="IMG_310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088" y="692150"/>
            <a:ext cx="7058025" cy="4705350"/>
          </a:xfrm>
          <a:prstGeom prst="rect">
            <a:avLst/>
          </a:prstGeom>
          <a:noFill/>
        </p:spPr>
      </p:pic>
      <p:pic>
        <p:nvPicPr>
          <p:cNvPr id="23556" name="Picture 4" descr="kar_6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33375"/>
            <a:ext cx="7620000" cy="5076825"/>
          </a:xfrm>
          <a:prstGeom prst="rect">
            <a:avLst/>
          </a:prstGeom>
          <a:noFill/>
        </p:spPr>
      </p:pic>
      <p:pic>
        <p:nvPicPr>
          <p:cNvPr id="23557" name="Picture 5" descr="kar_1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35375" y="5157788"/>
            <a:ext cx="2232025" cy="1484312"/>
          </a:xfrm>
          <a:prstGeom prst="rect">
            <a:avLst/>
          </a:prstGeom>
          <a:noFill/>
        </p:spPr>
      </p:pic>
      <p:pic>
        <p:nvPicPr>
          <p:cNvPr id="23558" name="Picture 6" descr="kar_11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84888" y="4149725"/>
            <a:ext cx="2449512" cy="1628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492375"/>
            <a:ext cx="6400800" cy="2273300"/>
          </a:xfrm>
        </p:spPr>
        <p:txBody>
          <a:bodyPr/>
          <a:lstStyle/>
          <a:p>
            <a:r>
              <a:rPr lang="ru-RU" sz="4000"/>
              <a:t>Викторина </a:t>
            </a:r>
            <a:br>
              <a:rPr lang="ru-RU" sz="4000"/>
            </a:br>
            <a:r>
              <a:rPr lang="ru-RU" sz="4000"/>
              <a:t>«Ах, этих струн чарующие звуки» </a:t>
            </a:r>
            <a:br>
              <a:rPr lang="ru-RU" sz="4000"/>
            </a:br>
            <a:r>
              <a:rPr lang="ru-RU" sz="4000"/>
              <a:t>6-11 кл.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5661025"/>
            <a:ext cx="6032500" cy="1003300"/>
          </a:xfrm>
        </p:spPr>
        <p:txBody>
          <a:bodyPr/>
          <a:lstStyle/>
          <a:p>
            <a:pPr algn="l"/>
            <a:r>
              <a:rPr lang="ru-RU">
                <a:solidFill>
                  <a:schemeClr val="folHlink"/>
                </a:solidFill>
              </a:rPr>
              <a:t>Глушецкая Н.И.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4" name="Picture 8" descr="vik_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76288"/>
            <a:ext cx="7620000" cy="5305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vik_6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692150"/>
            <a:ext cx="3887787" cy="5472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492375"/>
            <a:ext cx="6400800" cy="2273300"/>
          </a:xfrm>
        </p:spPr>
        <p:txBody>
          <a:bodyPr/>
          <a:lstStyle/>
          <a:p>
            <a:r>
              <a:rPr lang="ru-RU" sz="4000"/>
              <a:t>Моделирование воспитательной системы класса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7" name="Organization Chart 5"/>
          <p:cNvGraphicFramePr>
            <a:graphicFrameLocks/>
          </p:cNvGraphicFramePr>
          <p:nvPr>
            <p:ph/>
          </p:nvPr>
        </p:nvGraphicFramePr>
        <p:xfrm>
          <a:off x="682625" y="549275"/>
          <a:ext cx="7710488" cy="5975350"/>
        </p:xfrm>
        <a:graphic>
          <a:graphicData uri="http://schemas.openxmlformats.org/drawingml/2006/compatibility">
            <com:legacyDrawing xmlns:com="http://schemas.openxmlformats.org/drawingml/2006/compatibility" spid="_x0000_s44037"/>
          </a:graphicData>
        </a:graphic>
      </p:graphicFrame>
      <p:sp>
        <p:nvSpPr>
          <p:cNvPr id="44056" name="_s1036"/>
          <p:cNvSpPr>
            <a:spLocks noChangeArrowheads="1"/>
          </p:cNvSpPr>
          <p:nvPr/>
        </p:nvSpPr>
        <p:spPr bwMode="auto">
          <a:xfrm>
            <a:off x="4859338" y="4724400"/>
            <a:ext cx="2308225" cy="1512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2000"/>
              <a:t>Диагностико-</a:t>
            </a:r>
          </a:p>
          <a:p>
            <a:pPr algn="ctr"/>
            <a:r>
              <a:rPr lang="ru-RU" sz="2000"/>
              <a:t>аналитический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848600" cy="2374900"/>
          </a:xfrm>
        </p:spPr>
        <p:txBody>
          <a:bodyPr/>
          <a:lstStyle/>
          <a:p>
            <a:r>
              <a:rPr lang="ru-RU"/>
              <a:t>Диагностика </a:t>
            </a:r>
            <a:br>
              <a:rPr lang="ru-RU"/>
            </a:br>
            <a:r>
              <a:rPr lang="ru-RU"/>
              <a:t>воспитательной работы </a:t>
            </a:r>
            <a:br>
              <a:rPr lang="ru-RU"/>
            </a:br>
            <a:r>
              <a:rPr lang="ru-RU"/>
              <a:t>в классе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7489825" cy="1260475"/>
          </a:xfrm>
        </p:spPr>
        <p:txBody>
          <a:bodyPr/>
          <a:lstStyle/>
          <a:p>
            <a:pPr algn="l"/>
            <a:r>
              <a:rPr lang="ru-RU" sz="1800"/>
              <a:t>			</a:t>
            </a:r>
            <a:r>
              <a:rPr lang="ru-RU" sz="1800">
                <a:solidFill>
                  <a:schemeClr val="tx2"/>
                </a:solidFill>
              </a:rPr>
              <a:t>«Мой класс»/2-4 кл.	</a:t>
            </a:r>
            <a:br>
              <a:rPr lang="ru-RU" sz="1800">
                <a:solidFill>
                  <a:schemeClr val="tx2"/>
                </a:solidFill>
              </a:rPr>
            </a:br>
            <a:r>
              <a:rPr lang="ru-RU" sz="1800">
                <a:solidFill>
                  <a:schemeClr val="tx2"/>
                </a:solidFill>
              </a:rPr>
              <a:t>	</a:t>
            </a:r>
            <a:r>
              <a:rPr lang="ru-RU" sz="1800" i="1"/>
              <a:t>Цель: выявить степень удовлетворенности школьной жизнью, взаимопонимания в коллективе, защищенности членов коллектива.</a:t>
            </a:r>
          </a:p>
        </p:txBody>
      </p:sp>
      <p:graphicFrame>
        <p:nvGraphicFramePr>
          <p:cNvPr id="31147" name="Group 427"/>
          <p:cNvGraphicFramePr>
            <a:graphicFrameLocks noGrp="1"/>
          </p:cNvGraphicFramePr>
          <p:nvPr>
            <p:ph sz="half" idx="1"/>
          </p:nvPr>
        </p:nvGraphicFramePr>
        <p:xfrm>
          <a:off x="2339975" y="2276475"/>
          <a:ext cx="6048375" cy="4267200"/>
        </p:xfrm>
        <a:graphic>
          <a:graphicData uri="http://schemas.openxmlformats.org/drawingml/2006/table">
            <a:tbl>
              <a:tblPr/>
              <a:tblGrid>
                <a:gridCol w="503238"/>
                <a:gridCol w="509587"/>
                <a:gridCol w="500063"/>
                <a:gridCol w="519112"/>
                <a:gridCol w="487363"/>
                <a:gridCol w="504825"/>
                <a:gridCol w="500062"/>
                <a:gridCol w="506413"/>
                <a:gridCol w="506412"/>
                <a:gridCol w="503238"/>
                <a:gridCol w="508000"/>
                <a:gridCol w="500062"/>
              </a:tblGrid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C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C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C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C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C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C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C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60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CC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113" name="Rectangle 393"/>
          <p:cNvSpPr>
            <a:spLocks noChangeArrowheads="1"/>
          </p:cNvSpPr>
          <p:nvPr/>
        </p:nvSpPr>
        <p:spPr bwMode="auto">
          <a:xfrm>
            <a:off x="2268538" y="1341438"/>
            <a:ext cx="59055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>
                <a:solidFill>
                  <a:schemeClr val="hlink"/>
                </a:solidFill>
              </a:rPr>
              <a:t>(У-10)</a:t>
            </a:r>
            <a:r>
              <a:rPr lang="ru-RU"/>
              <a:t> –степень удовлетворенности школьной жизнью;</a:t>
            </a:r>
          </a:p>
          <a:p>
            <a:r>
              <a:rPr lang="ru-RU">
                <a:solidFill>
                  <a:schemeClr val="hlink"/>
                </a:solidFill>
              </a:rPr>
              <a:t>(К-9)</a:t>
            </a:r>
            <a:r>
              <a:rPr lang="ru-RU"/>
              <a:t> – степень конфликтности в классе;</a:t>
            </a:r>
          </a:p>
          <a:p>
            <a:r>
              <a:rPr lang="ru-RU">
                <a:solidFill>
                  <a:schemeClr val="hlink"/>
                </a:solidFill>
              </a:rPr>
              <a:t>(С-12)</a:t>
            </a:r>
            <a:r>
              <a:rPr lang="ru-RU"/>
              <a:t> – степень сплоченности класса.</a:t>
            </a:r>
          </a:p>
        </p:txBody>
      </p:sp>
      <p:graphicFrame>
        <p:nvGraphicFramePr>
          <p:cNvPr id="31138" name="Group 418"/>
          <p:cNvGraphicFramePr>
            <a:graphicFrameLocks noGrp="1"/>
          </p:cNvGraphicFramePr>
          <p:nvPr>
            <p:ph sz="half" idx="2"/>
          </p:nvPr>
        </p:nvGraphicFramePr>
        <p:xfrm>
          <a:off x="611188" y="3213100"/>
          <a:ext cx="1257300" cy="1097280"/>
        </p:xfrm>
        <a:graphic>
          <a:graphicData uri="http://schemas.openxmlformats.org/drawingml/2006/table">
            <a:tbl>
              <a:tblPr/>
              <a:tblGrid>
                <a:gridCol w="1257300"/>
              </a:tblGrid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 класс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 класс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 класс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-217488" y="836613"/>
            <a:ext cx="9361488" cy="5283200"/>
          </a:xfrm>
        </p:spPr>
        <p:txBody>
          <a:bodyPr/>
          <a:lstStyle/>
          <a:p>
            <a:pPr marL="762000" indent="-762000" algn="l"/>
            <a:r>
              <a:rPr lang="ru-RU" sz="1800"/>
              <a:t>		</a:t>
            </a:r>
            <a:r>
              <a:rPr lang="ru-RU" sz="1800">
                <a:solidFill>
                  <a:schemeClr val="tx2"/>
                </a:solidFill>
              </a:rPr>
              <a:t/>
            </a:r>
            <a:br>
              <a:rPr lang="ru-RU" sz="1800">
                <a:solidFill>
                  <a:schemeClr val="tx2"/>
                </a:solidFill>
              </a:rPr>
            </a:br>
            <a:r>
              <a:rPr lang="ru-RU" sz="1800">
                <a:solidFill>
                  <a:schemeClr val="tx2"/>
                </a:solidFill>
              </a:rPr>
              <a:t/>
            </a:r>
            <a:br>
              <a:rPr lang="ru-RU" sz="1800">
                <a:solidFill>
                  <a:schemeClr val="tx2"/>
                </a:solidFill>
              </a:rPr>
            </a:br>
            <a:r>
              <a:rPr lang="ru-RU" sz="1800">
                <a:solidFill>
                  <a:schemeClr val="tx2"/>
                </a:solidFill>
              </a:rPr>
              <a:t>		</a:t>
            </a:r>
            <a:r>
              <a:rPr lang="ru-RU" sz="1800" i="1">
                <a:solidFill>
                  <a:schemeClr val="tx2"/>
                </a:solidFill>
              </a:rPr>
              <a:t>Цель: выявить референтные группы личности </a:t>
            </a:r>
            <a:br>
              <a:rPr lang="ru-RU" sz="1800" i="1">
                <a:solidFill>
                  <a:schemeClr val="tx2"/>
                </a:solidFill>
              </a:rPr>
            </a:br>
            <a:r>
              <a:rPr lang="ru-RU" sz="1800" i="1">
                <a:solidFill>
                  <a:schemeClr val="tx2"/>
                </a:solidFill>
              </a:rPr>
              <a:t>(общности людей, в которых человек формирует свои взгляды, </a:t>
            </a:r>
            <a:br>
              <a:rPr lang="ru-RU" sz="1800" i="1">
                <a:solidFill>
                  <a:schemeClr val="tx2"/>
                </a:solidFill>
              </a:rPr>
            </a:br>
            <a:r>
              <a:rPr lang="ru-RU" sz="1800" i="1">
                <a:solidFill>
                  <a:schemeClr val="tx2"/>
                </a:solidFill>
              </a:rPr>
              <a:t>воззрения, идеалы, убеждения, с мнением которых он считается).</a:t>
            </a:r>
            <a:br>
              <a:rPr lang="ru-RU" sz="1800" i="1">
                <a:solidFill>
                  <a:schemeClr val="tx2"/>
                </a:solidFill>
              </a:rPr>
            </a:br>
            <a:r>
              <a:rPr lang="ru-RU" sz="1800"/>
              <a:t/>
            </a:r>
            <a:br>
              <a:rPr lang="ru-RU" sz="1800"/>
            </a:br>
            <a:r>
              <a:rPr lang="ru-RU" sz="1800"/>
              <a:t>1. С кем вы поедете на экскурсию в другой город?</a:t>
            </a:r>
            <a:br>
              <a:rPr lang="ru-RU" sz="1800"/>
            </a:br>
            <a:r>
              <a:rPr lang="ru-RU" sz="1800"/>
              <a:t>2. С вами случилась неприятность. Кому вы об этом расскажите?</a:t>
            </a:r>
            <a:br>
              <a:rPr lang="ru-RU" sz="1800"/>
            </a:br>
            <a:r>
              <a:rPr lang="ru-RU" sz="1800"/>
              <a:t>3. Вы хотите отпраздновать свой день рождения. С кем вы его проведете?</a:t>
            </a:r>
            <a:br>
              <a:rPr lang="ru-RU" sz="1800"/>
            </a:br>
            <a:r>
              <a:rPr lang="ru-RU" sz="1800"/>
              <a:t>4. Есть ли у вас человек, с которым вы стараетесь проводить больше времени?</a:t>
            </a:r>
            <a:br>
              <a:rPr lang="ru-RU" sz="1800"/>
            </a:br>
            <a:r>
              <a:rPr lang="ru-RU" sz="1800"/>
              <a:t>5. Кто может указать вам ваши недостатки, к мнению кого вы больше прислушиваетесь?</a:t>
            </a:r>
            <a:br>
              <a:rPr lang="ru-RU" sz="1800"/>
            </a:br>
            <a:r>
              <a:rPr lang="ru-RU" sz="1800"/>
              <a:t>6. Вы встретили человека, который вам понравился. Кто сможет вам помочь правильно оценить его?</a:t>
            </a:r>
            <a:br>
              <a:rPr lang="ru-RU" sz="1800"/>
            </a:br>
            <a:r>
              <a:rPr lang="ru-RU" sz="1800"/>
              <a:t>7. Вы хотите изменить свою жизнь. С кем посоветуетесь об этом?</a:t>
            </a:r>
            <a:br>
              <a:rPr lang="ru-RU" sz="1800"/>
            </a:br>
            <a:r>
              <a:rPr lang="ru-RU" sz="1800"/>
              <a:t>8. Кто может быть для вас примером в жизни?</a:t>
            </a:r>
            <a:br>
              <a:rPr lang="ru-RU" sz="1800"/>
            </a:br>
            <a:r>
              <a:rPr lang="ru-RU" sz="1800"/>
              <a:t>9. Кому вы хотели бы понравиться больше всего?</a:t>
            </a:r>
            <a:br>
              <a:rPr lang="ru-RU" sz="1800"/>
            </a:br>
            <a:r>
              <a:rPr lang="ru-RU" sz="1800"/>
              <a:t>                     10. С кем вы больше всего откровенны?</a:t>
            </a:r>
            <a:r>
              <a:rPr lang="ru-RU" sz="4000"/>
              <a:t> </a:t>
            </a:r>
          </a:p>
        </p:txBody>
      </p:sp>
      <p:sp>
        <p:nvSpPr>
          <p:cNvPr id="38095" name="WordArt 207"/>
          <p:cNvSpPr>
            <a:spLocks noChangeArrowheads="1" noChangeShapeType="1" noTextEdit="1"/>
          </p:cNvSpPr>
          <p:nvPr/>
        </p:nvSpPr>
        <p:spPr bwMode="auto">
          <a:xfrm>
            <a:off x="1258888" y="188913"/>
            <a:ext cx="5761037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«Референтометрия» / 5-11 кл.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84313"/>
            <a:ext cx="9361488" cy="4895850"/>
          </a:xfrm>
        </p:spPr>
        <p:txBody>
          <a:bodyPr/>
          <a:lstStyle/>
          <a:p>
            <a:pPr marL="762000" indent="-762000" algn="l"/>
            <a:r>
              <a:rPr lang="ru-RU" sz="1800"/>
              <a:t>	</a:t>
            </a:r>
            <a:r>
              <a:rPr lang="ru-RU" sz="1800">
                <a:solidFill>
                  <a:schemeClr val="tx2"/>
                </a:solidFill>
              </a:rPr>
              <a:t/>
            </a:r>
            <a:br>
              <a:rPr lang="ru-RU" sz="1800">
                <a:solidFill>
                  <a:schemeClr val="tx2"/>
                </a:solidFill>
              </a:rPr>
            </a:br>
            <a:r>
              <a:rPr lang="ru-RU" sz="1800">
                <a:solidFill>
                  <a:schemeClr val="tx2"/>
                </a:solidFill>
              </a:rPr>
              <a:t>		</a:t>
            </a:r>
            <a:r>
              <a:rPr lang="ru-RU" sz="1800" i="1">
                <a:solidFill>
                  <a:schemeClr val="tx2"/>
                </a:solidFill>
              </a:rPr>
              <a:t>Цель: определить степень позитивного или негативного отношения к жизни.</a:t>
            </a:r>
            <a:br>
              <a:rPr lang="ru-RU" sz="1800" i="1">
                <a:solidFill>
                  <a:schemeClr val="tx2"/>
                </a:solidFill>
              </a:rPr>
            </a:br>
            <a:r>
              <a:rPr lang="ru-RU" sz="1800"/>
              <a:t/>
            </a:r>
            <a:br>
              <a:rPr lang="ru-RU" sz="1800"/>
            </a:br>
            <a:r>
              <a:rPr lang="ru-RU" sz="1800"/>
              <a:t>1. Хорошая жизнь – это…</a:t>
            </a:r>
            <a:br>
              <a:rPr lang="ru-RU" sz="1800"/>
            </a:br>
            <a:r>
              <a:rPr lang="ru-RU" sz="1800"/>
              <a:t>2. Быть человеком – значит …</a:t>
            </a:r>
            <a:br>
              <a:rPr lang="ru-RU" sz="1800"/>
            </a:br>
            <a:r>
              <a:rPr lang="ru-RU" sz="1800"/>
              <a:t>3. Самое главное в жизни …</a:t>
            </a:r>
            <a:br>
              <a:rPr lang="ru-RU" sz="1800"/>
            </a:br>
            <a:r>
              <a:rPr lang="ru-RU" sz="1800"/>
              <a:t>4. Нельзя прожить жизнь …</a:t>
            </a:r>
            <a:br>
              <a:rPr lang="ru-RU" sz="1800"/>
            </a:br>
            <a:r>
              <a:rPr lang="ru-RU" sz="1800"/>
              <a:t>5. Чтобы иметь друзей, надо …</a:t>
            </a:r>
            <a:br>
              <a:rPr lang="ru-RU" sz="1800"/>
            </a:br>
            <a:r>
              <a:rPr lang="ru-RU" sz="1800"/>
              <a:t>6. В хорошей школе …</a:t>
            </a:r>
            <a:br>
              <a:rPr lang="ru-RU" sz="1800"/>
            </a:br>
            <a:r>
              <a:rPr lang="ru-RU" sz="1800"/>
              <a:t>7. Когда есть свободное время, я …</a:t>
            </a:r>
            <a:br>
              <a:rPr lang="ru-RU" sz="1800"/>
            </a:br>
            <a:r>
              <a:rPr lang="ru-RU" sz="1800"/>
              <a:t>8. Музыка нужна, так как …</a:t>
            </a:r>
            <a:br>
              <a:rPr lang="ru-RU" sz="1800"/>
            </a:br>
            <a:r>
              <a:rPr lang="ru-RU" sz="1800"/>
              <a:t>9. Я не согласен с тем, что говорят, будто я …     </a:t>
            </a:r>
            <a:br>
              <a:rPr lang="ru-RU" sz="1800"/>
            </a:br>
            <a:r>
              <a:rPr lang="ru-RU" sz="1800"/>
              <a:t/>
            </a:r>
            <a:br>
              <a:rPr lang="ru-RU" sz="1800"/>
            </a:br>
            <a:r>
              <a:rPr lang="ru-RU" sz="1800"/>
              <a:t/>
            </a:r>
            <a:br>
              <a:rPr lang="ru-RU" sz="1800"/>
            </a:br>
            <a:r>
              <a:rPr lang="ru-RU" sz="1800"/>
              <a:t/>
            </a:r>
            <a:br>
              <a:rPr lang="ru-RU" sz="1800"/>
            </a:br>
            <a:r>
              <a:rPr lang="ru-RU" sz="1800"/>
              <a:t/>
            </a:r>
            <a:br>
              <a:rPr lang="ru-RU" sz="1800"/>
            </a:br>
            <a:r>
              <a:rPr lang="ru-RU" sz="1800"/>
              <a:t>                </a:t>
            </a:r>
            <a:endParaRPr lang="ru-RU" sz="4000"/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179388" y="188913"/>
            <a:ext cx="7993062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«Незаконченный тезис» </a:t>
            </a:r>
          </a:p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(методика «Свободный выбор») / 5-11 кл.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492375"/>
            <a:ext cx="6400800" cy="2273300"/>
          </a:xfrm>
        </p:spPr>
        <p:txBody>
          <a:bodyPr/>
          <a:lstStyle/>
          <a:p>
            <a:r>
              <a:rPr lang="ru-RU"/>
              <a:t>Викторина </a:t>
            </a:r>
            <a:br>
              <a:rPr lang="ru-RU"/>
            </a:br>
            <a:r>
              <a:rPr lang="ru-RU"/>
              <a:t>«В мире танцев» </a:t>
            </a:r>
            <a:br>
              <a:rPr lang="ru-RU"/>
            </a:br>
            <a:r>
              <a:rPr lang="ru-RU"/>
              <a:t>6-11 кл.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5661025"/>
            <a:ext cx="6032500" cy="1003300"/>
          </a:xfrm>
        </p:spPr>
        <p:txBody>
          <a:bodyPr/>
          <a:lstStyle/>
          <a:p>
            <a:r>
              <a:rPr lang="ru-RU">
                <a:solidFill>
                  <a:schemeClr val="folHlink"/>
                </a:solidFill>
              </a:rPr>
              <a:t>Глушецкая Н.И., Андреева М.В.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3" name="Picture 9" descr="IMG_2809"/>
          <p:cNvPicPr>
            <a:picLocks noChangeAspect="1" noChangeArrowheads="1"/>
          </p:cNvPicPr>
          <p:nvPr/>
        </p:nvPicPr>
        <p:blipFill>
          <a:blip r:embed="rId2" cstate="email"/>
          <a:srcRect r="-495"/>
          <a:stretch>
            <a:fillRect/>
          </a:stretch>
        </p:blipFill>
        <p:spPr bwMode="auto">
          <a:xfrm>
            <a:off x="1116013" y="1168400"/>
            <a:ext cx="6804025" cy="4714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178</TotalTime>
  <Words>109</Words>
  <Application>Microsoft Office PowerPoint</Application>
  <PresentationFormat>Экран (4:3)</PresentationFormat>
  <Paragraphs>53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Arial</vt:lpstr>
      <vt:lpstr>Comic Sans MS</vt:lpstr>
      <vt:lpstr>Пастель</vt:lpstr>
      <vt:lpstr>Использование системного подхода  в деятельности  классного руководителя</vt:lpstr>
      <vt:lpstr>Слайд 2</vt:lpstr>
      <vt:lpstr>Слайд 3</vt:lpstr>
      <vt:lpstr>Диагностика  воспитательной работы  в классе</vt:lpstr>
      <vt:lpstr>   «Мой класс»/2-4 кл.   Цель: выявить степень удовлетворенности школьной жизнью, взаимопонимания в коллективе, защищенности членов коллектива.</vt:lpstr>
      <vt:lpstr>      Цель: выявить референтные группы личности  (общности людей, в которых человек формирует свои взгляды,  воззрения, идеалы, убеждения, с мнением которых он считается).  1. С кем вы поедете на экскурсию в другой город? 2. С вами случилась неприятность. Кому вы об этом расскажите? 3. Вы хотите отпраздновать свой день рождения. С кем вы его проведете? 4. Есть ли у вас человек, с которым вы стараетесь проводить больше времени? 5. Кто может указать вам ваши недостатки, к мнению кого вы больше прислушиваетесь? 6. Вы встретили человека, который вам понравился. Кто сможет вам помочь правильно оценить его? 7. Вы хотите изменить свою жизнь. С кем посоветуетесь об этом? 8. Кто может быть для вас примером в жизни? 9. Кому вы хотели бы понравиться больше всего?                      10. С кем вы больше всего откровенны? </vt:lpstr>
      <vt:lpstr>    Цель: определить степень позитивного или негативного отношения к жизни.  1. Хорошая жизнь – это… 2. Быть человеком – значит … 3. Самое главное в жизни … 4. Нельзя прожить жизнь … 5. Чтобы иметь друзей, надо … 6. В хорошей школе … 7. Когда есть свободное время, я … 8. Музыка нужна, так как … 9. Я не согласен с тем, что говорят, будто я …                          </vt:lpstr>
      <vt:lpstr>Викторина  «В мире танцев»  6-11 кл.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Викторина  «Ян Френкель»  6-11 кл.</vt:lpstr>
      <vt:lpstr>Слайд 17</vt:lpstr>
      <vt:lpstr>Слайд 18</vt:lpstr>
      <vt:lpstr>Слайд 19</vt:lpstr>
      <vt:lpstr>Слайд 20</vt:lpstr>
      <vt:lpstr>Слайд 21</vt:lpstr>
      <vt:lpstr>  «Караоке» / 6-11 кл.</vt:lpstr>
      <vt:lpstr>Слайд 23</vt:lpstr>
      <vt:lpstr>Викторина  «Ах, этих струн чарующие звуки»  6-11 кл.</vt:lpstr>
      <vt:lpstr>Слайд 25</vt:lpstr>
      <vt:lpstr>Слайд 26</vt:lpstr>
      <vt:lpstr>Моделирование воспитательной системы класса</vt:lpstr>
    </vt:vector>
  </TitlesOfParts>
  <Company>Dnsoft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BAZA</cp:lastModifiedBy>
  <cp:revision>8</cp:revision>
  <dcterms:created xsi:type="dcterms:W3CDTF">2011-04-10T12:58:30Z</dcterms:created>
  <dcterms:modified xsi:type="dcterms:W3CDTF">2011-04-15T10:24:25Z</dcterms:modified>
</cp:coreProperties>
</file>