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03" r:id="rId2"/>
    <p:sldId id="311" r:id="rId3"/>
    <p:sldId id="308" r:id="rId4"/>
    <p:sldId id="314" r:id="rId5"/>
    <p:sldId id="315" r:id="rId6"/>
    <p:sldId id="321" r:id="rId7"/>
    <p:sldId id="320" r:id="rId8"/>
    <p:sldId id="267" r:id="rId9"/>
    <p:sldId id="269" r:id="rId10"/>
    <p:sldId id="318" r:id="rId11"/>
    <p:sldId id="264" r:id="rId12"/>
    <p:sldId id="288" r:id="rId13"/>
    <p:sldId id="305" r:id="rId14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6600"/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600" autoAdjust="0"/>
  </p:normalViewPr>
  <p:slideViewPr>
    <p:cSldViewPr>
      <p:cViewPr>
        <p:scale>
          <a:sx n="60" d="100"/>
          <a:sy n="60" d="100"/>
        </p:scale>
        <p:origin x="-1434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10 </a:t>
            </a:r>
            <a:r>
              <a:rPr lang="ru-RU" dirty="0">
                <a:solidFill>
                  <a:srgbClr val="002060"/>
                </a:solidFill>
              </a:rPr>
              <a:t>учащихся</a:t>
            </a:r>
          </a:p>
        </c:rich>
      </c:tx>
      <c:layout/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18 учащихся</c:v>
                </c:pt>
              </c:strCache>
            </c:strRef>
          </c:tx>
          <c:explosion val="25"/>
          <c:dLbls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9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14 </a:t>
            </a:r>
            <a:r>
              <a:rPr lang="ru-RU" dirty="0">
                <a:solidFill>
                  <a:srgbClr val="002060"/>
                </a:solidFill>
              </a:rPr>
              <a:t>учащихся</a:t>
            </a:r>
          </a:p>
        </c:rich>
      </c:tx>
      <c:overlay val="1"/>
    </c:title>
    <c:autoTitleDeleted val="0"/>
    <c:view3D>
      <c:rotX val="3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727665986196167E-2"/>
          <c:y val="0.22722517019946725"/>
          <c:w val="0.67900226013414988"/>
          <c:h val="0.73239016914218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14 учащихся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3000" baseline="0">
                      <a:solidFill>
                        <a:srgbClr val="003366"/>
                      </a:solidFill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-0.12693241469816274"/>
                  <c:y val="-9.8290125703407144E-2"/>
                </c:manualLayout>
              </c:layout>
              <c:spPr/>
              <c:txPr>
                <a:bodyPr/>
                <a:lstStyle/>
                <a:p>
                  <a:pPr>
                    <a:defRPr sz="3000" baseline="0">
                      <a:solidFill>
                        <a:srgbClr val="003366"/>
                      </a:solidFill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.12466553659959172"/>
                  <c:y val="-0.11924535961253115"/>
                </c:manualLayout>
              </c:layout>
              <c:spPr/>
              <c:txPr>
                <a:bodyPr/>
                <a:lstStyle/>
                <a:p>
                  <a:pPr>
                    <a:defRPr sz="3000" baseline="0">
                      <a:solidFill>
                        <a:srgbClr val="003366"/>
                      </a:solidFill>
                    </a:defRPr>
                  </a:pPr>
                  <a:endParaRPr lang="ru-RU"/>
                </a:p>
              </c:txPr>
              <c:showLegendKey val="1"/>
              <c:showVal val="1"/>
              <c:showCatName val="1"/>
              <c:showSerName val="1"/>
              <c:showPercent val="1"/>
              <c:showBubbleSize val="1"/>
            </c:dLbl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2800" b="1" dirty="0" smtClean="0">
              <a:solidFill>
                <a:srgbClr val="002060"/>
              </a:solidFill>
            </a:rPr>
            <a:t>отличников – 4, хорошистов - 2</a:t>
          </a:r>
          <a:endParaRPr lang="ru-RU" sz="2800" b="1" dirty="0">
            <a:solidFill>
              <a:srgbClr val="00206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63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2064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5357826"/>
            <a:ext cx="6400800" cy="1071570"/>
          </a:xfrm>
        </p:spPr>
        <p:txBody>
          <a:bodyPr/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ноябрь 2012 года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429683" cy="493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559"/>
                <a:gridCol w="1892368"/>
                <a:gridCol w="1892378"/>
                <a:gridCol w="1892378"/>
              </a:tblGrid>
              <a:tr h="571504">
                <a:tc rowSpan="2"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группы</a:t>
                      </a:r>
                    </a:p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здоровья </a:t>
                      </a:r>
                      <a:endParaRPr lang="ru-RU" sz="3200" dirty="0">
                        <a:latin typeface="Bookman Old Style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man Old Style" pitchFamily="18" charset="0"/>
                        </a:rPr>
                        <a:t>2012-2013 учебный год</a:t>
                      </a:r>
                      <a:endParaRPr lang="ru-RU" sz="2800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94319">
                <a:tc vMerge="1">
                  <a:txBody>
                    <a:bodyPr/>
                    <a:lstStyle/>
                    <a:p>
                      <a:endParaRPr lang="ru-RU" sz="28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1-4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классы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(50)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5-9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классы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(43)</a:t>
                      </a:r>
                      <a:endParaRPr lang="ru-RU" sz="2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10-11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классы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(20)</a:t>
                      </a:r>
                      <a:endParaRPr lang="ru-RU" sz="2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5855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6%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нет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нет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5855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42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84%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27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63%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3366"/>
                          </a:solidFill>
                          <a:latin typeface="Bookman Old Style" pitchFamily="18" charset="0"/>
                        </a:rPr>
                        <a:t>10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3366"/>
                          </a:solidFill>
                          <a:latin typeface="Bookman Old Style" pitchFamily="18" charset="0"/>
                        </a:rPr>
                        <a:t>50%</a:t>
                      </a:r>
                      <a:endParaRPr lang="ru-RU" sz="2800" b="1" dirty="0">
                        <a:solidFill>
                          <a:srgbClr val="003366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5855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5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10%</a:t>
                      </a:r>
                      <a:endParaRPr lang="ru-RU" sz="2800" b="1" dirty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16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37%</a:t>
                      </a:r>
                      <a:endParaRPr lang="ru-RU" sz="2800" b="1" dirty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3366"/>
                          </a:solidFill>
                          <a:latin typeface="Bookman Old Style" pitchFamily="18" charset="0"/>
                        </a:rPr>
                        <a:t>10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003366"/>
                          </a:solidFill>
                          <a:latin typeface="Bookman Old Style" pitchFamily="18" charset="0"/>
                        </a:rPr>
                        <a:t>50%</a:t>
                      </a:r>
                      <a:endParaRPr lang="ru-RU" sz="2800" b="1" dirty="0">
                        <a:solidFill>
                          <a:srgbClr val="003366"/>
                        </a:solidFill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Группы здоровья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382020" cy="4618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12"/>
                <a:gridCol w="785814"/>
                <a:gridCol w="785818"/>
                <a:gridCol w="785818"/>
                <a:gridCol w="785818"/>
                <a:gridCol w="742932"/>
                <a:gridCol w="838202"/>
                <a:gridCol w="838202"/>
                <a:gridCol w="838202"/>
                <a:gridCol w="838202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класс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5 класс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10 класс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35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2010 – 11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2011 – 12 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2012 – 13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2010 – 11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2011 – 12 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2012 – 13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2010 – 11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2011 – 12 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66"/>
                          </a:solidFill>
                          <a:effectLst/>
                          <a:latin typeface="Bookman Old Style" pitchFamily="18" charset="0"/>
                        </a:rPr>
                        <a:t>2012 – 13</a:t>
                      </a:r>
                      <a:endParaRPr lang="ru-RU" sz="1400" b="1" dirty="0">
                        <a:solidFill>
                          <a:srgbClr val="003366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0592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20%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18%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 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0592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 8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80%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70%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82%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12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92%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75%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10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63%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44%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0592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8%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25%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37%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56%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58196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ВЛИЯНИЕ АДАПТАЦИОННОГО ПЕРИОДА НА УСПЕВАЕМОСТЬ В  5 КЛАССЕ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58196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ВЛИЯНИЕ АДАПТАЦИОННОГО ПЕРИОДА НА УСПЕВАЕМОСТЬ В  10 КЛАССЕ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142984"/>
          <a:ext cx="8229600" cy="4714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Заголовок 1"/>
          <p:cNvSpPr>
            <a:spLocks noGrp="1"/>
          </p:cNvSpPr>
          <p:nvPr/>
        </p:nvSpPr>
        <p:spPr>
          <a:xfrm>
            <a:off x="357158" y="5929330"/>
            <a:ext cx="8229600" cy="739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отличников – нет, хорошистов - 3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214282" y="1285860"/>
            <a:ext cx="8683655" cy="43396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800" b="1" dirty="0" smtClean="0">
                <a:solidFill>
                  <a:srgbClr val="990000"/>
                </a:solidFill>
              </a:rPr>
              <a:t>«Новичок» в школе: особенности адаптационного периода </a:t>
            </a:r>
          </a:p>
          <a:p>
            <a:pPr marL="457200" indent="-457200" algn="just">
              <a:tabLst>
                <a:tab pos="685800" algn="l"/>
              </a:tabLst>
            </a:pPr>
            <a:endParaRPr lang="ru-RU" sz="2800" b="1" dirty="0" smtClean="0">
              <a:solidFill>
                <a:srgbClr val="990000"/>
              </a:solidFill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800" b="1" dirty="0" smtClean="0">
                <a:solidFill>
                  <a:srgbClr val="990000"/>
                </a:solidFill>
              </a:rPr>
              <a:t>Готовность к школьному обучению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800" b="1" dirty="0" smtClean="0">
              <a:solidFill>
                <a:srgbClr val="990000"/>
              </a:solidFill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800" b="1" dirty="0" smtClean="0">
                <a:solidFill>
                  <a:srgbClr val="990000"/>
                </a:solidFill>
              </a:rPr>
              <a:t>Преемственность </a:t>
            </a:r>
            <a:r>
              <a:rPr lang="ru-RU" sz="2800" b="1" dirty="0">
                <a:solidFill>
                  <a:srgbClr val="990000"/>
                </a:solidFill>
              </a:rPr>
              <a:t>при   переходе учащихся на следующую ступень </a:t>
            </a:r>
            <a:r>
              <a:rPr lang="ru-RU" sz="2800" b="1" dirty="0" smtClean="0">
                <a:solidFill>
                  <a:srgbClr val="990000"/>
                </a:solidFill>
              </a:rPr>
              <a:t>обучения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800" dirty="0">
              <a:solidFill>
                <a:srgbClr val="990000"/>
              </a:solidFill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990000"/>
                </a:solidFill>
              </a:rPr>
              <a:t>Итоги </a:t>
            </a:r>
            <a:r>
              <a:rPr lang="en-US" sz="2800" b="1" dirty="0" smtClean="0">
                <a:solidFill>
                  <a:srgbClr val="990000"/>
                </a:solidFill>
              </a:rPr>
              <a:t>I</a:t>
            </a:r>
            <a:r>
              <a:rPr lang="ru-RU" sz="2800" b="1" dirty="0" smtClean="0">
                <a:solidFill>
                  <a:srgbClr val="990000"/>
                </a:solidFill>
              </a:rPr>
              <a:t> триместра</a:t>
            </a:r>
            <a:endParaRPr lang="ru-RU" sz="2400" b="1" dirty="0" smtClean="0">
              <a:solidFill>
                <a:srgbClr val="990000"/>
              </a:solidFill>
            </a:endParaRPr>
          </a:p>
          <a:p>
            <a:pPr marL="457200" indent="-457200" algn="just">
              <a:tabLst>
                <a:tab pos="685800" algn="l"/>
              </a:tabLst>
            </a:pPr>
            <a:endParaRPr lang="ru-RU" sz="2400" dirty="0">
              <a:solidFill>
                <a:srgbClr val="990000"/>
              </a:solidFill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642910" y="500042"/>
            <a:ext cx="6230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Повестка педагогического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совета: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«Новичок» в школе: </a:t>
            </a:r>
            <a:br>
              <a:rPr lang="ru-RU" sz="3200" b="1" dirty="0" smtClean="0">
                <a:solidFill>
                  <a:srgbClr val="990000"/>
                </a:solidFill>
              </a:rPr>
            </a:br>
            <a:r>
              <a:rPr lang="ru-RU" sz="3200" b="1" dirty="0" smtClean="0">
                <a:solidFill>
                  <a:srgbClr val="990000"/>
                </a:solidFill>
              </a:rPr>
              <a:t>особенности адаптационного периода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7" y="1285861"/>
          <a:ext cx="8258204" cy="5384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29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714380"/>
                <a:gridCol w="1042967"/>
              </a:tblGrid>
              <a:tr h="1875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2</a:t>
                      </a:r>
                    </a:p>
                    <a:p>
                      <a:pPr algn="ctr"/>
                      <a:r>
                        <a:rPr lang="ru-RU" sz="1200" i="1" dirty="0" smtClean="0"/>
                        <a:t>класс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всего</a:t>
                      </a:r>
                      <a:endParaRPr lang="ru-RU" sz="2800" i="1" dirty="0"/>
                    </a:p>
                  </a:txBody>
                  <a:tcPr/>
                </a:tc>
              </a:tr>
              <a:tr h="85090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прибыло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12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(17)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  <a:tr h="112511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адаптированы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12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(53%)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  <a:tr h="136377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не адаптированы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нет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(47%)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1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класс</a:t>
            </a:r>
          </a:p>
        </p:txBody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>
          <a:xfrm>
            <a:off x="357158" y="1000108"/>
            <a:ext cx="8229600" cy="801677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Начало системного обучения в школе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500034" y="4143380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Помочь ученику найти в учении личностный смысл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Сделать процесс познания увлекательным и успешным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357158" y="1857364"/>
            <a:ext cx="8229600" cy="857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5, 10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классы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214282" y="2571744"/>
            <a:ext cx="8643998" cy="130967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4786314" y="4214818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ru-RU" b="1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Помочь ученику  в  самоопределении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Индикаторы готовности к обучению в 1 классе</a:t>
            </a:r>
            <a:b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472487" cy="500066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Bookman Old Style" pitchFamily="18" charset="0"/>
              </a:rPr>
              <a:t>неприспособленность к предметной стороне учебной деятельности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Bookman Old Style" pitchFamily="18" charset="0"/>
              </a:rPr>
              <a:t>неспособность произвольно управлять своим поведением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Bookman Old Style" pitchFamily="18" charset="0"/>
              </a:rPr>
              <a:t>неспособность принять темп школьной жизни </a:t>
            </a:r>
            <a:r>
              <a:rPr lang="ru-RU" sz="2600" dirty="0" smtClean="0">
                <a:solidFill>
                  <a:srgbClr val="003366"/>
                </a:solidFill>
                <a:latin typeface="Bookman Old Style" pitchFamily="18" charset="0"/>
              </a:rPr>
              <a:t>(чаще встречается у соматически ослабленных детей)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Bookman Old Style" pitchFamily="18" charset="0"/>
              </a:rPr>
              <a:t>школьный невроз  </a:t>
            </a:r>
            <a:r>
              <a:rPr lang="ru-RU" sz="2600" dirty="0" smtClean="0">
                <a:solidFill>
                  <a:srgbClr val="003366"/>
                </a:solidFill>
                <a:latin typeface="Bookman Old Style" pitchFamily="18" charset="0"/>
              </a:rPr>
              <a:t>(неумение разрешить возникшие противоречия)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Индикаторы готовности к обучению в 5 классе</a:t>
            </a:r>
            <a:b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2000240"/>
            <a:ext cx="8572560" cy="354331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уровень подготовленности учащихся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личностные  особенности, индивидуальные возможности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 способность к учебному труду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 единство педагогических требований к оценке учебного труда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solidFill>
                  <a:srgbClr val="003366"/>
                </a:solidFill>
                <a:latin typeface="Bookman Old Style" pitchFamily="18" charset="0"/>
              </a:rPr>
              <a:t>психологическая поддержка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00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Индикаторы готовности к обучению в 10 классе</a:t>
            </a:r>
            <a:b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214282" y="1857375"/>
            <a:ext cx="8929718" cy="4714875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err="1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основных компонентов учебной деятельности, успешное освоение программного материала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умение планировать собственную деятельность, самостоятельно работать, осмысливать материал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развитая творческо-поисковая активность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способность к сотрудничеству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качественно иной, более «взрослый» тип взаимоотношений с учителями и одноклассниками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3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1142984"/>
            <a:ext cx="3643338" cy="53578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85786" y="0"/>
            <a:ext cx="742955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Условия, способствующие адаптации учащихся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71546"/>
            <a:ext cx="3786214" cy="53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04813"/>
            <a:ext cx="8697913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042988" y="1196975"/>
            <a:ext cx="79216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tx2"/>
                </a:solidFill>
                <a:latin typeface="Verdana" pitchFamily="34" charset="0"/>
              </a:rPr>
              <a:t>     </a:t>
            </a: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Анализ </a:t>
            </a:r>
            <a:b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</a:b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        состояния</a:t>
            </a:r>
            <a:b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</a:b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                 здоровья </a:t>
            </a:r>
          </a:p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                         учащихся</a:t>
            </a:r>
          </a:p>
          <a:p>
            <a:pPr>
              <a:defRPr/>
            </a:pP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</a:br>
            <a:endParaRPr lang="ru-RU" sz="4000" b="1" dirty="0">
              <a:solidFill>
                <a:srgbClr val="33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0.0 0.0  L 0.25 0.0  L 0.25 0.33295  L 0.0 0.33295  L 0.0 0.0  Z" pathEditMode="relative" ptsTypes="">
                                      <p:cBhvr>
                                        <p:cTn id="8" dur="2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</TotalTime>
  <Words>432</Words>
  <Application>Microsoft Office PowerPoint</Application>
  <PresentationFormat>Экран (4:3)</PresentationFormat>
  <Paragraphs>214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Педагогический совет   «Школьные трудности периода адаптации»</vt:lpstr>
      <vt:lpstr>Презентация PowerPoint</vt:lpstr>
      <vt:lpstr>«Новичок» в школе:  особенности адаптационного периода </vt:lpstr>
      <vt:lpstr>1 класс</vt:lpstr>
      <vt:lpstr>  Индикаторы готовности к обучению в 1 классе </vt:lpstr>
      <vt:lpstr>  Индикаторы готовности к обучению в 5 классе </vt:lpstr>
      <vt:lpstr>  Индикаторы готовности к обучению в 10 классе </vt:lpstr>
      <vt:lpstr>Презентация PowerPoint</vt:lpstr>
      <vt:lpstr>Презентация PowerPoint</vt:lpstr>
      <vt:lpstr>Группы здоровья</vt:lpstr>
      <vt:lpstr>Группы здоровья</vt:lpstr>
      <vt:lpstr>ВЛИЯНИЕ АДАПТАЦИОННОГО ПЕРИОДА НА УСПЕВАЕМОСТЬ В  5 КЛАССЕ</vt:lpstr>
      <vt:lpstr>ВЛИЯНИЕ АДАПТАЦИОННОГО ПЕРИОДА НА УСПЕВАЕМОСТЬ В  10 КЛАССЕ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home</cp:lastModifiedBy>
  <cp:revision>199</cp:revision>
  <dcterms:modified xsi:type="dcterms:W3CDTF">2012-11-28T06:07:48Z</dcterms:modified>
</cp:coreProperties>
</file>