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Default Extension="vml" ContentType="application/vnd.openxmlformats-officedocument.vmlDrawing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28" r:id="rId4"/>
  </p:sldMasterIdLst>
  <p:notesMasterIdLst>
    <p:notesMasterId r:id="rId52"/>
  </p:notesMasterIdLst>
  <p:sldIdLst>
    <p:sldId id="256" r:id="rId5"/>
    <p:sldId id="285" r:id="rId6"/>
    <p:sldId id="305" r:id="rId7"/>
    <p:sldId id="286" r:id="rId8"/>
    <p:sldId id="299" r:id="rId9"/>
    <p:sldId id="257" r:id="rId10"/>
    <p:sldId id="258" r:id="rId11"/>
    <p:sldId id="295" r:id="rId12"/>
    <p:sldId id="300" r:id="rId13"/>
    <p:sldId id="301" r:id="rId14"/>
    <p:sldId id="288" r:id="rId15"/>
    <p:sldId id="296" r:id="rId16"/>
    <p:sldId id="297" r:id="rId17"/>
    <p:sldId id="298" r:id="rId18"/>
    <p:sldId id="268" r:id="rId19"/>
    <p:sldId id="290" r:id="rId20"/>
    <p:sldId id="302" r:id="rId21"/>
    <p:sldId id="312" r:id="rId22"/>
    <p:sldId id="326" r:id="rId23"/>
    <p:sldId id="327" r:id="rId24"/>
    <p:sldId id="328" r:id="rId25"/>
    <p:sldId id="314" r:id="rId26"/>
    <p:sldId id="329" r:id="rId27"/>
    <p:sldId id="303" r:id="rId28"/>
    <p:sldId id="315" r:id="rId29"/>
    <p:sldId id="330" r:id="rId30"/>
    <p:sldId id="316" r:id="rId31"/>
    <p:sldId id="317" r:id="rId32"/>
    <p:sldId id="331" r:id="rId33"/>
    <p:sldId id="332" r:id="rId34"/>
    <p:sldId id="333" r:id="rId35"/>
    <p:sldId id="334" r:id="rId36"/>
    <p:sldId id="335" r:id="rId37"/>
    <p:sldId id="336" r:id="rId38"/>
    <p:sldId id="337" r:id="rId39"/>
    <p:sldId id="338" r:id="rId40"/>
    <p:sldId id="306" r:id="rId41"/>
    <p:sldId id="272" r:id="rId42"/>
    <p:sldId id="308" r:id="rId43"/>
    <p:sldId id="309" r:id="rId44"/>
    <p:sldId id="310" r:id="rId45"/>
    <p:sldId id="323" r:id="rId46"/>
    <p:sldId id="324" r:id="rId47"/>
    <p:sldId id="325" r:id="rId48"/>
    <p:sldId id="311" r:id="rId49"/>
    <p:sldId id="274" r:id="rId50"/>
    <p:sldId id="294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4611" autoAdjust="0"/>
  </p:normalViewPr>
  <p:slideViewPr>
    <p:cSldViewPr>
      <p:cViewPr varScale="1">
        <p:scale>
          <a:sx n="70" d="100"/>
          <a:sy n="70" d="100"/>
        </p:scale>
        <p:origin x="-39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200">
                <a:latin typeface="Georgia" pitchFamily="18" charset="0"/>
              </a:rPr>
              <a:t>очная форма обучения</a:t>
            </a:r>
            <a:endParaRPr lang="en-US" sz="1200">
              <a:latin typeface="Georgia" pitchFamily="18" charset="0"/>
            </a:endParaRPr>
          </a:p>
        </c:rich>
      </c:tx>
      <c:layout/>
    </c:title>
    <c:plotArea>
      <c:layout/>
      <c:barChart>
        <c:barDir val="bar"/>
        <c:grouping val="clustered"/>
        <c:ser>
          <c:idx val="0"/>
          <c:order val="0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dLbls>
            <c:showVal val="1"/>
          </c:dLbls>
          <c:cat>
            <c:strRef>
              <c:f>Лист1!$A$2:$A$6</c:f>
              <c:strCache>
                <c:ptCount val="5"/>
                <c:pt idx="0">
                  <c:v>детей сотрудников посольства</c:v>
                </c:pt>
                <c:pt idx="1">
                  <c:v>детей работников росгосучреждений</c:v>
                </c:pt>
                <c:pt idx="2">
                  <c:v>детей граждан РФ, постоянно проживающих в стране</c:v>
                </c:pt>
                <c:pt idx="3">
                  <c:v>детей иностранных граждан, в т.ч. стран СНГ</c:v>
                </c:pt>
                <c:pt idx="4">
                  <c:v>детей граждан РФ, работающих в стране пребывания по частным контрактам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0.4</c:v>
                </c:pt>
                <c:pt idx="1">
                  <c:v>0.2</c:v>
                </c:pt>
                <c:pt idx="2">
                  <c:v>6.0000000000000275E-2</c:v>
                </c:pt>
                <c:pt idx="3">
                  <c:v>0.25</c:v>
                </c:pt>
                <c:pt idx="4">
                  <c:v>9.0000000000000066E-2</c:v>
                </c:pt>
              </c:numCache>
            </c:numRef>
          </c:val>
        </c:ser>
        <c:ser>
          <c:idx val="1"/>
          <c:order val="1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dLbls>
            <c:showVal val="1"/>
          </c:dLbls>
          <c:cat>
            <c:strRef>
              <c:f>Лист1!$A$2:$A$6</c:f>
              <c:strCache>
                <c:ptCount val="5"/>
                <c:pt idx="0">
                  <c:v>детей сотрудников посольства</c:v>
                </c:pt>
                <c:pt idx="1">
                  <c:v>детей работников росгосучреждений</c:v>
                </c:pt>
                <c:pt idx="2">
                  <c:v>детей граждан РФ, постоянно проживающих в стране</c:v>
                </c:pt>
                <c:pt idx="3">
                  <c:v>детей иностранных граждан, в т.ч. стран СНГ</c:v>
                </c:pt>
                <c:pt idx="4">
                  <c:v>детей граждан РФ, работающих в стране пребывания по частным контрактам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</c:strCache>
            </c:strRef>
          </c:tx>
          <c:dLbls>
            <c:showVal val="1"/>
          </c:dLbls>
          <c:cat>
            <c:strRef>
              <c:f>Лист1!$A$2:$A$6</c:f>
              <c:strCache>
                <c:ptCount val="5"/>
                <c:pt idx="0">
                  <c:v>детей сотрудников посольства</c:v>
                </c:pt>
                <c:pt idx="1">
                  <c:v>детей работников росгосучреждений</c:v>
                </c:pt>
                <c:pt idx="2">
                  <c:v>детей граждан РФ, постоянно проживающих в стране</c:v>
                </c:pt>
                <c:pt idx="3">
                  <c:v>детей иностранных граждан, в т.ч. стран СНГ</c:v>
                </c:pt>
                <c:pt idx="4">
                  <c:v>детей граждан РФ, работающих в стране пребывания по частным контрактам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</c:numCache>
            </c:numRef>
          </c:val>
        </c:ser>
        <c:gapWidth val="100"/>
        <c:axId val="100932608"/>
        <c:axId val="100931072"/>
      </c:barChart>
      <c:valAx>
        <c:axId val="100931072"/>
        <c:scaling>
          <c:orientation val="minMax"/>
        </c:scaling>
        <c:axPos val="b"/>
        <c:majorGridlines/>
        <c:numFmt formatCode="0%" sourceLinked="1"/>
        <c:tickLblPos val="nextTo"/>
        <c:crossAx val="100932608"/>
        <c:crosses val="autoZero"/>
        <c:crossBetween val="between"/>
      </c:valAx>
      <c:catAx>
        <c:axId val="100932608"/>
        <c:scaling>
          <c:orientation val="minMax"/>
        </c:scaling>
        <c:axPos val="l"/>
        <c:tickLblPos val="nextTo"/>
        <c:crossAx val="100931072"/>
        <c:crosses val="autoZero"/>
        <c:auto val="1"/>
        <c:lblAlgn val="ctr"/>
        <c:lblOffset val="100"/>
      </c:cat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200">
                <a:latin typeface="Georgia" pitchFamily="18" charset="0"/>
              </a:rPr>
              <a:t>экстернатная форма обучения</a:t>
            </a:r>
            <a:endParaRPr lang="en-US" sz="1200">
              <a:latin typeface="Georgia" pitchFamily="18" charset="0"/>
            </a:endParaRPr>
          </a:p>
        </c:rich>
      </c:tx>
      <c:layout/>
    </c:title>
    <c:plotArea>
      <c:layout/>
      <c:barChart>
        <c:barDir val="bar"/>
        <c:grouping val="clustered"/>
        <c:ser>
          <c:idx val="1"/>
          <c:order val="0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dLbls>
            <c:showVal val="1"/>
          </c:dLbls>
          <c:cat>
            <c:strRef>
              <c:f>Лист1!$A$2:$A$6</c:f>
              <c:strCache>
                <c:ptCount val="5"/>
                <c:pt idx="0">
                  <c:v>детей сотрудников посольства</c:v>
                </c:pt>
                <c:pt idx="1">
                  <c:v>детей работников росгосучреждений</c:v>
                </c:pt>
                <c:pt idx="2">
                  <c:v>детей граждан РФ, постоянно проживающих в стране</c:v>
                </c:pt>
                <c:pt idx="3">
                  <c:v>детей иностранных граждан, в т.ч. стран СНГ</c:v>
                </c:pt>
                <c:pt idx="4">
                  <c:v>детей граждан РФ, работающих в стране пребывания по частным контрактам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0.18000000000000024</c:v>
                </c:pt>
                <c:pt idx="1">
                  <c:v>0.17</c:v>
                </c:pt>
                <c:pt idx="2">
                  <c:v>0.14000000000000001</c:v>
                </c:pt>
                <c:pt idx="3">
                  <c:v>0.29000000000000031</c:v>
                </c:pt>
                <c:pt idx="4">
                  <c:v>0.22</c:v>
                </c:pt>
              </c:numCache>
            </c:numRef>
          </c:val>
        </c:ser>
        <c:ser>
          <c:idx val="2"/>
          <c:order val="1"/>
          <c:tx>
            <c:strRef>
              <c:f>Лист1!$D$1</c:f>
              <c:strCache>
                <c:ptCount val="1"/>
              </c:strCache>
            </c:strRef>
          </c:tx>
          <c:dLbls>
            <c:showVal val="1"/>
          </c:dLbls>
          <c:cat>
            <c:strRef>
              <c:f>Лист1!$A$2:$A$6</c:f>
              <c:strCache>
                <c:ptCount val="5"/>
                <c:pt idx="0">
                  <c:v>детей сотрудников посольства</c:v>
                </c:pt>
                <c:pt idx="1">
                  <c:v>детей работников росгосучреждений</c:v>
                </c:pt>
                <c:pt idx="2">
                  <c:v>детей граждан РФ, постоянно проживающих в стране</c:v>
                </c:pt>
                <c:pt idx="3">
                  <c:v>детей иностранных граждан, в т.ч. стран СНГ</c:v>
                </c:pt>
                <c:pt idx="4">
                  <c:v>детей граждан РФ, работающих в стране пребывания по частным контрактам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</c:numCache>
            </c:numRef>
          </c:val>
        </c:ser>
        <c:gapWidth val="100"/>
        <c:axId val="60524032"/>
        <c:axId val="60522496"/>
      </c:barChart>
      <c:valAx>
        <c:axId val="60522496"/>
        <c:scaling>
          <c:orientation val="minMax"/>
          <c:max val="0.45"/>
        </c:scaling>
        <c:axPos val="b"/>
        <c:majorGridlines/>
        <c:numFmt formatCode="0%" sourceLinked="1"/>
        <c:tickLblPos val="nextTo"/>
        <c:crossAx val="60524032"/>
        <c:crosses val="autoZero"/>
        <c:crossBetween val="between"/>
      </c:valAx>
      <c:catAx>
        <c:axId val="60524032"/>
        <c:scaling>
          <c:orientation val="minMax"/>
        </c:scaling>
        <c:axPos val="l"/>
        <c:tickLblPos val="nextTo"/>
        <c:crossAx val="60522496"/>
        <c:crosses val="autoZero"/>
        <c:auto val="1"/>
        <c:lblAlgn val="ctr"/>
        <c:lblOffset val="100"/>
      </c:catAx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2010-11</c:v>
                </c:pt>
              </c:strCache>
            </c:strRef>
          </c:tx>
          <c:dLbls>
            <c:dLbl>
              <c:idx val="0"/>
              <c:layout>
                <c:manualLayout>
                  <c:x val="4.4817618758749619E-3"/>
                  <c:y val="6.7266796458543207E-2"/>
                </c:manualLayout>
              </c:layout>
              <c:tx>
                <c:rich>
                  <a:bodyPr/>
                  <a:lstStyle/>
                  <a:p>
                    <a:r>
                      <a:rPr lang="en-US" sz="2000" dirty="0"/>
                      <a:t>99%</a:t>
                    </a:r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2000" dirty="0"/>
                      <a:t>19%</a:t>
                    </a:r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2000" dirty="0"/>
                      <a:t>43%</a:t>
                    </a:r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2000" dirty="0"/>
                      <a:t>62%</a:t>
                    </a:r>
                  </a:p>
                </c:rich>
              </c:tx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успеваемость</c:v>
                </c:pt>
                <c:pt idx="1">
                  <c:v>отличники</c:v>
                </c:pt>
                <c:pt idx="2">
                  <c:v>хорошисты</c:v>
                </c:pt>
                <c:pt idx="3">
                  <c:v>качество обученности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0.99</c:v>
                </c:pt>
                <c:pt idx="1">
                  <c:v>0.19</c:v>
                </c:pt>
                <c:pt idx="2">
                  <c:v>0.43000000000000038</c:v>
                </c:pt>
                <c:pt idx="3">
                  <c:v>0.62000000000000388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2011-12</c:v>
                </c:pt>
              </c:strCache>
            </c:strRef>
          </c:tx>
          <c:dLbls>
            <c:dLbl>
              <c:idx val="0"/>
              <c:layout>
                <c:manualLayout>
                  <c:x val="-5.9756825011666138E-3"/>
                  <c:y val="4.0840554992686913E-2"/>
                </c:manualLayout>
              </c:layout>
              <c:tx>
                <c:rich>
                  <a:bodyPr/>
                  <a:lstStyle/>
                  <a:p>
                    <a:r>
                      <a:rPr lang="en-US" sz="2000" dirty="0"/>
                      <a:t>100%</a:t>
                    </a:r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2000" dirty="0"/>
                      <a:t>13%</a:t>
                    </a:r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2000" dirty="0"/>
                      <a:t>49%</a:t>
                    </a:r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2000" dirty="0"/>
                      <a:t>62%</a:t>
                    </a:r>
                  </a:p>
                </c:rich>
              </c:tx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успеваемость</c:v>
                </c:pt>
                <c:pt idx="1">
                  <c:v>отличники</c:v>
                </c:pt>
                <c:pt idx="2">
                  <c:v>хорошисты</c:v>
                </c:pt>
                <c:pt idx="3">
                  <c:v>качество обученности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1</c:v>
                </c:pt>
                <c:pt idx="1">
                  <c:v>0.13</c:v>
                </c:pt>
                <c:pt idx="2">
                  <c:v>0.49000000000000032</c:v>
                </c:pt>
                <c:pt idx="3">
                  <c:v>0.62000000000000388</c:v>
                </c:pt>
              </c:numCache>
            </c:numRef>
          </c:val>
        </c:ser>
        <c:dLbls>
          <c:showVal val="1"/>
        </c:dLbls>
        <c:gapWidth val="75"/>
        <c:axId val="100934400"/>
        <c:axId val="100935936"/>
      </c:barChart>
      <c:catAx>
        <c:axId val="100934400"/>
        <c:scaling>
          <c:orientation val="minMax"/>
        </c:scaling>
        <c:axPos val="b"/>
        <c:majorTickMark val="none"/>
        <c:tickLblPos val="nextTo"/>
        <c:crossAx val="100935936"/>
        <c:crosses val="autoZero"/>
        <c:auto val="1"/>
        <c:lblAlgn val="ctr"/>
        <c:lblOffset val="100"/>
      </c:catAx>
      <c:valAx>
        <c:axId val="100935936"/>
        <c:scaling>
          <c:orientation val="minMax"/>
          <c:max val="1"/>
        </c:scaling>
        <c:axPos val="l"/>
        <c:majorGridlines/>
        <c:numFmt formatCode="0%" sourceLinked="1"/>
        <c:majorTickMark val="none"/>
        <c:tickLblPos val="nextTo"/>
        <c:crossAx val="100934400"/>
        <c:crosses val="autoZero"/>
        <c:crossBetween val="between"/>
      </c:valAx>
    </c:plotArea>
    <c:legend>
      <c:legendPos val="b"/>
      <c:layout/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2010-11</c:v>
                </c:pt>
              </c:strCache>
            </c:strRef>
          </c:tx>
          <c:dLbls>
            <c:dLbl>
              <c:idx val="0"/>
              <c:layout>
                <c:manualLayout>
                  <c:x val="1.1851768899838565E-2"/>
                  <c:y val="-1.5023369027964365E-2"/>
                </c:manualLayout>
              </c:layout>
              <c:tx>
                <c:rich>
                  <a:bodyPr/>
                  <a:lstStyle/>
                  <a:p>
                    <a:r>
                      <a:rPr lang="en-US" sz="2000" dirty="0"/>
                      <a:t>80%</a:t>
                    </a:r>
                  </a:p>
                </c:rich>
              </c:tx>
              <c:showVal val="1"/>
            </c:dLbl>
            <c:dLbl>
              <c:idx val="2"/>
              <c:layout>
                <c:manualLayout>
                  <c:x val="1.6296182237278023E-2"/>
                  <c:y val="-2.7542843217934685E-2"/>
                </c:manualLayout>
              </c:layout>
              <c:showVal val="1"/>
            </c:dLbl>
            <c:dLbl>
              <c:idx val="3"/>
              <c:layout>
                <c:manualLayout>
                  <c:x val="1.1851768899838565E-2"/>
                  <c:y val="-2.5038948379940612E-2"/>
                </c:manualLayout>
              </c:layout>
              <c:showVal val="1"/>
            </c:dLbl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I ступень</c:v>
                </c:pt>
                <c:pt idx="1">
                  <c:v>II ступень</c:v>
                </c:pt>
                <c:pt idx="2">
                  <c:v>III ступень</c:v>
                </c:pt>
                <c:pt idx="3">
                  <c:v>Итого по школе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0.8</c:v>
                </c:pt>
                <c:pt idx="1">
                  <c:v>0.58000000000000007</c:v>
                </c:pt>
                <c:pt idx="2">
                  <c:v>0.42000000000000032</c:v>
                </c:pt>
                <c:pt idx="3">
                  <c:v>0.62000000000000388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2011-12</c:v>
                </c:pt>
              </c:strCache>
            </c:strRef>
          </c:tx>
          <c:dLbls>
            <c:dLbl>
              <c:idx val="0"/>
              <c:layout>
                <c:manualLayout>
                  <c:x val="1.9259124462237667E-2"/>
                  <c:y val="-1.5023369027964365E-2"/>
                </c:manualLayout>
              </c:layout>
              <c:tx>
                <c:rich>
                  <a:bodyPr/>
                  <a:lstStyle/>
                  <a:p>
                    <a:r>
                      <a:rPr lang="en-US" sz="2000" dirty="0"/>
                      <a:t>57%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2.3703537799677179E-2"/>
                  <c:y val="-2.2535053541946556E-2"/>
                </c:manualLayout>
              </c:layout>
              <c:showVal val="1"/>
            </c:dLbl>
            <c:dLbl>
              <c:idx val="2"/>
              <c:layout>
                <c:manualLayout>
                  <c:x val="2.3703537799677116E-2"/>
                  <c:y val="-3.0046738055928685E-2"/>
                </c:manualLayout>
              </c:layout>
              <c:showVal val="1"/>
            </c:dLbl>
            <c:dLbl>
              <c:idx val="3"/>
              <c:layout>
                <c:manualLayout>
                  <c:x val="2.0740595574717378E-2"/>
                  <c:y val="-2.5038948379940612E-2"/>
                </c:manualLayout>
              </c:layout>
              <c:showVal val="1"/>
            </c:dLbl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I ступень</c:v>
                </c:pt>
                <c:pt idx="1">
                  <c:v>II ступень</c:v>
                </c:pt>
                <c:pt idx="2">
                  <c:v>III ступень</c:v>
                </c:pt>
                <c:pt idx="3">
                  <c:v>Итого по школе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0.56999999999999995</c:v>
                </c:pt>
                <c:pt idx="1">
                  <c:v>0.64000000000000434</c:v>
                </c:pt>
                <c:pt idx="2">
                  <c:v>0.37000000000000038</c:v>
                </c:pt>
                <c:pt idx="3">
                  <c:v>0.62000000000000388</c:v>
                </c:pt>
              </c:numCache>
            </c:numRef>
          </c:val>
        </c:ser>
        <c:dLbls>
          <c:showVal val="1"/>
        </c:dLbls>
        <c:gapWidth val="75"/>
        <c:shape val="box"/>
        <c:axId val="101086336"/>
        <c:axId val="101088256"/>
        <c:axId val="0"/>
      </c:bar3DChart>
      <c:catAx>
        <c:axId val="101086336"/>
        <c:scaling>
          <c:orientation val="minMax"/>
        </c:scaling>
        <c:axPos val="b"/>
        <c:majorTickMark val="none"/>
        <c:tickLblPos val="nextTo"/>
        <c:crossAx val="101088256"/>
        <c:crosses val="autoZero"/>
        <c:auto val="1"/>
        <c:lblAlgn val="ctr"/>
        <c:lblOffset val="100"/>
      </c:catAx>
      <c:valAx>
        <c:axId val="101088256"/>
        <c:scaling>
          <c:orientation val="minMax"/>
        </c:scaling>
        <c:axPos val="l"/>
        <c:majorGridlines/>
        <c:numFmt formatCode="0%" sourceLinked="1"/>
        <c:majorTickMark val="none"/>
        <c:tickLblPos val="nextTo"/>
        <c:crossAx val="101086336"/>
        <c:crosses val="autoZero"/>
        <c:crossBetween val="between"/>
      </c:valAx>
    </c:plotArea>
    <c:legend>
      <c:legendPos val="b"/>
      <c:layout/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2010-11</c:v>
                </c:pt>
              </c:strCache>
            </c:strRef>
          </c:tx>
          <c:dLbls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3"/>
                <c:pt idx="0">
                  <c:v>аттестовано</c:v>
                </c:pt>
                <c:pt idx="1">
                  <c:v>качество обученности</c:v>
                </c:pt>
                <c:pt idx="2">
                  <c:v>не аттестовано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0.64000000000000434</c:v>
                </c:pt>
                <c:pt idx="1">
                  <c:v>0.22</c:v>
                </c:pt>
                <c:pt idx="2">
                  <c:v>0.33000000000000246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2011-12</c:v>
                </c:pt>
              </c:strCache>
            </c:strRef>
          </c:tx>
          <c:dLbls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3"/>
                <c:pt idx="0">
                  <c:v>аттестовано</c:v>
                </c:pt>
                <c:pt idx="1">
                  <c:v>качество обученности</c:v>
                </c:pt>
                <c:pt idx="2">
                  <c:v>не аттестовано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0.89</c:v>
                </c:pt>
                <c:pt idx="1">
                  <c:v>0.14000000000000001</c:v>
                </c:pt>
                <c:pt idx="2">
                  <c:v>0.12000000000000002</c:v>
                </c:pt>
              </c:numCache>
            </c:numRef>
          </c:val>
        </c:ser>
        <c:dLbls>
          <c:showVal val="1"/>
        </c:dLbls>
        <c:gapWidth val="75"/>
        <c:axId val="101040128"/>
        <c:axId val="101041664"/>
      </c:barChart>
      <c:catAx>
        <c:axId val="101040128"/>
        <c:scaling>
          <c:orientation val="minMax"/>
        </c:scaling>
        <c:axPos val="b"/>
        <c:majorTickMark val="none"/>
        <c:tickLblPos val="nextTo"/>
        <c:crossAx val="101041664"/>
        <c:crosses val="autoZero"/>
        <c:auto val="1"/>
        <c:lblAlgn val="ctr"/>
        <c:lblOffset val="100"/>
      </c:catAx>
      <c:valAx>
        <c:axId val="101041664"/>
        <c:scaling>
          <c:orientation val="minMax"/>
        </c:scaling>
        <c:axPos val="l"/>
        <c:majorGridlines/>
        <c:numFmt formatCode="0%" sourceLinked="1"/>
        <c:majorTickMark val="none"/>
        <c:tickLblPos val="nextTo"/>
        <c:crossAx val="101040128"/>
        <c:crosses val="autoZero"/>
        <c:crossBetween val="between"/>
      </c:valAx>
    </c:plotArea>
    <c:legend>
      <c:legendPos val="b"/>
      <c:layout/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1"/>
          <c:order val="1"/>
          <c:tx>
            <c:strRef>
              <c:f>Лист1!$C$1</c:f>
              <c:strCache>
                <c:ptCount val="1"/>
                <c:pt idx="0">
                  <c:v>ЗОУ</c:v>
                </c:pt>
              </c:strCache>
            </c:strRef>
          </c:tx>
          <c:cat>
            <c:strRef>
              <c:f>Лист1!$A$2:$A$15</c:f>
              <c:strCache>
                <c:ptCount val="14"/>
                <c:pt idx="0">
                  <c:v>Русский язык </c:v>
                </c:pt>
                <c:pt idx="1">
                  <c:v>Математика </c:v>
                </c:pt>
                <c:pt idx="2">
                  <c:v>Физика </c:v>
                </c:pt>
                <c:pt idx="3">
                  <c:v>Химия </c:v>
                </c:pt>
                <c:pt idx="4">
                  <c:v>Информатика </c:v>
                </c:pt>
                <c:pt idx="5">
                  <c:v>Биология </c:v>
                </c:pt>
                <c:pt idx="6">
                  <c:v>История </c:v>
                </c:pt>
                <c:pt idx="7">
                  <c:v>География </c:v>
                </c:pt>
                <c:pt idx="8">
                  <c:v>Английский язык </c:v>
                </c:pt>
                <c:pt idx="9">
                  <c:v>Немецкий язык </c:v>
                </c:pt>
                <c:pt idx="10">
                  <c:v>Французский язык </c:v>
                </c:pt>
                <c:pt idx="11">
                  <c:v>Обществознание </c:v>
                </c:pt>
                <c:pt idx="12">
                  <c:v>Испанский язык </c:v>
                </c:pt>
                <c:pt idx="13">
                  <c:v>Литература </c:v>
                </c:pt>
              </c:strCache>
            </c:strRef>
          </c:cat>
          <c:val>
            <c:numRef>
              <c:f>Лист1!$C$2:$C$15</c:f>
              <c:numCache>
                <c:formatCode>General</c:formatCode>
                <c:ptCount val="14"/>
                <c:pt idx="0">
                  <c:v>59.6</c:v>
                </c:pt>
                <c:pt idx="1">
                  <c:v>49.3</c:v>
                </c:pt>
                <c:pt idx="2">
                  <c:v>50.7</c:v>
                </c:pt>
                <c:pt idx="3">
                  <c:v>59.2</c:v>
                </c:pt>
                <c:pt idx="4">
                  <c:v>63.4</c:v>
                </c:pt>
                <c:pt idx="5">
                  <c:v>58.3</c:v>
                </c:pt>
                <c:pt idx="6">
                  <c:v>60.4</c:v>
                </c:pt>
                <c:pt idx="7">
                  <c:v>60.4</c:v>
                </c:pt>
                <c:pt idx="8">
                  <c:v>67.599999999999994</c:v>
                </c:pt>
                <c:pt idx="9">
                  <c:v>90.2</c:v>
                </c:pt>
                <c:pt idx="10">
                  <c:v>82.3</c:v>
                </c:pt>
                <c:pt idx="11">
                  <c:v>56.3</c:v>
                </c:pt>
                <c:pt idx="12">
                  <c:v>77</c:v>
                </c:pt>
                <c:pt idx="13">
                  <c:v>50.5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МИД</c:v>
                </c:pt>
              </c:strCache>
            </c:strRef>
          </c:tx>
          <c:spPr>
            <a:solidFill>
              <a:srgbClr val="00B050"/>
            </a:solidFill>
          </c:spPr>
          <c:cat>
            <c:strRef>
              <c:f>Лист1!$A$2:$A$15</c:f>
              <c:strCache>
                <c:ptCount val="14"/>
                <c:pt idx="0">
                  <c:v>Русский язык </c:v>
                </c:pt>
                <c:pt idx="1">
                  <c:v>Математика </c:v>
                </c:pt>
                <c:pt idx="2">
                  <c:v>Физика </c:v>
                </c:pt>
                <c:pt idx="3">
                  <c:v>Химия </c:v>
                </c:pt>
                <c:pt idx="4">
                  <c:v>Информатика </c:v>
                </c:pt>
                <c:pt idx="5">
                  <c:v>Биология </c:v>
                </c:pt>
                <c:pt idx="6">
                  <c:v>История </c:v>
                </c:pt>
                <c:pt idx="7">
                  <c:v>География </c:v>
                </c:pt>
                <c:pt idx="8">
                  <c:v>Английский язык </c:v>
                </c:pt>
                <c:pt idx="9">
                  <c:v>Немецкий язык </c:v>
                </c:pt>
                <c:pt idx="10">
                  <c:v>Французский язык </c:v>
                </c:pt>
                <c:pt idx="11">
                  <c:v>Обществознание </c:v>
                </c:pt>
                <c:pt idx="12">
                  <c:v>Испанский язык </c:v>
                </c:pt>
                <c:pt idx="13">
                  <c:v>Литература </c:v>
                </c:pt>
              </c:strCache>
            </c:strRef>
          </c:cat>
          <c:val>
            <c:numRef>
              <c:f>Лист1!$D$2:$D$15</c:f>
              <c:numCache>
                <c:formatCode>General</c:formatCode>
                <c:ptCount val="14"/>
                <c:pt idx="0">
                  <c:v>66.7</c:v>
                </c:pt>
                <c:pt idx="1">
                  <c:v>55.9</c:v>
                </c:pt>
                <c:pt idx="2">
                  <c:v>62.8</c:v>
                </c:pt>
                <c:pt idx="3">
                  <c:v>63.7</c:v>
                </c:pt>
                <c:pt idx="4">
                  <c:v>72.7</c:v>
                </c:pt>
                <c:pt idx="5">
                  <c:v>66.599999999999994</c:v>
                </c:pt>
                <c:pt idx="6">
                  <c:v>73</c:v>
                </c:pt>
                <c:pt idx="7">
                  <c:v>77.7</c:v>
                </c:pt>
                <c:pt idx="8">
                  <c:v>73.2</c:v>
                </c:pt>
                <c:pt idx="9">
                  <c:v>90.2</c:v>
                </c:pt>
                <c:pt idx="10">
                  <c:v>82.3</c:v>
                </c:pt>
                <c:pt idx="11">
                  <c:v>68.900000000000006</c:v>
                </c:pt>
                <c:pt idx="12">
                  <c:v>77</c:v>
                </c:pt>
                <c:pt idx="13">
                  <c:v>63.7</c:v>
                </c:pt>
              </c:numCache>
            </c:numRef>
          </c:val>
        </c:ser>
        <c:axId val="52590848"/>
        <c:axId val="52596736"/>
      </c:barChar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РФ</c:v>
                </c:pt>
              </c:strCache>
            </c:strRef>
          </c:tx>
          <c:spPr>
            <a:ln w="88900">
              <a:solidFill>
                <a:srgbClr val="EB6805"/>
              </a:solidFill>
            </a:ln>
          </c:spPr>
          <c:marker>
            <c:symbol val="none"/>
          </c:marker>
          <c:cat>
            <c:strRef>
              <c:f>Лист1!$A$2:$A$15</c:f>
              <c:strCache>
                <c:ptCount val="14"/>
                <c:pt idx="0">
                  <c:v>Русский язык </c:v>
                </c:pt>
                <c:pt idx="1">
                  <c:v>Математика </c:v>
                </c:pt>
                <c:pt idx="2">
                  <c:v>Физика </c:v>
                </c:pt>
                <c:pt idx="3">
                  <c:v>Химия </c:v>
                </c:pt>
                <c:pt idx="4">
                  <c:v>Информатика </c:v>
                </c:pt>
                <c:pt idx="5">
                  <c:v>Биология </c:v>
                </c:pt>
                <c:pt idx="6">
                  <c:v>История </c:v>
                </c:pt>
                <c:pt idx="7">
                  <c:v>География </c:v>
                </c:pt>
                <c:pt idx="8">
                  <c:v>Английский язык </c:v>
                </c:pt>
                <c:pt idx="9">
                  <c:v>Немецкий язык </c:v>
                </c:pt>
                <c:pt idx="10">
                  <c:v>Французский язык </c:v>
                </c:pt>
                <c:pt idx="11">
                  <c:v>Обществознание </c:v>
                </c:pt>
                <c:pt idx="12">
                  <c:v>Испанский язык </c:v>
                </c:pt>
                <c:pt idx="13">
                  <c:v>Литература </c:v>
                </c:pt>
              </c:strCache>
            </c:strRef>
          </c:cat>
          <c:val>
            <c:numRef>
              <c:f>Лист1!$B$2:$B$15</c:f>
              <c:numCache>
                <c:formatCode>0.0</c:formatCode>
                <c:ptCount val="14"/>
                <c:pt idx="0">
                  <c:v>61.550133000000002</c:v>
                </c:pt>
                <c:pt idx="1">
                  <c:v>45.201414</c:v>
                </c:pt>
                <c:pt idx="2">
                  <c:v>47.263216000000071</c:v>
                </c:pt>
                <c:pt idx="3">
                  <c:v>57.797945000000013</c:v>
                </c:pt>
                <c:pt idx="4">
                  <c:v>60.683932000000013</c:v>
                </c:pt>
                <c:pt idx="5">
                  <c:v>54.308666000000002</c:v>
                </c:pt>
                <c:pt idx="6">
                  <c:v>52.018783000000006</c:v>
                </c:pt>
                <c:pt idx="7">
                  <c:v>56.083503</c:v>
                </c:pt>
                <c:pt idx="8">
                  <c:v>61.134255000000003</c:v>
                </c:pt>
                <c:pt idx="9">
                  <c:v>57.958922000000001</c:v>
                </c:pt>
                <c:pt idx="10">
                  <c:v>67.076447999999857</c:v>
                </c:pt>
                <c:pt idx="11">
                  <c:v>55.531083000000002</c:v>
                </c:pt>
                <c:pt idx="12">
                  <c:v>70.422640999999999</c:v>
                </c:pt>
                <c:pt idx="13">
                  <c:v>57.71725</c:v>
                </c:pt>
              </c:numCache>
            </c:numRef>
          </c:val>
        </c:ser>
        <c:marker val="1"/>
        <c:axId val="52590848"/>
        <c:axId val="52596736"/>
      </c:lineChart>
      <c:catAx>
        <c:axId val="52590848"/>
        <c:scaling>
          <c:orientation val="minMax"/>
        </c:scaling>
        <c:axPos val="b"/>
        <c:numFmt formatCode="General" sourceLinked="1"/>
        <c:tickLblPos val="nextTo"/>
        <c:crossAx val="52596736"/>
        <c:crosses val="autoZero"/>
        <c:auto val="1"/>
        <c:lblAlgn val="ctr"/>
        <c:lblOffset val="100"/>
      </c:catAx>
      <c:valAx>
        <c:axId val="52596736"/>
        <c:scaling>
          <c:orientation val="minMax"/>
          <c:max val="9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52590848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200" baseline="0">
                <a:latin typeface="Arial" pitchFamily="34" charset="0"/>
              </a:defRPr>
            </a:pPr>
            <a:endParaRPr lang="ru-RU"/>
          </a:p>
        </c:txPr>
      </c:dTable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ЗОУ</c:v>
                </c:pt>
              </c:strCache>
            </c:strRef>
          </c:tx>
          <c:spPr>
            <a:solidFill>
              <a:srgbClr val="0000CC"/>
            </a:solidFill>
          </c:spPr>
          <c:dPt>
            <c:idx val="9"/>
            <c:spPr>
              <a:solidFill>
                <a:srgbClr val="FADDA4"/>
              </a:solidFill>
            </c:spPr>
          </c:dPt>
          <c:dPt>
            <c:idx val="10"/>
            <c:spPr>
              <a:solidFill>
                <a:srgbClr val="FADDA4"/>
              </a:solidFill>
            </c:spPr>
          </c:dPt>
          <c:dPt>
            <c:idx val="12"/>
            <c:spPr>
              <a:solidFill>
                <a:srgbClr val="FADDA4"/>
              </a:solidFill>
            </c:spPr>
          </c:dPt>
          <c:cat>
            <c:strRef>
              <c:f>Лист1!$A$2:$A$15</c:f>
              <c:strCache>
                <c:ptCount val="14"/>
                <c:pt idx="0">
                  <c:v>Русский язык </c:v>
                </c:pt>
                <c:pt idx="1">
                  <c:v>Математика </c:v>
                </c:pt>
                <c:pt idx="2">
                  <c:v>Физика </c:v>
                </c:pt>
                <c:pt idx="3">
                  <c:v>Химия </c:v>
                </c:pt>
                <c:pt idx="4">
                  <c:v>Информатика </c:v>
                </c:pt>
                <c:pt idx="5">
                  <c:v>Биология </c:v>
                </c:pt>
                <c:pt idx="6">
                  <c:v>История </c:v>
                </c:pt>
                <c:pt idx="7">
                  <c:v>География </c:v>
                </c:pt>
                <c:pt idx="8">
                  <c:v>Английский язык </c:v>
                </c:pt>
                <c:pt idx="9">
                  <c:v>Немецкий язык </c:v>
                </c:pt>
                <c:pt idx="10">
                  <c:v>Французский язык </c:v>
                </c:pt>
                <c:pt idx="11">
                  <c:v>Обществознание </c:v>
                </c:pt>
                <c:pt idx="12">
                  <c:v>Испанский язык </c:v>
                </c:pt>
                <c:pt idx="13">
                  <c:v>Литература </c:v>
                </c:pt>
              </c:strCache>
            </c:strRef>
          </c:cat>
          <c:val>
            <c:numRef>
              <c:f>Лист1!$B$2:$B$15</c:f>
              <c:numCache>
                <c:formatCode>0.00</c:formatCode>
                <c:ptCount val="14"/>
                <c:pt idx="0">
                  <c:v>7.2</c:v>
                </c:pt>
                <c:pt idx="1">
                  <c:v>1.8</c:v>
                </c:pt>
                <c:pt idx="2">
                  <c:v>9.2000000000000011</c:v>
                </c:pt>
                <c:pt idx="3">
                  <c:v>4.3</c:v>
                </c:pt>
                <c:pt idx="4">
                  <c:v>14.3</c:v>
                </c:pt>
                <c:pt idx="5">
                  <c:v>5.0999999999999996</c:v>
                </c:pt>
                <c:pt idx="6">
                  <c:v>21.9</c:v>
                </c:pt>
                <c:pt idx="7">
                  <c:v>11.1</c:v>
                </c:pt>
                <c:pt idx="8">
                  <c:v>27.9</c:v>
                </c:pt>
                <c:pt idx="9">
                  <c:v>100</c:v>
                </c:pt>
                <c:pt idx="10">
                  <c:v>57.1</c:v>
                </c:pt>
                <c:pt idx="11">
                  <c:v>6.7</c:v>
                </c:pt>
                <c:pt idx="12">
                  <c:v>33.300000000000004</c:v>
                </c:pt>
                <c:pt idx="13">
                  <c:v>6.5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МИД</c:v>
                </c:pt>
              </c:strCache>
            </c:strRef>
          </c:tx>
          <c:spPr>
            <a:solidFill>
              <a:srgbClr val="00B050"/>
            </a:solidFill>
          </c:spPr>
          <c:cat>
            <c:strRef>
              <c:f>Лист1!$A$2:$A$15</c:f>
              <c:strCache>
                <c:ptCount val="14"/>
                <c:pt idx="0">
                  <c:v>Русский язык </c:v>
                </c:pt>
                <c:pt idx="1">
                  <c:v>Математика </c:v>
                </c:pt>
                <c:pt idx="2">
                  <c:v>Физика </c:v>
                </c:pt>
                <c:pt idx="3">
                  <c:v>Химия </c:v>
                </c:pt>
                <c:pt idx="4">
                  <c:v>Информатика </c:v>
                </c:pt>
                <c:pt idx="5">
                  <c:v>Биология </c:v>
                </c:pt>
                <c:pt idx="6">
                  <c:v>История </c:v>
                </c:pt>
                <c:pt idx="7">
                  <c:v>География </c:v>
                </c:pt>
                <c:pt idx="8">
                  <c:v>Английский язык </c:v>
                </c:pt>
                <c:pt idx="9">
                  <c:v>Немецкий язык </c:v>
                </c:pt>
                <c:pt idx="10">
                  <c:v>Французский язык </c:v>
                </c:pt>
                <c:pt idx="11">
                  <c:v>Обществознание </c:v>
                </c:pt>
                <c:pt idx="12">
                  <c:v>Испанский язык </c:v>
                </c:pt>
                <c:pt idx="13">
                  <c:v>Литература </c:v>
                </c:pt>
              </c:strCache>
            </c:strRef>
          </c:cat>
          <c:val>
            <c:numRef>
              <c:f>Лист1!$C$2:$C$15</c:f>
              <c:numCache>
                <c:formatCode>0.00</c:formatCode>
                <c:ptCount val="14"/>
                <c:pt idx="0">
                  <c:v>16.27</c:v>
                </c:pt>
                <c:pt idx="1">
                  <c:v>2.6</c:v>
                </c:pt>
                <c:pt idx="2">
                  <c:v>26.32</c:v>
                </c:pt>
                <c:pt idx="3">
                  <c:v>0</c:v>
                </c:pt>
                <c:pt idx="4">
                  <c:v>18.52</c:v>
                </c:pt>
                <c:pt idx="5">
                  <c:v>10.81</c:v>
                </c:pt>
                <c:pt idx="6">
                  <c:v>38.950000000000003</c:v>
                </c:pt>
                <c:pt idx="7">
                  <c:v>50</c:v>
                </c:pt>
                <c:pt idx="8">
                  <c:v>36.700000000000003</c:v>
                </c:pt>
                <c:pt idx="9">
                  <c:v>100</c:v>
                </c:pt>
                <c:pt idx="10">
                  <c:v>57.14</c:v>
                </c:pt>
                <c:pt idx="11">
                  <c:v>18.89</c:v>
                </c:pt>
                <c:pt idx="12">
                  <c:v>33.33</c:v>
                </c:pt>
                <c:pt idx="13">
                  <c:v>30</c:v>
                </c:pt>
              </c:numCache>
            </c:numRef>
          </c:val>
        </c:ser>
        <c:axId val="51722496"/>
        <c:axId val="51729536"/>
      </c:barChart>
      <c:catAx>
        <c:axId val="51722496"/>
        <c:scaling>
          <c:orientation val="minMax"/>
        </c:scaling>
        <c:axPos val="b"/>
        <c:numFmt formatCode="General" sourceLinked="1"/>
        <c:tickLblPos val="nextTo"/>
        <c:crossAx val="51729536"/>
        <c:crosses val="autoZero"/>
        <c:auto val="1"/>
        <c:lblAlgn val="ctr"/>
        <c:lblOffset val="100"/>
      </c:catAx>
      <c:valAx>
        <c:axId val="51729536"/>
        <c:scaling>
          <c:orientation val="minMax"/>
          <c:max val="10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200" b="0"/>
                </a:pPr>
                <a:r>
                  <a:rPr lang="ru-RU" sz="1200" b="0" dirty="0" smtClean="0"/>
                  <a:t>% участников ЕГЭ</a:t>
                </a:r>
                <a:endParaRPr lang="ru-RU" sz="1200" b="0" dirty="0"/>
              </a:p>
            </c:rich>
          </c:tx>
          <c:layout/>
        </c:title>
        <c:numFmt formatCode="0" sourceLinked="0"/>
        <c:tickLblPos val="nextTo"/>
        <c:txPr>
          <a:bodyPr/>
          <a:lstStyle/>
          <a:p>
            <a:pPr>
              <a:defRPr sz="1200" b="0"/>
            </a:pPr>
            <a:endParaRPr lang="ru-RU"/>
          </a:p>
        </c:txPr>
        <c:crossAx val="51722496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000" baseline="0">
                <a:latin typeface="Arial" pitchFamily="34" charset="0"/>
              </a:defRPr>
            </a:pPr>
            <a:endParaRPr lang="ru-RU"/>
          </a:p>
        </c:txPr>
      </c:dTable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287AA-0D99-42CE-A71B-10FA9908BBF8}" type="datetimeFigureOut">
              <a:rPr lang="en-US" smtClean="0"/>
              <a:pPr/>
              <a:t>8/30/2012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167DB-EFF0-400D-96A1-6799F871DE5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167DB-EFF0-400D-96A1-6799F871DE5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D0A70E-44F0-4E7D-8EC0-C8DA7F637C87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D0A70E-44F0-4E7D-8EC0-C8DA7F637C87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Общий балл школы складывается из: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а) участие школы в предложении проектов к реализации;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б) участия в голосовании;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в) организации и проведения проекта;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г) участия школы в проекте;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д) занятых призовых мест.</a:t>
            </a:r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4AD56DE-7A79-4914-AC83-E469C9ABC6F9}" type="slidenum">
              <a:rPr lang="ru-RU" smtClean="0"/>
              <a:pPr/>
              <a:t>43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DF9C395-2AF8-469D-90BE-63C0F7C7495C}" type="slidenum">
              <a:rPr lang="ru-RU" smtClean="0"/>
              <a:pPr/>
              <a:t>44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8/30/2012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8/30/2012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8/30/2012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8/30/2012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8/30/2012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8/30/2012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8/30/2012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8/30/2012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8/30/2012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8/30/2012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8/30/2012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CFA480D-CB17-4C49-BB2A-C7514E1C7CEA}" type="datetimeFigureOut">
              <a:rPr lang="en-US" smtClean="0"/>
              <a:pPr/>
              <a:t>8/30/2012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ctr"/>
            <a:fld id="{CEAB1635-7AB6-4A02-8F63-2344453D2D84}" type="slidenum">
              <a:rPr lang="en-US" smtClean="0"/>
              <a:pPr algn="ctr"/>
              <a:t>‹#›</a:t>
            </a:fld>
            <a:endParaRPr lang="en-US" sz="1600" baseline="0" dirty="0">
              <a:solidFill>
                <a:schemeClr val="tx2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_____Microsoft_Office_Excel2.xls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3.xls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__________Microsoft_Office_Excel4.xls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5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844" y="1214422"/>
            <a:ext cx="9001156" cy="250033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Анализ работы школы</a:t>
            </a:r>
            <a:r>
              <a:rPr lang="ru-RU" sz="4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2011-2012 учебный год</a:t>
            </a:r>
            <a:r>
              <a:rPr lang="ru-RU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800" noProof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2428860" y="5786454"/>
            <a:ext cx="6357982" cy="642942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август 2012 года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1071541"/>
          <a:ext cx="8643999" cy="5678424"/>
        </p:xfrm>
        <a:graphic>
          <a:graphicData uri="http://schemas.openxmlformats.org/drawingml/2006/table">
            <a:tbl>
              <a:tblPr/>
              <a:tblGrid>
                <a:gridCol w="1702150"/>
                <a:gridCol w="1047940"/>
                <a:gridCol w="1440809"/>
                <a:gridCol w="1309280"/>
                <a:gridCol w="1441670"/>
                <a:gridCol w="1702150"/>
              </a:tblGrid>
              <a:tr h="59531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по списку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аттестовано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отличники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на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«4 и 5»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не аттестованы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1- 2-ой год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1-4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1+3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</a:tr>
              <a:tr h="2976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1- 2-ой год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5-9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1+2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</a:tr>
              <a:tr h="2976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6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10-11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</a:tr>
              <a:tr h="2976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Всего 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65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58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2 + 5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</a:tr>
            </a:tbl>
          </a:graphicData>
        </a:graphic>
      </p:graphicFrame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285720" y="214290"/>
            <a:ext cx="84296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Итоги успеваемости в 1-11 классах за год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(экстернат 2011-2012 учебный  год)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Внутришкольный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контроль: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819260"/>
            <a:ext cx="8643998" cy="4110070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Фронтальный контроль</a:t>
            </a:r>
          </a:p>
          <a:p>
            <a:pPr>
              <a:buClr>
                <a:srgbClr val="C00000"/>
              </a:buClr>
              <a:buNone/>
            </a:pPr>
            <a:endParaRPr lang="ru-RU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Классно-обобщающий контроль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endParaRPr lang="ru-RU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Тематический контроль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8929718" cy="10001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latin typeface="+mn-lt"/>
              </a:rPr>
              <a:t>Результаты входящего  контроля в 2011-12 учебном году </a:t>
            </a:r>
            <a:r>
              <a:rPr lang="ru-RU" sz="2000" dirty="0" smtClean="0">
                <a:latin typeface="+mn-lt"/>
              </a:rPr>
              <a:t/>
            </a:r>
            <a:br>
              <a:rPr lang="ru-RU" sz="2000" dirty="0" smtClean="0">
                <a:latin typeface="+mn-lt"/>
              </a:rPr>
            </a:br>
            <a:r>
              <a:rPr lang="ru-RU" sz="2000" b="1" dirty="0" smtClean="0">
                <a:latin typeface="+mn-lt"/>
              </a:rPr>
              <a:t>в сравнении с результатами 2010-11 учебного года</a:t>
            </a: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endParaRPr lang="ru-RU" dirty="0"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1" y="714356"/>
          <a:ext cx="8358244" cy="5786477"/>
        </p:xfrm>
        <a:graphic>
          <a:graphicData uri="http://schemas.openxmlformats.org/drawingml/2006/table">
            <a:tbl>
              <a:tblPr/>
              <a:tblGrid>
                <a:gridCol w="1197860"/>
                <a:gridCol w="895048"/>
                <a:gridCol w="895048"/>
                <a:gridCol w="895048"/>
                <a:gridCol w="895048"/>
                <a:gridCol w="895048"/>
                <a:gridCol w="895048"/>
                <a:gridCol w="895048"/>
                <a:gridCol w="895048"/>
              </a:tblGrid>
              <a:tr h="482206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Качество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22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 – 4 классы 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5 – 11 классы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 – 4 классы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5 – 11 классы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288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2010 – 11 учебный год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2011 – 12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учебный год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2010 – 11 учебный год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2011 – 12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учебный год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2010 – 11 учебный год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2011 – 12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учебный год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2010 – 11 учебный год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2011 – 12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учебный год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9644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97%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98%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70%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79%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86%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83%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41%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51%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9644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97%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96%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83%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85%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79%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70%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58%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53%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9644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Английский язык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98%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58%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57%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30%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715436" cy="12144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latin typeface="+mn-lt"/>
              </a:rPr>
              <a:t>Сводная таблица результатов (качества выполнения)</a:t>
            </a:r>
            <a:br>
              <a:rPr lang="ru-RU" sz="2000" b="1" dirty="0" smtClean="0">
                <a:latin typeface="+mn-lt"/>
              </a:rPr>
            </a:br>
            <a:r>
              <a:rPr lang="ru-RU" sz="2000" b="1" dirty="0" smtClean="0">
                <a:latin typeface="+mn-lt"/>
              </a:rPr>
              <a:t>административных контрольных работ </a:t>
            </a:r>
            <a:br>
              <a:rPr lang="ru-RU" sz="2000" b="1" dirty="0" smtClean="0">
                <a:latin typeface="+mn-lt"/>
              </a:rPr>
            </a:br>
            <a:r>
              <a:rPr lang="ru-RU" sz="2000" b="1" dirty="0" smtClean="0">
                <a:latin typeface="+mn-lt"/>
              </a:rPr>
              <a:t>по итогам </a:t>
            </a:r>
            <a:r>
              <a:rPr lang="en-US" sz="2000" b="1" dirty="0" smtClean="0">
                <a:latin typeface="+mn-lt"/>
              </a:rPr>
              <a:t>I</a:t>
            </a:r>
            <a:r>
              <a:rPr lang="ru-RU" sz="2000" b="1" dirty="0" smtClean="0">
                <a:latin typeface="+mn-lt"/>
              </a:rPr>
              <a:t> полугодия 2011-12 учебного года</a:t>
            </a:r>
            <a:br>
              <a:rPr lang="ru-RU" sz="2000" b="1" dirty="0" smtClean="0">
                <a:latin typeface="+mn-lt"/>
              </a:rPr>
            </a:br>
            <a:r>
              <a:rPr lang="ru-RU" sz="2000" b="1" dirty="0" smtClean="0">
                <a:latin typeface="+mn-lt"/>
              </a:rPr>
              <a:t>по русскому языку, математике, иностранным языкам: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214420"/>
          <a:ext cx="8643999" cy="5357852"/>
        </p:xfrm>
        <a:graphic>
          <a:graphicData uri="http://schemas.openxmlformats.org/drawingml/2006/table">
            <a:tbl>
              <a:tblPr/>
              <a:tblGrid>
                <a:gridCol w="1490511"/>
                <a:gridCol w="984587"/>
                <a:gridCol w="984587"/>
                <a:gridCol w="869932"/>
                <a:gridCol w="869932"/>
                <a:gridCol w="869131"/>
                <a:gridCol w="869131"/>
                <a:gridCol w="853094"/>
                <a:gridCol w="853094"/>
              </a:tblGrid>
              <a:tr h="89524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2 - 4 классы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5 – 8  классы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9 - 11 классы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31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декабрь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2010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декабрь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2011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декабрь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2010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декабрь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2011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декабрь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декабрь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декабрь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декабрь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37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latin typeface="Times New Roman"/>
                          <a:ea typeface="Calibri"/>
                          <a:cs typeface="Times New Roman"/>
                        </a:rPr>
                        <a:t>87%</a:t>
                      </a:r>
                      <a:endParaRPr lang="ru-RU" sz="2400" b="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latin typeface="Times New Roman"/>
                          <a:ea typeface="Calibri"/>
                          <a:cs typeface="Times New Roman"/>
                        </a:rPr>
                        <a:t>81%</a:t>
                      </a:r>
                      <a:endParaRPr lang="ru-RU" sz="2400" b="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latin typeface="Times New Roman"/>
                          <a:ea typeface="Calibri"/>
                          <a:cs typeface="Times New Roman"/>
                        </a:rPr>
                        <a:t>61%</a:t>
                      </a:r>
                      <a:endParaRPr lang="ru-RU" sz="2400" b="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latin typeface="Times New Roman"/>
                          <a:ea typeface="Calibri"/>
                          <a:cs typeface="Times New Roman"/>
                        </a:rPr>
                        <a:t>56%</a:t>
                      </a:r>
                      <a:endParaRPr lang="ru-RU" sz="2400" b="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latin typeface="Times New Roman"/>
                          <a:ea typeface="Calibri"/>
                          <a:cs typeface="Times New Roman"/>
                        </a:rPr>
                        <a:t>49%</a:t>
                      </a:r>
                      <a:endParaRPr lang="ru-RU" sz="2400" b="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latin typeface="Times New Roman"/>
                          <a:ea typeface="Calibri"/>
                          <a:cs typeface="Times New Roman"/>
                        </a:rPr>
                        <a:t>49%</a:t>
                      </a:r>
                      <a:endParaRPr lang="ru-RU" sz="2400" b="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latin typeface="Times New Roman"/>
                          <a:ea typeface="Calibri"/>
                          <a:cs typeface="Times New Roman"/>
                        </a:rPr>
                        <a:t>66%</a:t>
                      </a:r>
                      <a:endParaRPr lang="ru-RU" sz="2400" b="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latin typeface="Times New Roman"/>
                          <a:ea typeface="Calibri"/>
                          <a:cs typeface="Times New Roman"/>
                        </a:rPr>
                        <a:t>62%</a:t>
                      </a:r>
                      <a:endParaRPr lang="ru-RU" sz="2400" b="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8952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 Русский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 язык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latin typeface="Times New Roman"/>
                          <a:ea typeface="Calibri"/>
                          <a:cs typeface="Times New Roman"/>
                        </a:rPr>
                        <a:t>82%</a:t>
                      </a:r>
                      <a:endParaRPr lang="ru-RU" sz="2400" b="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70%</a:t>
                      </a:r>
                      <a:endParaRPr lang="ru-RU" sz="2400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latin typeface="Times New Roman"/>
                          <a:ea typeface="Calibri"/>
                          <a:cs typeface="Times New Roman"/>
                        </a:rPr>
                        <a:t>64%</a:t>
                      </a:r>
                      <a:endParaRPr lang="ru-RU" sz="2400" b="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66%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latin typeface="Times New Roman"/>
                          <a:ea typeface="Calibri"/>
                          <a:cs typeface="Times New Roman"/>
                        </a:rPr>
                        <a:t>56%</a:t>
                      </a:r>
                      <a:endParaRPr lang="ru-RU" sz="2400" b="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60%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0" i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latin typeface="Times New Roman"/>
                          <a:ea typeface="Calibri"/>
                          <a:cs typeface="Times New Roman"/>
                        </a:rPr>
                        <a:t>67%</a:t>
                      </a:r>
                      <a:endParaRPr lang="ru-RU" sz="2400" b="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0" i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latin typeface="Times New Roman"/>
                          <a:ea typeface="Calibri"/>
                          <a:cs typeface="Times New Roman"/>
                        </a:rPr>
                        <a:t>65%</a:t>
                      </a:r>
                      <a:endParaRPr lang="ru-RU" sz="2400" b="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8952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Английский язык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i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i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i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27%</a:t>
                      </a:r>
                      <a:endParaRPr lang="ru-RU" sz="24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34%</a:t>
                      </a:r>
                      <a:endParaRPr lang="ru-RU" sz="24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31%</a:t>
                      </a:r>
                      <a:endParaRPr lang="ru-RU" sz="24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8952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Немецкий язык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i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i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i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400" i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i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i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86874" cy="163279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+mn-lt"/>
              </a:rPr>
              <a:t>Сводная таблица результатов  (качество выполнения)</a:t>
            </a:r>
            <a:br>
              <a:rPr lang="ru-RU" sz="2000" b="1" dirty="0" smtClean="0">
                <a:latin typeface="+mn-lt"/>
              </a:rPr>
            </a:br>
            <a:r>
              <a:rPr lang="ru-RU" sz="2000" b="1" dirty="0" smtClean="0">
                <a:latin typeface="+mn-lt"/>
              </a:rPr>
              <a:t>итоговой промежуточной аттестации в 2011-12 учебном году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285859"/>
          <a:ext cx="8501122" cy="5357853"/>
        </p:xfrm>
        <a:graphic>
          <a:graphicData uri="http://schemas.openxmlformats.org/drawingml/2006/table">
            <a:tbl>
              <a:tblPr/>
              <a:tblGrid>
                <a:gridCol w="1465874"/>
                <a:gridCol w="968313"/>
                <a:gridCol w="968313"/>
                <a:gridCol w="855553"/>
                <a:gridCol w="855553"/>
                <a:gridCol w="854765"/>
                <a:gridCol w="854765"/>
                <a:gridCol w="838993"/>
                <a:gridCol w="838993"/>
              </a:tblGrid>
              <a:tr h="68883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2 - 4 классы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5 – 8  классы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10 класс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95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май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2011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май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2012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май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2011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май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май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май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май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май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2012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0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latin typeface="Times New Roman"/>
                          <a:ea typeface="Calibri"/>
                          <a:cs typeface="Times New Roman"/>
                        </a:rPr>
                        <a:t>92%</a:t>
                      </a:r>
                      <a:endParaRPr lang="ru-RU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78%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latin typeface="Times New Roman"/>
                          <a:ea typeface="Calibri"/>
                          <a:cs typeface="Times New Roman"/>
                        </a:rPr>
                        <a:t>70%</a:t>
                      </a:r>
                      <a:endParaRPr lang="ru-RU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66%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latin typeface="Times New Roman"/>
                          <a:ea typeface="Calibri"/>
                          <a:cs typeface="Times New Roman"/>
                        </a:rPr>
                        <a:t>50%</a:t>
                      </a:r>
                      <a:endParaRPr lang="ru-RU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0%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latin typeface="Times New Roman"/>
                          <a:ea typeface="Calibri"/>
                          <a:cs typeface="Times New Roman"/>
                        </a:rPr>
                        <a:t>71%</a:t>
                      </a:r>
                      <a:endParaRPr lang="ru-RU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48%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692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 Русский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 язык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79%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78%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64%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73%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57%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25%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latin typeface="Times New Roman"/>
                          <a:ea typeface="Calibri"/>
                          <a:cs typeface="Times New Roman"/>
                        </a:rPr>
                        <a:t>67%</a:t>
                      </a:r>
                      <a:endParaRPr lang="ru-RU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59%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692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Английский язык- 1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- 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39%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62%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latin typeface="Times New Roman"/>
                          <a:ea typeface="Calibri"/>
                          <a:cs typeface="Times New Roman"/>
                        </a:rPr>
                        <a:t>70%</a:t>
                      </a:r>
                      <a:endParaRPr lang="ru-RU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81%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692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Немецкий язык- 1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90%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0" i="1" dirty="0"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2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latin typeface="Times New Roman"/>
                          <a:ea typeface="Calibri"/>
                          <a:cs typeface="Times New Roman"/>
                        </a:rPr>
                        <a:t>90%</a:t>
                      </a:r>
                      <a:endParaRPr lang="ru-RU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692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Английский язык- 2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40%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latin typeface="Times New Roman"/>
                          <a:ea typeface="Calibri"/>
                          <a:cs typeface="Times New Roman"/>
                        </a:rPr>
                        <a:t>40%</a:t>
                      </a:r>
                      <a:endParaRPr lang="ru-RU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692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Немецкий язык- 2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75%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50%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>
                          <a:latin typeface="Times New Roman"/>
                          <a:ea typeface="Calibri"/>
                          <a:cs typeface="Times New Roman"/>
                        </a:rPr>
                        <a:t>63%</a:t>
                      </a:r>
                      <a:endParaRPr lang="ru-RU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8306" name="Rectangle 2"/>
          <p:cNvSpPr>
            <a:spLocks noChangeArrowheads="1"/>
          </p:cNvSpPr>
          <p:nvPr/>
        </p:nvSpPr>
        <p:spPr bwMode="auto">
          <a:xfrm>
            <a:off x="214282" y="142852"/>
            <a:ext cx="86439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Сравнительный анализ качества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обученности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по результатам контроля 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 2011-12 учебном году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785794"/>
          <a:ext cx="8643995" cy="5572164"/>
        </p:xfrm>
        <a:graphic>
          <a:graphicData uri="http://schemas.openxmlformats.org/drawingml/2006/table">
            <a:tbl>
              <a:tblPr/>
              <a:tblGrid>
                <a:gridCol w="1428760"/>
                <a:gridCol w="785818"/>
                <a:gridCol w="785818"/>
                <a:gridCol w="857256"/>
                <a:gridCol w="785818"/>
                <a:gridCol w="720289"/>
                <a:gridCol w="851347"/>
                <a:gridCol w="785818"/>
                <a:gridCol w="822607"/>
                <a:gridCol w="820464"/>
              </a:tblGrid>
              <a:tr h="64975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 Предмет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Входящий </a:t>
                      </a:r>
                      <a:endParaRPr lang="ru-RU" sz="18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контроль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Промежуточный контроль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Итоговый </a:t>
                      </a:r>
                      <a:endParaRPr lang="ru-RU" sz="18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контроль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46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2-4 классы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5-9 классы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10-11 классы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2-4 классы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5-9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классы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10-11 классы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2-4 классы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5-9 классы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10-11 классы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9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83%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55%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42%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81%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62%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34%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78%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66%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0%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7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70%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56%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32%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70%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90%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38%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78%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73%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25%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7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Английский язык - 1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22%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40%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37%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39%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62%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7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Немецкий язык - 1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90%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7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Английский язык - 2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40%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37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Немецкий язык - 2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75%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50%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Классно-обобщающий контроль: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389120"/>
          </a:xfrm>
        </p:spPr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класс</a:t>
            </a:r>
          </a:p>
          <a:p>
            <a:pPr>
              <a:buBlip>
                <a:blip r:embed="rId2"/>
              </a:buBlip>
            </a:pP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класс</a:t>
            </a:r>
          </a:p>
          <a:p>
            <a:pPr>
              <a:buBlip>
                <a:blip r:embed="rId2"/>
              </a:buBlip>
            </a:pP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 класс</a:t>
            </a:r>
          </a:p>
          <a:p>
            <a:pPr>
              <a:buBlip>
                <a:blip r:embed="rId2"/>
              </a:buBlip>
            </a:pP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 класс</a:t>
            </a:r>
          </a:p>
          <a:p>
            <a:pPr>
              <a:buBlip>
                <a:blip r:embed="rId2"/>
              </a:buBlip>
            </a:pP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 и 11 классы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429684" cy="857256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Итоговая аттестация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6" y="1142982"/>
          <a:ext cx="8858310" cy="5523451"/>
        </p:xfrm>
        <a:graphic>
          <a:graphicData uri="http://schemas.openxmlformats.org/drawingml/2006/table">
            <a:tbl>
              <a:tblPr/>
              <a:tblGrid>
                <a:gridCol w="2406927"/>
                <a:gridCol w="1101837"/>
                <a:gridCol w="1042590"/>
                <a:gridCol w="1042590"/>
                <a:gridCol w="1042590"/>
                <a:gridCol w="1110888"/>
                <a:gridCol w="1110888"/>
              </a:tblGrid>
              <a:tr h="29217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9 класс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43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Сдавали экзамен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«5»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«4»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«3»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«2»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54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Русский язык (письменно) </a:t>
                      </a:r>
                      <a:r>
                        <a:rPr lang="ru-RU" sz="14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изложение с элементами сочинения (содержание/грамотность)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4/5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9/6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5/7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72%/ 61%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1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Алгебра (письменно)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50%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Английский язык-1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100%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Английский язык (база)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80%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1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Немецкий язык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1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История 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1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Химия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1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Биология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1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География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1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ОБЖ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50%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1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Обществознание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1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Геометрия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Русский язык (устно)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-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0%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Grp="1" noChangeArrowheads="1"/>
          </p:cNvSpPr>
          <p:nvPr>
            <p:ph sz="half" idx="4294967295"/>
          </p:nvPr>
        </p:nvSpPr>
        <p:spPr>
          <a:xfrm>
            <a:off x="285720" y="928670"/>
            <a:ext cx="8643998" cy="592933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В ЕГЭ приняло участие </a:t>
            </a: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550 человек</a:t>
            </a:r>
            <a:r>
              <a:rPr lang="ru-RU" sz="2400" dirty="0" smtClean="0">
                <a:solidFill>
                  <a:srgbClr val="002060"/>
                </a:solidFill>
              </a:rPr>
              <a:t>, включая экстернов и выпускников прошлых лет, в том числе: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по русскому языку – 541 чел.,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по математике – 539 чел,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по английскому языку – 188 чел.,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по обществознанию – 180 чел.,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по истории – 95 чел.,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по физике – 57 чел.,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по биологии – 37 чел.,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по химии – 32 чел.,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по информатике – 27 чел.,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по французскому языку – 14 чел.,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по литературе – 10 чел.,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по немецкому языку – 10 чел., 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по географии – 6 чел.,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по испанскому языку – 6 чел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b="1" dirty="0" smtClean="0">
              <a:solidFill>
                <a:srgbClr val="0070C0"/>
              </a:solidFill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dirty="0" smtClean="0"/>
          </a:p>
        </p:txBody>
      </p:sp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7044" y="329977"/>
            <a:ext cx="8922673" cy="841375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Организация проведения единого государственного экзамена (ЕГЭ) в </a:t>
            </a:r>
            <a:r>
              <a:rPr lang="ru-RU" sz="2400" b="1" dirty="0" err="1" smtClean="0">
                <a:solidFill>
                  <a:srgbClr val="002060"/>
                </a:solidFill>
                <a:latin typeface="+mn-lt"/>
              </a:rPr>
              <a:t>заграншколах</a:t>
            </a:r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 МИД России</a:t>
            </a:r>
            <a:br>
              <a:rPr lang="ru-RU" sz="2400" b="1" dirty="0" smtClean="0">
                <a:solidFill>
                  <a:srgbClr val="002060"/>
                </a:solidFill>
                <a:latin typeface="+mn-lt"/>
              </a:rPr>
            </a:br>
            <a:endParaRPr lang="ru-RU" sz="2400" b="1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214282" y="1357298"/>
          <a:ext cx="8643998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24"/>
          <p:cNvSpPr txBox="1">
            <a:spLocks/>
          </p:cNvSpPr>
          <p:nvPr/>
        </p:nvSpPr>
        <p:spPr>
          <a:xfrm>
            <a:off x="428596" y="214290"/>
            <a:ext cx="8358246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Результаты участников РФ, ЗОУ и МИД</a:t>
            </a:r>
            <a:b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</a:br>
            <a: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по среднему баллу в 2012 году</a:t>
            </a:r>
            <a:endParaRPr kumimoji="0" lang="ru-RU" sz="2800" b="1" i="0" u="none" strike="noStrike" kern="0" cap="none" spc="0" normalizeH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Государственная функция школы: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643998" cy="5038740"/>
          </a:xfrm>
        </p:spPr>
        <p:txBody>
          <a:bodyPr/>
          <a:lstStyle/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Выполнение государственных образовательных стандартов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Развитие учащихся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Обеспечение широкого спектра форм дополнительного образования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Внедрение современных педагогических технологий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Сохранение благоприятного психологического климата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Укрепление материально-технической базы школы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02770" y="1285862"/>
          <a:ext cx="8414658" cy="5357847"/>
        </p:xfrm>
        <a:graphic>
          <a:graphicData uri="http://schemas.openxmlformats.org/drawingml/2006/table">
            <a:tbl>
              <a:tblPr firstRow="1">
                <a:tableStyleId>{D7AC3CCA-C797-4891-BE02-D94E43425B78}</a:tableStyleId>
              </a:tblPr>
              <a:tblGrid>
                <a:gridCol w="2401752"/>
                <a:gridCol w="1472041"/>
                <a:gridCol w="1432433"/>
                <a:gridCol w="1554216"/>
                <a:gridCol w="1554216"/>
              </a:tblGrid>
              <a:tr h="843987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/>
                        <a:t> предмет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+mn-lt"/>
                          <a:ea typeface="Calibri"/>
                          <a:cs typeface="Times New Roman"/>
                        </a:rPr>
                        <a:t>Количество участников ЕГЭ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latin typeface="+mn-lt"/>
                        </a:rPr>
                        <a:t>Результаты по среднему баллу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+mn-lt"/>
                          <a:ea typeface="Calibri"/>
                          <a:cs typeface="Times New Roman"/>
                        </a:rPr>
                        <a:t>Количество участников ЕГЭ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+mn-lt"/>
                          <a:ea typeface="Calibri"/>
                          <a:cs typeface="Times New Roman"/>
                        </a:rPr>
                        <a:t>Результаты по среднему баллу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941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+mn-lt"/>
                          <a:ea typeface="Calibri"/>
                          <a:cs typeface="Times New Roman"/>
                        </a:rPr>
                        <a:t>2011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+mn-lt"/>
                          <a:ea typeface="Calibri"/>
                          <a:cs typeface="Times New Roman"/>
                        </a:rPr>
                        <a:t>2012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94151">
                <a:tc>
                  <a:txBody>
                    <a:bodyPr/>
                    <a:lstStyle/>
                    <a:p>
                      <a:pPr fontAlgn="b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/>
                        <a:t>Русский язык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n-lt"/>
                          <a:ea typeface="Calibri"/>
                          <a:cs typeface="Times New Roman"/>
                        </a:rPr>
                        <a:t>461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70,5 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n-lt"/>
                          <a:ea typeface="Calibri"/>
                          <a:cs typeface="Times New Roman"/>
                        </a:rPr>
                        <a:t>541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66,7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01966">
                <a:tc>
                  <a:txBody>
                    <a:bodyPr/>
                    <a:lstStyle/>
                    <a:p>
                      <a:pPr fontAlgn="b">
                        <a:lnSpc>
                          <a:spcPts val="173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/>
                        <a:t>Математика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n-lt"/>
                          <a:ea typeface="Calibri"/>
                          <a:cs typeface="Times New Roman"/>
                        </a:rPr>
                        <a:t>453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59,5 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n-lt"/>
                          <a:ea typeface="Calibri"/>
                          <a:cs typeface="Times New Roman"/>
                        </a:rPr>
                        <a:t>539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55,9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01966">
                <a:tc>
                  <a:txBody>
                    <a:bodyPr/>
                    <a:lstStyle/>
                    <a:p>
                      <a:pPr fontAlgn="b">
                        <a:lnSpc>
                          <a:spcPts val="173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/>
                        <a:t>Физика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44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71,7 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57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62,8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01966">
                <a:tc>
                  <a:txBody>
                    <a:bodyPr/>
                    <a:lstStyle/>
                    <a:p>
                      <a:pPr fontAlgn="b">
                        <a:lnSpc>
                          <a:spcPts val="173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/>
                        <a:t>Химия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21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63,3 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32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63,7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</a:tr>
              <a:tr h="301966">
                <a:tc>
                  <a:txBody>
                    <a:bodyPr/>
                    <a:lstStyle/>
                    <a:p>
                      <a:pPr fontAlgn="b">
                        <a:lnSpc>
                          <a:spcPts val="173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/>
                        <a:t>Информатика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17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70,5 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27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72,7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</a:tr>
              <a:tr h="301966">
                <a:tc>
                  <a:txBody>
                    <a:bodyPr/>
                    <a:lstStyle/>
                    <a:p>
                      <a:pPr fontAlgn="b">
                        <a:lnSpc>
                          <a:spcPts val="173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/>
                        <a:t>Биология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25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68,4 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37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66,6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01966">
                <a:tc>
                  <a:txBody>
                    <a:bodyPr/>
                    <a:lstStyle/>
                    <a:p>
                      <a:pPr fontAlgn="b">
                        <a:lnSpc>
                          <a:spcPts val="173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История 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89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75,1 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95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73,0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01966">
                <a:tc>
                  <a:txBody>
                    <a:bodyPr/>
                    <a:lstStyle/>
                    <a:p>
                      <a:pPr fontAlgn="b">
                        <a:lnSpc>
                          <a:spcPts val="173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География 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69,5 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77,7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</a:tr>
              <a:tr h="301966">
                <a:tc>
                  <a:txBody>
                    <a:bodyPr/>
                    <a:lstStyle/>
                    <a:p>
                      <a:pPr fontAlgn="b">
                        <a:lnSpc>
                          <a:spcPts val="173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Английский язык 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163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76,0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188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73,2</a:t>
                      </a:r>
                    </a:p>
                  </a:txBody>
                  <a:tcPr marL="68580" marR="68580" marT="0" marB="0" anchor="ctr">
                    <a:noFill/>
                  </a:tcPr>
                </a:tc>
              </a:tr>
              <a:tr h="301966">
                <a:tc>
                  <a:txBody>
                    <a:bodyPr/>
                    <a:lstStyle/>
                    <a:p>
                      <a:pPr fontAlgn="b">
                        <a:lnSpc>
                          <a:spcPts val="173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Немецкий язык 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67,0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10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90,2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</a:tr>
              <a:tr h="301966">
                <a:tc>
                  <a:txBody>
                    <a:bodyPr/>
                    <a:lstStyle/>
                    <a:p>
                      <a:pPr fontAlgn="b">
                        <a:lnSpc>
                          <a:spcPts val="173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Французский язык 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14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90,7 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14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82,3</a:t>
                      </a:r>
                    </a:p>
                  </a:txBody>
                  <a:tcPr marL="68580" marR="68580" marT="0" marB="0" anchor="ctr">
                    <a:noFill/>
                  </a:tcPr>
                </a:tc>
              </a:tr>
              <a:tr h="301966">
                <a:tc>
                  <a:txBody>
                    <a:bodyPr/>
                    <a:lstStyle/>
                    <a:p>
                      <a:pPr fontAlgn="b">
                        <a:lnSpc>
                          <a:spcPts val="173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Обществознание 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168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69,3 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180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68,9</a:t>
                      </a:r>
                    </a:p>
                  </a:txBody>
                  <a:tcPr marL="68580" marR="68580" marT="0" marB="0" anchor="ctr">
                    <a:noFill/>
                  </a:tcPr>
                </a:tc>
              </a:tr>
              <a:tr h="301966">
                <a:tc>
                  <a:txBody>
                    <a:bodyPr/>
                    <a:lstStyle/>
                    <a:p>
                      <a:pPr fontAlgn="b">
                        <a:lnSpc>
                          <a:spcPts val="173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Испанский язык 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81,6 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77,0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01966">
                <a:tc>
                  <a:txBody>
                    <a:bodyPr/>
                    <a:lstStyle/>
                    <a:p>
                      <a:pPr fontAlgn="b">
                        <a:lnSpc>
                          <a:spcPts val="173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Литература 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17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73,8 </a:t>
                      </a:r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10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63,7</a:t>
                      </a:r>
                    </a:p>
                  </a:txBody>
                  <a:tcPr marL="68580" marR="68580" marT="0" marB="0" anchor="ctr">
                    <a:noFill/>
                  </a:tcPr>
                </a:tc>
              </a:tr>
            </a:tbl>
          </a:graphicData>
        </a:graphic>
      </p:graphicFrame>
      <p:sp>
        <p:nvSpPr>
          <p:cNvPr id="3" name="Заголовок 24"/>
          <p:cNvSpPr txBox="1">
            <a:spLocks/>
          </p:cNvSpPr>
          <p:nvPr/>
        </p:nvSpPr>
        <p:spPr>
          <a:xfrm>
            <a:off x="214282" y="285728"/>
            <a:ext cx="8643998" cy="59055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Результаты участников ЕГЭ 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 ОУ МИД </a:t>
            </a:r>
            <a:b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</a:b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по среднему баллу в 2011, 2012 гг.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428596" y="1428736"/>
          <a:ext cx="8572560" cy="38426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24"/>
          <p:cNvSpPr txBox="1">
            <a:spLocks/>
          </p:cNvSpPr>
          <p:nvPr/>
        </p:nvSpPr>
        <p:spPr>
          <a:xfrm>
            <a:off x="428596" y="285728"/>
            <a:ext cx="8501122" cy="59055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Количество участников  ЕГЭ  ЗОУ и МИД, </a:t>
            </a:r>
            <a:b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</a:br>
            <a: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набравших 80-100 баллов в 2012 г</a:t>
            </a:r>
            <a:endParaRPr kumimoji="0" lang="ru-RU" sz="2800" b="1" i="0" u="none" strike="noStrike" kern="0" cap="none" spc="0" normalizeH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5286388"/>
          <a:ext cx="8643998" cy="1071570"/>
        </p:xfrm>
        <a:graphic>
          <a:graphicData uri="http://schemas.openxmlformats.org/drawingml/2006/table">
            <a:tbl>
              <a:tblPr firstRow="1" bandRow="1"/>
              <a:tblGrid>
                <a:gridCol w="1000132"/>
                <a:gridCol w="571504"/>
                <a:gridCol w="571504"/>
                <a:gridCol w="500066"/>
                <a:gridCol w="571504"/>
                <a:gridCol w="571504"/>
                <a:gridCol w="500066"/>
                <a:gridCol w="571504"/>
                <a:gridCol w="500066"/>
                <a:gridCol w="571504"/>
                <a:gridCol w="571504"/>
                <a:gridCol w="500066"/>
                <a:gridCol w="571504"/>
                <a:gridCol w="560248"/>
                <a:gridCol w="511322"/>
              </a:tblGrid>
              <a:tr h="535785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ru-RU" sz="1000" dirty="0" smtClean="0"/>
                        <a:t>Всего участников ЗОУ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1403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1399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305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93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63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117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187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27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258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10</a:t>
                      </a:r>
                      <a:endParaRPr lang="ru-RU" sz="1100" dirty="0"/>
                    </a:p>
                  </a:txBody>
                  <a:tcPr anchor="ctr">
                    <a:solidFill>
                      <a:srgbClr val="FADDA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14</a:t>
                      </a:r>
                      <a:endParaRPr lang="ru-RU" sz="1100" dirty="0"/>
                    </a:p>
                  </a:txBody>
                  <a:tcPr anchor="ctr">
                    <a:solidFill>
                      <a:srgbClr val="FADDA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536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6</a:t>
                      </a:r>
                      <a:endParaRPr lang="ru-RU" sz="1100" dirty="0"/>
                    </a:p>
                  </a:txBody>
                  <a:tcPr anchor="ctr">
                    <a:solidFill>
                      <a:srgbClr val="FADDA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31</a:t>
                      </a:r>
                      <a:endParaRPr lang="ru-RU" sz="1100" dirty="0"/>
                    </a:p>
                  </a:txBody>
                  <a:tcPr anchor="ctr"/>
                </a:tc>
              </a:tr>
              <a:tr h="535785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ru-RU" sz="1000" dirty="0" smtClean="0"/>
                        <a:t>Всего участников  МИД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541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539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57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32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27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37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95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6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188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10</a:t>
                      </a:r>
                      <a:endParaRPr lang="ru-RU" sz="1100" dirty="0"/>
                    </a:p>
                  </a:txBody>
                  <a:tcPr anchor="ctr">
                    <a:solidFill>
                      <a:srgbClr val="FADDA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14</a:t>
                      </a:r>
                      <a:endParaRPr lang="ru-RU" sz="1100" dirty="0"/>
                    </a:p>
                  </a:txBody>
                  <a:tcPr anchor="ctr">
                    <a:solidFill>
                      <a:srgbClr val="FADDA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180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6</a:t>
                      </a:r>
                      <a:endParaRPr lang="ru-RU" sz="1100" dirty="0"/>
                    </a:p>
                  </a:txBody>
                  <a:tcPr anchor="ctr">
                    <a:solidFill>
                      <a:srgbClr val="FADDA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10</a:t>
                      </a:r>
                      <a:endParaRPr lang="ru-RU" sz="11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Содержимое 9"/>
          <p:cNvGraphicFramePr>
            <a:graphicFrameLocks noGrp="1"/>
          </p:cNvGraphicFramePr>
          <p:nvPr>
            <p:ph sz="half" idx="4294967295"/>
          </p:nvPr>
        </p:nvGraphicFramePr>
        <p:xfrm>
          <a:off x="200025" y="142852"/>
          <a:ext cx="4292600" cy="6500858"/>
        </p:xfrm>
        <a:graphic>
          <a:graphicData uri="http://schemas.openxmlformats.org/presentationml/2006/ole">
            <p:oleObj spid="_x0000_s3074" r:id="rId3" imgW="4291956" imgH="6151397" progId="Excel.Chart.8">
              <p:embed/>
            </p:oleObj>
          </a:graphicData>
        </a:graphic>
      </p:graphicFrame>
      <p:graphicFrame>
        <p:nvGraphicFramePr>
          <p:cNvPr id="5123" name="Содержимое 11"/>
          <p:cNvGraphicFramePr>
            <a:graphicFrameLocks noGrp="1"/>
          </p:cNvGraphicFramePr>
          <p:nvPr>
            <p:ph sz="half" idx="4294967295"/>
          </p:nvPr>
        </p:nvGraphicFramePr>
        <p:xfrm>
          <a:off x="4521200" y="138113"/>
          <a:ext cx="4229100" cy="6554787"/>
        </p:xfrm>
        <a:graphic>
          <a:graphicData uri="http://schemas.openxmlformats.org/presentationml/2006/ole">
            <p:oleObj spid="_x0000_s3075" name="Диаграмма" r:id="rId4" imgW="4224894" imgH="6553768" progId="Excel.Chart.8">
              <p:embed/>
            </p:oleObj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35824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Количество участников ЕГЭ, </a:t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не набравших минимальный балл</a:t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 предметам в 2011, 2012 гг.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3" y="1857363"/>
          <a:ext cx="8286810" cy="371068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62270"/>
                <a:gridCol w="2762270"/>
                <a:gridCol w="2762270"/>
              </a:tblGrid>
              <a:tr h="93838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предмет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2011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2012 год</a:t>
                      </a:r>
                      <a:endParaRPr lang="ru-RU" dirty="0"/>
                    </a:p>
                  </a:txBody>
                  <a:tcPr/>
                </a:tc>
              </a:tr>
              <a:tr h="895535">
                <a:tc>
                  <a:txBody>
                    <a:bodyPr/>
                    <a:lstStyle/>
                    <a:p>
                      <a:r>
                        <a:rPr lang="ru-RU" dirty="0" smtClean="0"/>
                        <a:t>физика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2,3 %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1,75%</a:t>
                      </a:r>
                      <a:endParaRPr lang="ru-RU" dirty="0"/>
                    </a:p>
                  </a:txBody>
                  <a:tcPr anchor="ctr"/>
                </a:tc>
              </a:tr>
              <a:tr h="938382">
                <a:tc>
                  <a:txBody>
                    <a:bodyPr/>
                    <a:lstStyle/>
                    <a:p>
                      <a:r>
                        <a:rPr lang="ru-RU" dirty="0" smtClean="0"/>
                        <a:t>химия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4,3%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  <a:tr h="938382">
                <a:tc>
                  <a:txBody>
                    <a:bodyPr/>
                    <a:lstStyle/>
                    <a:p>
                      <a:r>
                        <a:rPr lang="ru-RU" dirty="0" smtClean="0"/>
                        <a:t>обществознание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0,6%</a:t>
                      </a:r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285862"/>
          <a:ext cx="8501121" cy="4709706"/>
        </p:xfrm>
        <a:graphic>
          <a:graphicData uri="http://schemas.openxmlformats.org/drawingml/2006/table">
            <a:tbl>
              <a:tblPr/>
              <a:tblGrid>
                <a:gridCol w="1785950"/>
                <a:gridCol w="1143008"/>
                <a:gridCol w="1033908"/>
                <a:gridCol w="1652802"/>
                <a:gridCol w="1652802"/>
                <a:gridCol w="1232651"/>
              </a:tblGrid>
              <a:tr h="39669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11 класс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77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Сдавали экзамен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(человек)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Средний балл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 перешли порог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баллы, соответствующие «4» и «5»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79,4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  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24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69,7</a:t>
                      </a:r>
                      <a:endParaRPr lang="ru-RU" sz="24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9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Английский язык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78,4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Обществознание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Немецкий язык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90,4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История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94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Информатика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24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Физика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81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 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814" marR="59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214346" y="214290"/>
            <a:ext cx="915693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Результаты государственной </a:t>
            </a:r>
          </a:p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итоговой аттестации выпускников 11 класса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50825" y="357166"/>
            <a:ext cx="8686800" cy="5867422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800" b="1" u="sng" dirty="0" smtClean="0">
                <a:solidFill>
                  <a:srgbClr val="002060"/>
                </a:solidFill>
              </a:rPr>
              <a:t>В период проведения ЕГЭ допущены небрежности: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800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при внесении в базу данных сведений об участниках и работниках ППЭ;</a:t>
            </a:r>
          </a:p>
          <a:p>
            <a:pPr eaLnBrk="1" hangingPunct="1">
              <a:lnSpc>
                <a:spcPct val="80000"/>
              </a:lnSpc>
            </a:pPr>
            <a:endParaRPr lang="ru-RU" sz="2800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при получении отсканированных изображений экзаменационных бланков, которые в дальнейшем не подлежали машиной обработке;</a:t>
            </a:r>
          </a:p>
          <a:p>
            <a:pPr eaLnBrk="1" hangingPunct="1">
              <a:lnSpc>
                <a:spcPct val="80000"/>
              </a:lnSpc>
            </a:pPr>
            <a:endParaRPr lang="ru-RU" sz="2800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при выдаче участникам экзамена вариантов контрольных измерительных материалов, которые не соответствовали уникальным номерам экзаменационных бланков и т. д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  <a:endParaRPr lang="ru-RU" sz="28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58" y="1357292"/>
          <a:ext cx="8501122" cy="535786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774584"/>
                <a:gridCol w="1616960"/>
                <a:gridCol w="1398341"/>
                <a:gridCol w="1444304"/>
                <a:gridCol w="1266933"/>
              </a:tblGrid>
              <a:tr h="816307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Предмет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 gridSpan="2"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Кол-во поданных </a:t>
                      </a:r>
                      <a:r>
                        <a:rPr lang="ru-RU" sz="1400" dirty="0" smtClean="0"/>
                        <a:t>апелляций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Кол-во удовлетворенных </a:t>
                      </a:r>
                      <a:r>
                        <a:rPr lang="ru-RU" sz="1400" kern="1200" dirty="0" smtClean="0"/>
                        <a:t>апелляций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07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ЗОУ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МИД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ЗОУ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/>
                        <a:t>МИД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</a:tr>
              <a:tr h="313171">
                <a:tc>
                  <a:txBody>
                    <a:bodyPr/>
                    <a:lstStyle/>
                    <a:p>
                      <a:pPr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Русский язык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8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9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5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</a:tr>
              <a:tr h="313171">
                <a:tc>
                  <a:txBody>
                    <a:bodyPr/>
                    <a:lstStyle/>
                    <a:p>
                      <a:pPr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Математика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17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3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</a:tr>
              <a:tr h="313171">
                <a:tc>
                  <a:txBody>
                    <a:bodyPr/>
                    <a:lstStyle/>
                    <a:p>
                      <a:pPr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/>
                        <a:t>Физика 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1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1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</a:tr>
              <a:tr h="313171">
                <a:tc>
                  <a:txBody>
                    <a:bodyPr/>
                    <a:lstStyle/>
                    <a:p>
                      <a:pPr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Химия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2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1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</a:tr>
              <a:tr h="313171">
                <a:tc>
                  <a:txBody>
                    <a:bodyPr/>
                    <a:lstStyle/>
                    <a:p>
                      <a:pPr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Информатика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1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0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</a:tr>
              <a:tr h="313171">
                <a:tc>
                  <a:txBody>
                    <a:bodyPr/>
                    <a:lstStyle/>
                    <a:p>
                      <a:pPr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/>
                        <a:t>Биология 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0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0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</a:tr>
              <a:tr h="313171">
                <a:tc>
                  <a:txBody>
                    <a:bodyPr/>
                    <a:lstStyle/>
                    <a:p>
                      <a:pPr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История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3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1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</a:tr>
              <a:tr h="313171">
                <a:tc>
                  <a:txBody>
                    <a:bodyPr/>
                    <a:lstStyle/>
                    <a:p>
                      <a:pPr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География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0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0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</a:tr>
              <a:tr h="313171">
                <a:tc>
                  <a:txBody>
                    <a:bodyPr/>
                    <a:lstStyle/>
                    <a:p>
                      <a:pPr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/>
                        <a:t>Английский язык 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17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8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</a:tr>
              <a:tr h="313171">
                <a:tc>
                  <a:txBody>
                    <a:bodyPr/>
                    <a:lstStyle/>
                    <a:p>
                      <a:pPr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Французский язык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1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ru-RU" sz="1400"/>
                        <a:t>0</a:t>
                      </a:r>
                      <a:endParaRPr lang="ru-RU" sz="1400">
                        <a:latin typeface="Calibri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0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</a:tr>
              <a:tr h="313171">
                <a:tc>
                  <a:txBody>
                    <a:bodyPr/>
                    <a:lstStyle/>
                    <a:p>
                      <a:pPr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/>
                        <a:t>Обществознание 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0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ru-RU" sz="1400"/>
                        <a:t>0</a:t>
                      </a:r>
                      <a:endParaRPr lang="ru-RU" sz="1400">
                        <a:latin typeface="Calibri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0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</a:tr>
              <a:tr h="313171">
                <a:tc>
                  <a:txBody>
                    <a:bodyPr/>
                    <a:lstStyle/>
                    <a:p>
                      <a:pPr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Литература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1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ru-RU" sz="1400"/>
                        <a:t>1</a:t>
                      </a:r>
                      <a:endParaRPr lang="ru-RU" sz="1400">
                        <a:latin typeface="Calibri"/>
                      </a:endParaRPr>
                    </a:p>
                  </a:txBody>
                  <a:tcPr marL="57239" marR="572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1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/>
                </a:tc>
              </a:tr>
              <a:tr h="342745">
                <a:tc>
                  <a:txBody>
                    <a:bodyPr/>
                    <a:lstStyle/>
                    <a:p>
                      <a:pPr marL="228600" algn="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итого: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69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</a:rPr>
                        <a:t>51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/>
                        <a:t>28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57239" marR="57239" marT="0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</a:rPr>
                        <a:t>20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239" marR="57239" marT="0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Заголовок 24"/>
          <p:cNvSpPr txBox="1">
            <a:spLocks/>
          </p:cNvSpPr>
          <p:nvPr/>
        </p:nvSpPr>
        <p:spPr>
          <a:xfrm>
            <a:off x="214282" y="285728"/>
            <a:ext cx="8929718" cy="661988"/>
          </a:xfrm>
          <a:prstGeom prst="rect">
            <a:avLst/>
          </a:prstGeom>
        </p:spPr>
        <p:txBody>
          <a:bodyPr/>
          <a:lstStyle/>
          <a:p>
            <a:pPr lvl="0" algn="ctr">
              <a:defRPr/>
            </a:pPr>
            <a: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Количество апелляций о несогласии</a:t>
            </a:r>
            <a:b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</a:br>
            <a:r>
              <a:rPr lang="ru-RU" sz="2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с выставленными баллами в ЗОУ и МИД в 2012 г.</a:t>
            </a:r>
            <a:endParaRPr kumimoji="0" lang="ru-RU" sz="2800" b="1" i="0" u="none" strike="noStrike" kern="0" cap="none" spc="0" normalizeH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Содержимое 8"/>
          <p:cNvGraphicFramePr>
            <a:graphicFrameLocks noGrp="1"/>
          </p:cNvGraphicFramePr>
          <p:nvPr>
            <p:ph sz="half" idx="1"/>
          </p:nvPr>
        </p:nvGraphicFramePr>
        <p:xfrm>
          <a:off x="285720" y="285728"/>
          <a:ext cx="4143404" cy="6357982"/>
        </p:xfrm>
        <a:graphic>
          <a:graphicData uri="http://schemas.openxmlformats.org/presentationml/2006/ole">
            <p:oleObj spid="_x0000_s4098" r:id="rId3" imgW="4291956" imgH="4828450" progId="Excel.Chart.8">
              <p:embed/>
            </p:oleObj>
          </a:graphicData>
        </a:graphic>
      </p:graphicFrame>
      <p:graphicFrame>
        <p:nvGraphicFramePr>
          <p:cNvPr id="6147" name="Содержимое 9"/>
          <p:cNvGraphicFramePr>
            <a:graphicFrameLocks noGrp="1"/>
          </p:cNvGraphicFramePr>
          <p:nvPr>
            <p:ph sz="half" idx="2"/>
          </p:nvPr>
        </p:nvGraphicFramePr>
        <p:xfrm>
          <a:off x="4597400" y="285728"/>
          <a:ext cx="4445000" cy="6357982"/>
        </p:xfrm>
        <a:graphic>
          <a:graphicData uri="http://schemas.openxmlformats.org/presentationml/2006/ole">
            <p:oleObj spid="_x0000_s4099" r:id="rId4" imgW="4444369" imgH="4828450" progId="Excel.Chart.8">
              <p:embed/>
            </p:oleObj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2124075" y="333375"/>
            <a:ext cx="6356350" cy="1143000"/>
          </a:xfrm>
        </p:spPr>
        <p:txBody>
          <a:bodyPr/>
          <a:lstStyle/>
          <a:p>
            <a:r>
              <a:rPr lang="ru-RU" sz="2800" b="1" smtClean="0"/>
              <a:t>Изменения в КИМ</a:t>
            </a:r>
          </a:p>
        </p:txBody>
      </p:sp>
      <p:sp>
        <p:nvSpPr>
          <p:cNvPr id="8195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pic>
        <p:nvPicPr>
          <p:cNvPr id="819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15888"/>
            <a:ext cx="9144000" cy="6742112"/>
          </a:xfr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Совершенствование процедуры ЕГЭ </a:t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2013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году</a:t>
            </a:r>
            <a:endParaRPr lang="ru-RU" sz="32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gray">
          <a:xfrm>
            <a:off x="285720" y="1643050"/>
            <a:ext cx="8098068" cy="4170377"/>
          </a:xfrm>
          <a:prstGeom prst="round2DiagRect">
            <a:avLst/>
          </a:prstGeom>
          <a:solidFill>
            <a:schemeClr val="accent1">
              <a:lumMod val="75000"/>
            </a:schemeClr>
          </a:soli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none" anchor="ctr"/>
          <a:lstStyle/>
          <a:p>
            <a:pPr algn="l">
              <a:lnSpc>
                <a:spcPts val="2200"/>
              </a:lnSpc>
            </a:pPr>
            <a:endParaRPr lang="ru-RU" sz="2400" dirty="0" smtClean="0">
              <a:latin typeface="+mn-lt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gray">
          <a:xfrm>
            <a:off x="357158" y="1643050"/>
            <a:ext cx="8183760" cy="2518241"/>
          </a:xfrm>
          <a:prstGeom prst="round2DiagRect">
            <a:avLst/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none" anchor="ctr"/>
          <a:lstStyle/>
          <a:p>
            <a:pPr marL="457200" indent="-457200" algn="l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Тренировочный экзамен по иностранному языку</a:t>
            </a:r>
          </a:p>
          <a:p>
            <a:pPr marL="457200" indent="-457200" algn="l"/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 с устной частью по технологии ЕГЭ</a:t>
            </a:r>
          </a:p>
          <a:p>
            <a:pPr marL="457200" indent="-457200" algn="l"/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(английский язык)</a:t>
            </a:r>
          </a:p>
          <a:p>
            <a:pPr marL="457200" indent="-457200" algn="l"/>
            <a:endParaRPr lang="ru-RU" sz="2400" b="1" dirty="0" smtClean="0">
              <a:solidFill>
                <a:srgbClr val="002060"/>
              </a:solidFill>
              <a:latin typeface="+mn-lt"/>
            </a:endParaRPr>
          </a:p>
          <a:p>
            <a:pPr marL="981075" indent="-981075" algn="l"/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2.   Апробация проведения ЕГЭ по информатике</a:t>
            </a:r>
          </a:p>
          <a:p>
            <a:pPr marL="981075" indent="-534988" algn="l"/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 и ИКТ в компьютерной форме</a:t>
            </a:r>
          </a:p>
        </p:txBody>
      </p:sp>
      <p:sp>
        <p:nvSpPr>
          <p:cNvPr id="5" name="Объект 1"/>
          <p:cNvSpPr>
            <a:spLocks noGrp="1"/>
          </p:cNvSpPr>
          <p:nvPr/>
        </p:nvSpPr>
        <p:spPr bwMode="auto">
          <a:xfrm>
            <a:off x="662880" y="2264230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65125" indent="-255588" algn="l" rtl="0" fontAlgn="base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fontAlgn="base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542925" fontAlgn="auto">
              <a:spcAft>
                <a:spcPts val="0"/>
              </a:spcAft>
              <a:buFont typeface="Wingdings 3"/>
              <a:buNone/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4357694"/>
            <a:ext cx="800105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000" b="1" i="1" dirty="0" smtClean="0">
                <a:solidFill>
                  <a:schemeClr val="bg1"/>
                </a:solidFill>
                <a:latin typeface="+mn-lt"/>
              </a:rPr>
              <a:t>План мероприятий по совершенствованию порядка проведения единого государственного экзамена на 2011 - 2013 годы</a:t>
            </a:r>
          </a:p>
          <a:p>
            <a:pPr algn="l"/>
            <a:r>
              <a:rPr lang="ru-RU" sz="2000" b="1" i="1" dirty="0" smtClean="0">
                <a:solidFill>
                  <a:schemeClr val="bg1"/>
                </a:solidFill>
                <a:latin typeface="+mn-lt"/>
              </a:rPr>
              <a:t>Поручение Президента РФ от 10 апреля 2011г. Пр-941</a:t>
            </a:r>
          </a:p>
          <a:p>
            <a:pPr algn="l"/>
            <a:endParaRPr lang="ru-RU" b="1" i="1" dirty="0">
              <a:latin typeface="+mn-lt"/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500034" y="1285860"/>
            <a:ext cx="8286808" cy="5214974"/>
          </a:xfrm>
        </p:spPr>
        <p:txBody>
          <a:bodyPr>
            <a:normAutofit fontScale="55000" lnSpcReduction="20000"/>
          </a:bodyPr>
          <a:lstStyle/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dirty="0" smtClean="0"/>
          </a:p>
          <a:p>
            <a:pPr marL="457200" indent="-457200" algn="just">
              <a:lnSpc>
                <a:spcPct val="80000"/>
              </a:lnSpc>
              <a:buNone/>
            </a:pPr>
            <a:r>
              <a:rPr lang="ru-RU" sz="5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общего количества </a:t>
            </a:r>
            <a:r>
              <a:rPr lang="ru-RU" sz="5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школьников:</a:t>
            </a:r>
          </a:p>
          <a:p>
            <a:pPr marL="457200" indent="-457200" algn="just">
              <a:lnSpc>
                <a:spcPct val="80000"/>
              </a:lnSpc>
              <a:buNone/>
            </a:pPr>
            <a:endParaRPr lang="ru-RU" sz="51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lnSpc>
                <a:spcPct val="80000"/>
              </a:lnSpc>
            </a:pPr>
            <a:r>
              <a:rPr lang="ru-RU" sz="5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дети сотрудников МИД составляют более 32%, </a:t>
            </a:r>
            <a:endParaRPr lang="ru-RU" sz="51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lnSpc>
                <a:spcPct val="80000"/>
              </a:lnSpc>
            </a:pPr>
            <a:endParaRPr lang="ru-RU" sz="51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lnSpc>
                <a:spcPct val="80000"/>
              </a:lnSpc>
            </a:pPr>
            <a:r>
              <a:rPr lang="ru-RU" sz="5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дети </a:t>
            </a:r>
            <a:r>
              <a:rPr lang="ru-RU" sz="5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сотрудников </a:t>
            </a:r>
            <a:r>
              <a:rPr lang="ru-RU" sz="51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росгосучреждений</a:t>
            </a:r>
            <a:r>
              <a:rPr lang="ru-RU" sz="5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- около </a:t>
            </a:r>
            <a:r>
              <a:rPr lang="ru-RU" sz="5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10% </a:t>
            </a:r>
            <a:r>
              <a:rPr lang="ru-RU" sz="5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общего количества учеников, обучающихся в очной форме.</a:t>
            </a:r>
          </a:p>
          <a:p>
            <a:pPr marL="457200" indent="-457200" algn="just">
              <a:lnSpc>
                <a:spcPct val="80000"/>
              </a:lnSpc>
              <a:buNone/>
            </a:pPr>
            <a:r>
              <a:rPr lang="en-US" sz="5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</a:p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51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lnSpc>
                <a:spcPct val="80000"/>
              </a:lnSpc>
            </a:pPr>
            <a:r>
              <a:rPr lang="ru-RU" sz="5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5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</a:t>
            </a:r>
            <a:r>
              <a:rPr lang="ru-RU" sz="5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 всех школьников обучаются в форме экстерната. </a:t>
            </a:r>
          </a:p>
          <a:p>
            <a:pPr marL="457200" indent="-457200" algn="just" eaLnBrk="1" hangingPunct="1">
              <a:lnSpc>
                <a:spcPct val="80000"/>
              </a:lnSpc>
              <a:buNone/>
            </a:pPr>
            <a:endParaRPr lang="ru-RU" sz="5100" dirty="0" smtClean="0"/>
          </a:p>
          <a:p>
            <a:pPr marL="457200" indent="-457200" algn="just" eaLnBrk="1" hangingPunct="1">
              <a:lnSpc>
                <a:spcPct val="80000"/>
              </a:lnSpc>
              <a:buNone/>
            </a:pPr>
            <a:r>
              <a:rPr lang="ru-RU" sz="5100" dirty="0" smtClean="0"/>
              <a:t>  </a:t>
            </a:r>
          </a:p>
          <a:p>
            <a:pPr marL="457200" indent="-457200" algn="just" eaLnBrk="1" hangingPunct="1">
              <a:lnSpc>
                <a:spcPct val="80000"/>
              </a:lnSpc>
              <a:buNone/>
            </a:pPr>
            <a:r>
              <a:rPr lang="ru-RU" sz="2000" dirty="0" smtClean="0"/>
              <a:t>  </a:t>
            </a:r>
            <a:r>
              <a:rPr lang="en-US" sz="2000" dirty="0" smtClean="0"/>
              <a:t>	</a:t>
            </a:r>
            <a:endParaRPr lang="ru-RU" sz="2000" dirty="0" smtClean="0">
              <a:solidFill>
                <a:srgbClr val="FFFF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14282" y="285728"/>
            <a:ext cx="8515352" cy="78581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Состав учащихся школ МИД РФ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black">
          <a:xfrm>
            <a:off x="285720" y="2000240"/>
            <a:ext cx="2786082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b="1" dirty="0" smtClean="0">
                <a:latin typeface="Arial Black" pitchFamily="34" charset="0"/>
              </a:rPr>
              <a:t>Этапы проведения </a:t>
            </a:r>
            <a:r>
              <a:rPr lang="ru-RU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устной части экзамена по иностранному языку</a:t>
            </a:r>
            <a:endParaRPr lang="en-US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3"/>
          <p:cNvGrpSpPr/>
          <p:nvPr/>
        </p:nvGrpSpPr>
        <p:grpSpPr>
          <a:xfrm>
            <a:off x="3310675" y="1712724"/>
            <a:ext cx="5304007" cy="5512092"/>
            <a:chOff x="535753" y="1126675"/>
            <a:chExt cx="5657609" cy="6159312"/>
          </a:xfrm>
        </p:grpSpPr>
        <p:sp>
          <p:nvSpPr>
            <p:cNvPr id="5" name="AutoShape 3"/>
            <p:cNvSpPr>
              <a:spLocks noChangeArrowheads="1"/>
            </p:cNvSpPr>
            <p:nvPr/>
          </p:nvSpPr>
          <p:spPr bwMode="gray">
            <a:xfrm rot="10800000">
              <a:off x="940641" y="1587541"/>
              <a:ext cx="4845802" cy="1357322"/>
            </a:xfrm>
            <a:prstGeom prst="roundRect">
              <a:avLst>
                <a:gd name="adj" fmla="val 19894"/>
              </a:avLst>
            </a:prstGeom>
            <a:gradFill rotWithShape="1">
              <a:gsLst>
                <a:gs pos="0">
                  <a:srgbClr val="F8F8F8">
                    <a:gamma/>
                    <a:shade val="77647"/>
                    <a:invGamma/>
                    <a:alpha val="98000"/>
                  </a:srgbClr>
                </a:gs>
                <a:gs pos="50000">
                  <a:srgbClr val="F8F8F8"/>
                </a:gs>
                <a:gs pos="100000">
                  <a:srgbClr val="F8F8F8">
                    <a:gamma/>
                    <a:shade val="77647"/>
                    <a:invGamma/>
                    <a:alpha val="98000"/>
                  </a:srgbClr>
                </a:gs>
              </a:gsLst>
              <a:lin ang="5400000" scaled="1"/>
            </a:gradFill>
            <a:ln w="38100" algn="ctr">
              <a:solidFill>
                <a:srgbClr val="808080"/>
              </a:solidFill>
              <a:round/>
              <a:headEnd/>
              <a:tailEnd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wrap="none" anchor="ctr"/>
            <a:lstStyle/>
            <a:p>
              <a:endParaRPr lang="ru-RU" dirty="0">
                <a:latin typeface="Century Gothic" pitchFamily="34" charset="0"/>
              </a:endParaRPr>
            </a:p>
          </p:txBody>
        </p:sp>
        <p:sp>
          <p:nvSpPr>
            <p:cNvPr id="6" name="AutoShape 3"/>
            <p:cNvSpPr>
              <a:spLocks noChangeArrowheads="1"/>
            </p:cNvSpPr>
            <p:nvPr/>
          </p:nvSpPr>
          <p:spPr bwMode="gray">
            <a:xfrm rot="10800000">
              <a:off x="940641" y="3357562"/>
              <a:ext cx="4845801" cy="1357323"/>
            </a:xfrm>
            <a:prstGeom prst="roundRect">
              <a:avLst>
                <a:gd name="adj" fmla="val 19894"/>
              </a:avLst>
            </a:prstGeom>
            <a:gradFill rotWithShape="1">
              <a:gsLst>
                <a:gs pos="0">
                  <a:srgbClr val="F8F8F8">
                    <a:gamma/>
                    <a:shade val="77647"/>
                    <a:invGamma/>
                    <a:alpha val="98000"/>
                  </a:srgbClr>
                </a:gs>
                <a:gs pos="50000">
                  <a:srgbClr val="F8F8F8"/>
                </a:gs>
                <a:gs pos="100000">
                  <a:srgbClr val="F8F8F8">
                    <a:gamma/>
                    <a:shade val="77647"/>
                    <a:invGamma/>
                    <a:alpha val="98000"/>
                  </a:srgbClr>
                </a:gs>
              </a:gsLst>
              <a:lin ang="5400000" scaled="1"/>
            </a:gradFill>
            <a:ln w="38100" algn="ctr">
              <a:solidFill>
                <a:srgbClr val="808080"/>
              </a:solidFill>
              <a:round/>
              <a:headEnd/>
              <a:tailEnd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wrap="none" anchor="ctr"/>
            <a:lstStyle/>
            <a:p>
              <a:endParaRPr lang="ru-RU" dirty="0">
                <a:latin typeface="Century Gothic" pitchFamily="34" charset="0"/>
              </a:endParaRPr>
            </a:p>
          </p:txBody>
        </p:sp>
        <p:sp>
          <p:nvSpPr>
            <p:cNvPr id="7" name="AutoShape 3"/>
            <p:cNvSpPr>
              <a:spLocks noChangeArrowheads="1"/>
            </p:cNvSpPr>
            <p:nvPr/>
          </p:nvSpPr>
          <p:spPr bwMode="gray">
            <a:xfrm rot="10800000">
              <a:off x="940641" y="5214947"/>
              <a:ext cx="4845804" cy="1428761"/>
            </a:xfrm>
            <a:prstGeom prst="roundRect">
              <a:avLst>
                <a:gd name="adj" fmla="val 19894"/>
              </a:avLst>
            </a:prstGeom>
            <a:gradFill rotWithShape="1">
              <a:gsLst>
                <a:gs pos="0">
                  <a:srgbClr val="F8F8F8">
                    <a:gamma/>
                    <a:shade val="77647"/>
                    <a:invGamma/>
                    <a:alpha val="98000"/>
                  </a:srgbClr>
                </a:gs>
                <a:gs pos="50000">
                  <a:srgbClr val="F8F8F8"/>
                </a:gs>
                <a:gs pos="100000">
                  <a:srgbClr val="F8F8F8">
                    <a:gamma/>
                    <a:shade val="77647"/>
                    <a:invGamma/>
                    <a:alpha val="98000"/>
                  </a:srgbClr>
                </a:gs>
              </a:gsLst>
              <a:lin ang="5400000" scaled="1"/>
            </a:gradFill>
            <a:ln w="38100" algn="ctr">
              <a:solidFill>
                <a:srgbClr val="808080"/>
              </a:solidFill>
              <a:round/>
              <a:headEnd/>
              <a:tailEnd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wrap="none" anchor="ctr"/>
            <a:lstStyle/>
            <a:p>
              <a:endParaRPr lang="ru-RU" dirty="0">
                <a:latin typeface="Century Gothic" pitchFamily="34" charset="0"/>
              </a:endParaRPr>
            </a:p>
          </p:txBody>
        </p:sp>
        <p:sp>
          <p:nvSpPr>
            <p:cNvPr id="8" name="Text Box 11"/>
            <p:cNvSpPr txBox="1">
              <a:spLocks noChangeArrowheads="1"/>
            </p:cNvSpPr>
            <p:nvPr/>
          </p:nvSpPr>
          <p:spPr bwMode="gray">
            <a:xfrm>
              <a:off x="1133244" y="3475551"/>
              <a:ext cx="4359079" cy="12037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lnSpc>
                  <a:spcPts val="1500"/>
                </a:lnSpc>
                <a:spcBef>
                  <a:spcPct val="50000"/>
                </a:spcBef>
                <a:buFont typeface="Wingdings" pitchFamily="2" charset="2"/>
                <a:buChar char="q"/>
              </a:pPr>
              <a:r>
                <a:rPr lang="en-US" sz="1400" b="1" dirty="0">
                  <a:solidFill>
                    <a:srgbClr val="000000"/>
                  </a:solidFill>
                  <a:latin typeface="Arial Black" pitchFamily="34" charset="0"/>
                </a:rPr>
                <a:t> </a:t>
              </a:r>
              <a:r>
                <a:rPr lang="ru-RU" sz="1400" b="1" dirty="0" smtClean="0">
                  <a:solidFill>
                    <a:srgbClr val="000000"/>
                  </a:solidFill>
                  <a:latin typeface="Arial Black" pitchFamily="34" charset="0"/>
                </a:rPr>
                <a:t>Внесение идентификационного       номера в ПО </a:t>
              </a:r>
            </a:p>
            <a:p>
              <a:pPr algn="l">
                <a:lnSpc>
                  <a:spcPts val="1500"/>
                </a:lnSpc>
                <a:spcBef>
                  <a:spcPct val="50000"/>
                </a:spcBef>
                <a:buFont typeface="Wingdings" pitchFamily="2" charset="2"/>
                <a:buChar char="q"/>
              </a:pPr>
              <a:r>
                <a:rPr lang="ru-RU" sz="1400" b="1" dirty="0" smtClean="0">
                  <a:solidFill>
                    <a:srgbClr val="000000"/>
                  </a:solidFill>
                  <a:latin typeface="Arial Black" pitchFamily="34" charset="0"/>
                </a:rPr>
                <a:t>Запись ответов участника ЕГЭ</a:t>
              </a:r>
            </a:p>
            <a:p>
              <a:pPr algn="l">
                <a:lnSpc>
                  <a:spcPts val="1500"/>
                </a:lnSpc>
                <a:spcBef>
                  <a:spcPct val="50000"/>
                </a:spcBef>
                <a:buFont typeface="Wingdings" pitchFamily="2" charset="2"/>
                <a:buChar char="q"/>
              </a:pPr>
              <a:r>
                <a:rPr lang="ru-RU" sz="1400" b="1" dirty="0" smtClean="0">
                  <a:solidFill>
                    <a:srgbClr val="000000"/>
                  </a:solidFill>
                  <a:latin typeface="Arial Black" pitchFamily="34" charset="0"/>
                </a:rPr>
                <a:t>Проверка записи</a:t>
              </a:r>
              <a:endParaRPr lang="en-US" sz="1400" b="1" dirty="0">
                <a:solidFill>
                  <a:srgbClr val="000000"/>
                </a:solidFill>
                <a:latin typeface="Arial Black" pitchFamily="34" charset="0"/>
              </a:endParaRPr>
            </a:p>
          </p:txBody>
        </p:sp>
        <p:sp>
          <p:nvSpPr>
            <p:cNvPr id="9" name="Text Box 16"/>
            <p:cNvSpPr txBox="1">
              <a:spLocks noChangeArrowheads="1"/>
            </p:cNvSpPr>
            <p:nvPr/>
          </p:nvSpPr>
          <p:spPr bwMode="gray">
            <a:xfrm>
              <a:off x="1133243" y="5370078"/>
              <a:ext cx="5060119" cy="19159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lnSpc>
                  <a:spcPts val="1500"/>
                </a:lnSpc>
                <a:spcBef>
                  <a:spcPct val="50000"/>
                </a:spcBef>
                <a:buFont typeface="Wingdings" pitchFamily="2" charset="2"/>
                <a:buChar char="q"/>
              </a:pPr>
              <a:r>
                <a:rPr lang="en-US" sz="1400" b="1" dirty="0">
                  <a:solidFill>
                    <a:srgbClr val="000000"/>
                  </a:solidFill>
                  <a:latin typeface="Century Gothic" pitchFamily="34" charset="0"/>
                </a:rPr>
                <a:t> </a:t>
              </a:r>
              <a:r>
                <a:rPr lang="ru-RU" sz="1400" b="1" dirty="0" smtClean="0">
                  <a:solidFill>
                    <a:srgbClr val="000000"/>
                  </a:solidFill>
                  <a:latin typeface="Arial Black" pitchFamily="34" charset="0"/>
                </a:rPr>
                <a:t>Проверка целостности данных записи</a:t>
              </a:r>
            </a:p>
            <a:p>
              <a:pPr algn="l">
                <a:lnSpc>
                  <a:spcPts val="1500"/>
                </a:lnSpc>
                <a:spcBef>
                  <a:spcPct val="50000"/>
                </a:spcBef>
                <a:buFont typeface="Wingdings" pitchFamily="2" charset="2"/>
                <a:buChar char="q"/>
              </a:pPr>
              <a:r>
                <a:rPr lang="ru-RU" sz="1400" b="1" dirty="0" smtClean="0">
                  <a:solidFill>
                    <a:srgbClr val="000000"/>
                  </a:solidFill>
                  <a:latin typeface="Arial Black" pitchFamily="34" charset="0"/>
                </a:rPr>
                <a:t>Проверка соответствия    идентификационных номеров</a:t>
              </a:r>
            </a:p>
            <a:p>
              <a:pPr algn="l">
                <a:lnSpc>
                  <a:spcPts val="1500"/>
                </a:lnSpc>
                <a:spcBef>
                  <a:spcPct val="50000"/>
                </a:spcBef>
                <a:buFont typeface="Wingdings" pitchFamily="2" charset="2"/>
                <a:buChar char="q"/>
              </a:pPr>
              <a:r>
                <a:rPr lang="ru-RU" sz="1400" b="1" dirty="0" smtClean="0">
                  <a:solidFill>
                    <a:srgbClr val="000000"/>
                  </a:solidFill>
                  <a:latin typeface="Arial Black" pitchFamily="34" charset="0"/>
                </a:rPr>
                <a:t>Оценивание работы</a:t>
              </a:r>
            </a:p>
            <a:p>
              <a:pPr algn="ctr">
                <a:spcBef>
                  <a:spcPct val="50000"/>
                </a:spcBef>
                <a:buFont typeface="Wingdings" pitchFamily="2" charset="2"/>
                <a:buChar char="q"/>
              </a:pPr>
              <a:endParaRPr lang="ru-RU" sz="1400" b="1" dirty="0" smtClean="0">
                <a:solidFill>
                  <a:srgbClr val="000000"/>
                </a:solidFill>
                <a:latin typeface="Arial Black" pitchFamily="34" charset="0"/>
              </a:endParaRPr>
            </a:p>
            <a:p>
              <a:pPr algn="ctr">
                <a:spcBef>
                  <a:spcPct val="50000"/>
                </a:spcBef>
                <a:buFont typeface="Wingdings" pitchFamily="2" charset="2"/>
                <a:buChar char="q"/>
              </a:pPr>
              <a:endParaRPr lang="en-US" sz="1400" b="1" dirty="0">
                <a:solidFill>
                  <a:srgbClr val="000000"/>
                </a:solidFill>
                <a:latin typeface="Arial Black" pitchFamily="34" charset="0"/>
              </a:endParaRPr>
            </a:p>
          </p:txBody>
        </p:sp>
        <p:sp>
          <p:nvSpPr>
            <p:cNvPr id="10" name="Text Box 17"/>
            <p:cNvSpPr txBox="1">
              <a:spLocks noChangeArrowheads="1"/>
            </p:cNvSpPr>
            <p:nvPr/>
          </p:nvSpPr>
          <p:spPr bwMode="gray">
            <a:xfrm>
              <a:off x="535753" y="2944863"/>
              <a:ext cx="3857652" cy="4126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b="1" dirty="0" smtClean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Проведение экзамена</a:t>
              </a:r>
              <a:endParaRPr lang="en-US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Text Box 18"/>
            <p:cNvSpPr txBox="1">
              <a:spLocks noChangeArrowheads="1"/>
            </p:cNvSpPr>
            <p:nvPr/>
          </p:nvSpPr>
          <p:spPr bwMode="gray">
            <a:xfrm>
              <a:off x="750067" y="4786321"/>
              <a:ext cx="4572032" cy="4126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dirty="0" smtClean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Обработка результатов в РЦОИ </a:t>
              </a:r>
              <a:endParaRPr lang="en-US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Text Box 31"/>
            <p:cNvSpPr txBox="1">
              <a:spLocks noChangeArrowheads="1"/>
            </p:cNvSpPr>
            <p:nvPr/>
          </p:nvSpPr>
          <p:spPr bwMode="gray">
            <a:xfrm>
              <a:off x="1133243" y="1772377"/>
              <a:ext cx="4653199" cy="11082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lnSpc>
                  <a:spcPts val="1100"/>
                </a:lnSpc>
                <a:spcBef>
                  <a:spcPct val="50000"/>
                </a:spcBef>
                <a:buFont typeface="Wingdings" pitchFamily="2" charset="2"/>
                <a:buChar char="q"/>
              </a:pPr>
              <a:r>
                <a:rPr lang="en-US" sz="1400" b="1" dirty="0">
                  <a:solidFill>
                    <a:srgbClr val="000000"/>
                  </a:solidFill>
                  <a:latin typeface="Century Gothic" pitchFamily="34" charset="0"/>
                </a:rPr>
                <a:t> </a:t>
              </a:r>
              <a:r>
                <a:rPr lang="ru-RU" sz="1400" b="1" dirty="0" smtClean="0">
                  <a:solidFill>
                    <a:srgbClr val="000000"/>
                  </a:solidFill>
                  <a:latin typeface="Arial Black" pitchFamily="34" charset="0"/>
                </a:rPr>
                <a:t>Получение участником ЕГЭ</a:t>
              </a:r>
            </a:p>
            <a:p>
              <a:pPr algn="l">
                <a:lnSpc>
                  <a:spcPts val="1100"/>
                </a:lnSpc>
                <a:spcBef>
                  <a:spcPct val="50000"/>
                </a:spcBef>
              </a:pPr>
              <a:r>
                <a:rPr lang="ru-RU" sz="1400" b="1" dirty="0" smtClean="0">
                  <a:solidFill>
                    <a:srgbClr val="000000"/>
                  </a:solidFill>
                  <a:latin typeface="Arial Black" pitchFamily="34" charset="0"/>
                </a:rPr>
                <a:t>    идентификационного номера</a:t>
              </a:r>
            </a:p>
            <a:p>
              <a:pPr algn="l">
                <a:lnSpc>
                  <a:spcPts val="1100"/>
                </a:lnSpc>
                <a:spcBef>
                  <a:spcPct val="50000"/>
                </a:spcBef>
                <a:buFont typeface="Wingdings" pitchFamily="2" charset="2"/>
                <a:buChar char="q"/>
              </a:pPr>
              <a:r>
                <a:rPr lang="ru-RU" sz="1400" b="1" dirty="0" smtClean="0">
                  <a:solidFill>
                    <a:srgbClr val="000000"/>
                  </a:solidFill>
                  <a:latin typeface="Arial Black" pitchFamily="34" charset="0"/>
                </a:rPr>
                <a:t>Заполнение регистрационных бланков</a:t>
              </a:r>
            </a:p>
            <a:p>
              <a:pPr algn="l">
                <a:lnSpc>
                  <a:spcPts val="1100"/>
                </a:lnSpc>
                <a:spcBef>
                  <a:spcPct val="50000"/>
                </a:spcBef>
                <a:buFont typeface="Wingdings" pitchFamily="2" charset="2"/>
                <a:buChar char="q"/>
              </a:pPr>
              <a:r>
                <a:rPr lang="ru-RU" sz="1400" b="1" dirty="0" smtClean="0">
                  <a:solidFill>
                    <a:srgbClr val="000000"/>
                  </a:solidFill>
                  <a:latin typeface="Arial Black" pitchFamily="34" charset="0"/>
                </a:rPr>
                <a:t>Подготовка к сдаче экзамена</a:t>
              </a:r>
              <a:endParaRPr lang="en-US" sz="1400" b="1" dirty="0">
                <a:solidFill>
                  <a:srgbClr val="000000"/>
                </a:solidFill>
                <a:latin typeface="Arial Black" pitchFamily="34" charset="0"/>
              </a:endParaRPr>
            </a:p>
          </p:txBody>
        </p:sp>
        <p:sp>
          <p:nvSpPr>
            <p:cNvPr id="13" name="Text Box 32"/>
            <p:cNvSpPr txBox="1">
              <a:spLocks noChangeArrowheads="1"/>
            </p:cNvSpPr>
            <p:nvPr/>
          </p:nvSpPr>
          <p:spPr bwMode="gray">
            <a:xfrm>
              <a:off x="750067" y="1126675"/>
              <a:ext cx="3643339" cy="4126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b="1" dirty="0" smtClean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Подготовка к экзамену</a:t>
              </a:r>
              <a:endParaRPr lang="en-US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" name="Группа 13"/>
          <p:cNvGrpSpPr/>
          <p:nvPr/>
        </p:nvGrpSpPr>
        <p:grpSpPr>
          <a:xfrm>
            <a:off x="858088" y="3933285"/>
            <a:ext cx="2357422" cy="1981202"/>
            <a:chOff x="6429388" y="4429132"/>
            <a:chExt cx="2357422" cy="1981202"/>
          </a:xfrm>
        </p:grpSpPr>
        <p:pic>
          <p:nvPicPr>
            <p:cNvPr id="15" name="Рисунок 14" descr="classicmic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29388" y="4714884"/>
              <a:ext cx="2262257" cy="1695450"/>
            </a:xfrm>
            <a:prstGeom prst="rect">
              <a:avLst/>
            </a:prstGeom>
          </p:spPr>
        </p:pic>
        <p:pic>
          <p:nvPicPr>
            <p:cNvPr id="16" name="Рисунок 15" descr="22e6f6dfa5cde21104a2c945d1355a7a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58148" y="4429132"/>
              <a:ext cx="928662" cy="1147839"/>
            </a:xfrm>
            <a:prstGeom prst="rect">
              <a:avLst/>
            </a:prstGeom>
          </p:spPr>
        </p:pic>
      </p:grpSp>
      <p:sp>
        <p:nvSpPr>
          <p:cNvPr id="17" name="TextBox 16"/>
          <p:cNvSpPr txBox="1"/>
          <p:nvPr/>
        </p:nvSpPr>
        <p:spPr>
          <a:xfrm>
            <a:off x="357158" y="285728"/>
            <a:ext cx="80724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spcBef>
                <a:spcPct val="0"/>
              </a:spcBef>
            </a:pPr>
            <a:r>
              <a:rPr lang="ru-RU" sz="3200" b="1" dirty="0" smtClean="0">
                <a:solidFill>
                  <a:srgbClr val="002060"/>
                </a:solidFill>
                <a:ea typeface="+mj-ea"/>
                <a:cs typeface="+mj-cs"/>
              </a:rPr>
              <a:t>Порядок проведения устной части ЕГЭ</a:t>
            </a:r>
            <a:br>
              <a:rPr lang="ru-RU" sz="3200" b="1" dirty="0" smtClean="0">
                <a:solidFill>
                  <a:srgbClr val="002060"/>
                </a:solidFill>
                <a:ea typeface="+mj-ea"/>
                <a:cs typeface="+mj-cs"/>
              </a:rPr>
            </a:br>
            <a:r>
              <a:rPr lang="ru-RU" sz="3200" b="1" dirty="0" smtClean="0">
                <a:solidFill>
                  <a:srgbClr val="002060"/>
                </a:solidFill>
                <a:ea typeface="+mj-ea"/>
                <a:cs typeface="+mj-cs"/>
              </a:rPr>
              <a:t>по иностранным языкам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gray">
          <a:xfrm rot="10800000">
            <a:off x="3174836" y="5333235"/>
            <a:ext cx="2071699" cy="1214446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none" anchor="ctr"/>
          <a:lstStyle/>
          <a:p>
            <a:endParaRPr lang="ru-RU" dirty="0">
              <a:latin typeface="Century Gothic" pitchFamily="34" charset="0"/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gray">
          <a:xfrm rot="10800000">
            <a:off x="3103398" y="3690161"/>
            <a:ext cx="2071699" cy="1214446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none" anchor="ctr"/>
          <a:lstStyle/>
          <a:p>
            <a:endParaRPr lang="ru-RU" dirty="0">
              <a:latin typeface="Century Gothic" pitchFamily="34" charset="0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gray">
          <a:xfrm rot="10800000">
            <a:off x="3103397" y="2047087"/>
            <a:ext cx="2071699" cy="1214446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none" anchor="ctr"/>
          <a:lstStyle/>
          <a:p>
            <a:endParaRPr lang="ru-RU" dirty="0">
              <a:latin typeface="Century Gothic" pitchFamily="34" charset="0"/>
            </a:endParaRPr>
          </a:p>
        </p:txBody>
      </p:sp>
      <p:sp>
        <p:nvSpPr>
          <p:cNvPr id="5" name="Line 73"/>
          <p:cNvSpPr>
            <a:spLocks noChangeShapeType="1"/>
          </p:cNvSpPr>
          <p:nvPr/>
        </p:nvSpPr>
        <p:spPr bwMode="auto">
          <a:xfrm>
            <a:off x="4103530" y="4904607"/>
            <a:ext cx="0" cy="42862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 dirty="0">
              <a:latin typeface="Century Gothic" pitchFamily="34" charset="0"/>
            </a:endParaRP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ltGray">
          <a:xfrm>
            <a:off x="745944" y="3332971"/>
            <a:ext cx="2143140" cy="2071702"/>
          </a:xfrm>
          <a:prstGeom prst="ellipse">
            <a:avLst/>
          </a:prstGeom>
          <a:gradFill rotWithShape="1">
            <a:gsLst>
              <a:gs pos="0">
                <a:srgbClr val="F8F8F8">
                  <a:gamma/>
                  <a:shade val="26275"/>
                  <a:invGamma/>
                  <a:alpha val="89999"/>
                </a:srgbClr>
              </a:gs>
              <a:gs pos="50000">
                <a:srgbClr val="F8F8F8">
                  <a:alpha val="45000"/>
                </a:srgbClr>
              </a:gs>
              <a:gs pos="100000">
                <a:srgbClr val="F8F8F8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solidFill>
              <a:srgbClr val="10043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>
              <a:latin typeface="Century Gothic" pitchFamily="34" charset="0"/>
            </a:endParaRPr>
          </a:p>
        </p:txBody>
      </p:sp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817098" y="2151862"/>
            <a:ext cx="6978555" cy="4248152"/>
            <a:chOff x="647" y="1129"/>
            <a:chExt cx="4895" cy="2676"/>
          </a:xfrm>
        </p:grpSpPr>
        <p:grpSp>
          <p:nvGrpSpPr>
            <p:cNvPr id="8" name="Group 8"/>
            <p:cNvGrpSpPr>
              <a:grpSpLocks/>
            </p:cNvGrpSpPr>
            <p:nvPr/>
          </p:nvGrpSpPr>
          <p:grpSpPr bwMode="auto">
            <a:xfrm rot="20302575" flipH="1" flipV="1">
              <a:off x="4580" y="2723"/>
              <a:ext cx="962" cy="220"/>
              <a:chOff x="2526" y="1060"/>
              <a:chExt cx="896" cy="236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2526" y="1060"/>
                <a:ext cx="742" cy="186"/>
                <a:chOff x="1565" y="2568"/>
                <a:chExt cx="1118" cy="279"/>
              </a:xfrm>
            </p:grpSpPr>
            <p:sp>
              <p:nvSpPr>
                <p:cNvPr id="71" name="AutoShape 10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 dirty="0">
                    <a:latin typeface="Century Gothic" pitchFamily="34" charset="0"/>
                  </a:endParaRPr>
                </a:p>
              </p:txBody>
            </p:sp>
            <p:sp>
              <p:nvSpPr>
                <p:cNvPr id="72" name="AutoShape 11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 dirty="0">
                    <a:latin typeface="Century Gothic" pitchFamily="34" charset="0"/>
                  </a:endParaRPr>
                </a:p>
              </p:txBody>
            </p:sp>
            <p:sp>
              <p:nvSpPr>
                <p:cNvPr id="73" name="AutoShape 12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 dirty="0">
                    <a:latin typeface="Century Gothic" pitchFamily="34" charset="0"/>
                  </a:endParaRPr>
                </a:p>
              </p:txBody>
            </p:sp>
            <p:sp>
              <p:nvSpPr>
                <p:cNvPr id="74" name="AutoShape 13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 dirty="0">
                    <a:latin typeface="Century Gothic" pitchFamily="34" charset="0"/>
                  </a:endParaRPr>
                </a:p>
              </p:txBody>
            </p:sp>
          </p:grpSp>
          <p:grpSp>
            <p:nvGrpSpPr>
              <p:cNvPr id="19" name="Group 14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67" name="AutoShape 15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 dirty="0">
                    <a:latin typeface="Century Gothic" pitchFamily="34" charset="0"/>
                  </a:endParaRPr>
                </a:p>
              </p:txBody>
            </p:sp>
            <p:sp>
              <p:nvSpPr>
                <p:cNvPr id="68" name="AutoShape 16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 dirty="0">
                    <a:latin typeface="Century Gothic" pitchFamily="34" charset="0"/>
                  </a:endParaRPr>
                </a:p>
              </p:txBody>
            </p:sp>
            <p:sp>
              <p:nvSpPr>
                <p:cNvPr id="69" name="AutoShape 17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 dirty="0">
                    <a:latin typeface="Century Gothic" pitchFamily="34" charset="0"/>
                  </a:endParaRPr>
                </a:p>
              </p:txBody>
            </p:sp>
            <p:sp>
              <p:nvSpPr>
                <p:cNvPr id="70" name="AutoShape 18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 dirty="0">
                    <a:latin typeface="Century Gothic" pitchFamily="34" charset="0"/>
                  </a:endParaRPr>
                </a:p>
              </p:txBody>
            </p:sp>
          </p:grpSp>
        </p:grpSp>
        <p:grpSp>
          <p:nvGrpSpPr>
            <p:cNvPr id="20" name="Group 23"/>
            <p:cNvGrpSpPr>
              <a:grpSpLocks/>
            </p:cNvGrpSpPr>
            <p:nvPr/>
          </p:nvGrpSpPr>
          <p:grpSpPr bwMode="auto">
            <a:xfrm>
              <a:off x="1668" y="2383"/>
              <a:ext cx="327" cy="213"/>
              <a:chOff x="2180" y="1373"/>
              <a:chExt cx="1346" cy="864"/>
            </a:xfrm>
          </p:grpSpPr>
          <p:grpSp>
            <p:nvGrpSpPr>
              <p:cNvPr id="21" name="Group 25"/>
              <p:cNvGrpSpPr>
                <a:grpSpLocks/>
              </p:cNvGrpSpPr>
              <p:nvPr/>
            </p:nvGrpSpPr>
            <p:grpSpPr bwMode="auto">
              <a:xfrm rot="10082854">
                <a:off x="2180" y="2008"/>
                <a:ext cx="929" cy="229"/>
                <a:chOff x="2591" y="1040"/>
                <a:chExt cx="960" cy="234"/>
              </a:xfrm>
            </p:grpSpPr>
            <p:grpSp>
              <p:nvGrpSpPr>
                <p:cNvPr id="22" name="Group 26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591" y="1040"/>
                  <a:ext cx="960" cy="234"/>
                  <a:chOff x="2526" y="1060"/>
                  <a:chExt cx="896" cy="236"/>
                </a:xfrm>
              </p:grpSpPr>
              <p:grpSp>
                <p:nvGrpSpPr>
                  <p:cNvPr id="23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2526" y="1060"/>
                    <a:ext cx="742" cy="186"/>
                    <a:chOff x="1565" y="2568"/>
                    <a:chExt cx="1118" cy="279"/>
                  </a:xfrm>
                </p:grpSpPr>
                <p:sp>
                  <p:nvSpPr>
                    <p:cNvPr id="61" name="AutoShape 28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62" name="AutoShape 29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63" name="AutoShape 30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64" name="AutoShape 31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</p:grpSp>
              <p:grpSp>
                <p:nvGrpSpPr>
                  <p:cNvPr id="24" name="Group 32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0" y="1110"/>
                    <a:ext cx="742" cy="186"/>
                    <a:chOff x="1565" y="2568"/>
                    <a:chExt cx="1118" cy="279"/>
                  </a:xfrm>
                </p:grpSpPr>
                <p:sp>
                  <p:nvSpPr>
                    <p:cNvPr id="57" name="AutoShape 33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58" name="AutoShape 34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59" name="AutoShape 35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60" name="AutoShape 36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3" name="Group 37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677" y="1066"/>
                  <a:ext cx="786" cy="191"/>
                  <a:chOff x="2526" y="1060"/>
                  <a:chExt cx="896" cy="236"/>
                </a:xfrm>
              </p:grpSpPr>
              <p:grpSp>
                <p:nvGrpSpPr>
                  <p:cNvPr id="34" name="Group 38"/>
                  <p:cNvGrpSpPr>
                    <a:grpSpLocks/>
                  </p:cNvGrpSpPr>
                  <p:nvPr/>
                </p:nvGrpSpPr>
                <p:grpSpPr bwMode="auto">
                  <a:xfrm>
                    <a:off x="2526" y="1060"/>
                    <a:ext cx="742" cy="186"/>
                    <a:chOff x="1565" y="2568"/>
                    <a:chExt cx="1118" cy="279"/>
                  </a:xfrm>
                </p:grpSpPr>
                <p:sp>
                  <p:nvSpPr>
                    <p:cNvPr id="51" name="AutoShape 39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52" name="AutoShape 40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53" name="AutoShape 41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54" name="AutoShape 42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</p:grpSp>
              <p:grpSp>
                <p:nvGrpSpPr>
                  <p:cNvPr id="43" name="Group 43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0" y="1110"/>
                    <a:ext cx="742" cy="186"/>
                    <a:chOff x="1565" y="2568"/>
                    <a:chExt cx="1118" cy="279"/>
                  </a:xfrm>
                </p:grpSpPr>
                <p:sp>
                  <p:nvSpPr>
                    <p:cNvPr id="47" name="AutoShape 44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48" name="AutoShape 45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49" name="AutoShape 46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50" name="AutoShape 47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44" name="Group 48"/>
              <p:cNvGrpSpPr>
                <a:grpSpLocks/>
              </p:cNvGrpSpPr>
              <p:nvPr/>
            </p:nvGrpSpPr>
            <p:grpSpPr bwMode="auto">
              <a:xfrm>
                <a:off x="2597" y="1373"/>
                <a:ext cx="929" cy="229"/>
                <a:chOff x="2591" y="1040"/>
                <a:chExt cx="960" cy="234"/>
              </a:xfrm>
            </p:grpSpPr>
            <p:grpSp>
              <p:nvGrpSpPr>
                <p:cNvPr id="45" name="Group 49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591" y="1040"/>
                  <a:ext cx="960" cy="234"/>
                  <a:chOff x="2526" y="1060"/>
                  <a:chExt cx="896" cy="236"/>
                </a:xfrm>
              </p:grpSpPr>
              <p:grpSp>
                <p:nvGrpSpPr>
                  <p:cNvPr id="46" name="Group 50"/>
                  <p:cNvGrpSpPr>
                    <a:grpSpLocks/>
                  </p:cNvGrpSpPr>
                  <p:nvPr/>
                </p:nvGrpSpPr>
                <p:grpSpPr bwMode="auto">
                  <a:xfrm>
                    <a:off x="2526" y="1060"/>
                    <a:ext cx="742" cy="186"/>
                    <a:chOff x="1565" y="2568"/>
                    <a:chExt cx="1118" cy="279"/>
                  </a:xfrm>
                </p:grpSpPr>
                <p:sp>
                  <p:nvSpPr>
                    <p:cNvPr id="39" name="AutoShape 51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40" name="AutoShape 52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41" name="AutoShape 53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42" name="AutoShape 54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</p:grpSp>
              <p:grpSp>
                <p:nvGrpSpPr>
                  <p:cNvPr id="55" name="Group 55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0" y="1110"/>
                    <a:ext cx="742" cy="186"/>
                    <a:chOff x="1565" y="2568"/>
                    <a:chExt cx="1118" cy="279"/>
                  </a:xfrm>
                </p:grpSpPr>
                <p:sp>
                  <p:nvSpPr>
                    <p:cNvPr id="35" name="AutoShape 56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36" name="AutoShape 57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37" name="AutoShape 58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38" name="AutoShape 59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</p:grpSp>
            </p:grpSp>
            <p:grpSp>
              <p:nvGrpSpPr>
                <p:cNvPr id="56" name="Group 60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677" y="1066"/>
                  <a:ext cx="786" cy="191"/>
                  <a:chOff x="2526" y="1060"/>
                  <a:chExt cx="896" cy="236"/>
                </a:xfrm>
              </p:grpSpPr>
              <p:grpSp>
                <p:nvGrpSpPr>
                  <p:cNvPr id="65" name="Group 61"/>
                  <p:cNvGrpSpPr>
                    <a:grpSpLocks/>
                  </p:cNvGrpSpPr>
                  <p:nvPr/>
                </p:nvGrpSpPr>
                <p:grpSpPr bwMode="auto">
                  <a:xfrm>
                    <a:off x="2526" y="1060"/>
                    <a:ext cx="742" cy="186"/>
                    <a:chOff x="1565" y="2568"/>
                    <a:chExt cx="1118" cy="279"/>
                  </a:xfrm>
                </p:grpSpPr>
                <p:sp>
                  <p:nvSpPr>
                    <p:cNvPr id="29" name="AutoShape 62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30" name="AutoShape 63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31" name="AutoShape 64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32" name="AutoShape 65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</p:grpSp>
              <p:grpSp>
                <p:nvGrpSpPr>
                  <p:cNvPr id="66" name="Group 66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0" y="1110"/>
                    <a:ext cx="742" cy="186"/>
                    <a:chOff x="1565" y="2568"/>
                    <a:chExt cx="1118" cy="279"/>
                  </a:xfrm>
                </p:grpSpPr>
                <p:sp>
                  <p:nvSpPr>
                    <p:cNvPr id="25" name="AutoShape 67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26" name="AutoShape 68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27" name="AutoShape 69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  <p:sp>
                  <p:nvSpPr>
                    <p:cNvPr id="28" name="AutoShape 70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>
                        <a:latin typeface="Century Gothic" pitchFamily="34" charset="0"/>
                      </a:endParaRPr>
                    </a:p>
                  </p:txBody>
                </p:sp>
              </p:grpSp>
            </p:grpSp>
          </p:grpSp>
        </p:grpSp>
        <p:cxnSp>
          <p:nvCxnSpPr>
            <p:cNvPr id="10" name="AutoShape 71"/>
            <p:cNvCxnSpPr>
              <a:cxnSpLocks noChangeShapeType="1"/>
            </p:cNvCxnSpPr>
            <p:nvPr/>
          </p:nvCxnSpPr>
          <p:spPr bwMode="auto">
            <a:xfrm rot="5400000" flipH="1" flipV="1">
              <a:off x="1557" y="1185"/>
              <a:ext cx="405" cy="923"/>
            </a:xfrm>
            <a:prstGeom prst="bentConnector2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1" name="AutoShape 72"/>
            <p:cNvCxnSpPr>
              <a:cxnSpLocks noChangeShapeType="1"/>
            </p:cNvCxnSpPr>
            <p:nvPr/>
          </p:nvCxnSpPr>
          <p:spPr bwMode="auto">
            <a:xfrm rot="16200000" flipH="1">
              <a:off x="1570" y="2927"/>
              <a:ext cx="429" cy="973"/>
            </a:xfrm>
            <a:prstGeom prst="bentConnector2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pic>
          <p:nvPicPr>
            <p:cNvPr id="12" name="Picture 76" descr="Picture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ltGray">
            <a:xfrm>
              <a:off x="2281" y="1129"/>
              <a:ext cx="408" cy="448"/>
            </a:xfrm>
            <a:prstGeom prst="rect">
              <a:avLst/>
            </a:prstGeom>
            <a:noFill/>
          </p:spPr>
        </p:pic>
        <p:pic>
          <p:nvPicPr>
            <p:cNvPr id="13" name="Picture 79" descr="Picture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ltGray">
            <a:xfrm>
              <a:off x="2281" y="2154"/>
              <a:ext cx="408" cy="448"/>
            </a:xfrm>
            <a:prstGeom prst="rect">
              <a:avLst/>
            </a:prstGeom>
            <a:noFill/>
          </p:spPr>
        </p:pic>
        <p:pic>
          <p:nvPicPr>
            <p:cNvPr id="14" name="Picture 82" descr="Picture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ltGray">
            <a:xfrm>
              <a:off x="2281" y="3174"/>
              <a:ext cx="408" cy="448"/>
            </a:xfrm>
            <a:prstGeom prst="rect">
              <a:avLst/>
            </a:prstGeom>
            <a:noFill/>
          </p:spPr>
        </p:pic>
        <p:sp>
          <p:nvSpPr>
            <p:cNvPr id="15" name="Rectangle 83"/>
            <p:cNvSpPr>
              <a:spLocks noChangeArrowheads="1"/>
            </p:cNvSpPr>
            <p:nvPr/>
          </p:nvSpPr>
          <p:spPr bwMode="auto">
            <a:xfrm>
              <a:off x="2301" y="1153"/>
              <a:ext cx="1332" cy="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ru-RU" b="1" dirty="0" smtClean="0">
                  <a:solidFill>
                    <a:srgbClr val="0000CC"/>
                  </a:solidFill>
                  <a:latin typeface="Arial" charset="0"/>
                  <a:cs typeface="Arial" charset="0"/>
                </a:rPr>
                <a:t>Внесение идентификационного номера</a:t>
              </a:r>
              <a:endParaRPr lang="en-US" b="1" dirty="0">
                <a:solidFill>
                  <a:srgbClr val="0000CC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6" name="Rectangle 84"/>
            <p:cNvSpPr>
              <a:spLocks noChangeArrowheads="1"/>
            </p:cNvSpPr>
            <p:nvPr/>
          </p:nvSpPr>
          <p:spPr bwMode="auto">
            <a:xfrm>
              <a:off x="2294" y="2253"/>
              <a:ext cx="1332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ru-RU" b="1" dirty="0" smtClean="0">
                  <a:solidFill>
                    <a:srgbClr val="0000CC"/>
                  </a:solidFill>
                  <a:latin typeface="Arial" charset="0"/>
                  <a:cs typeface="Arial" charset="0"/>
                </a:rPr>
                <a:t>Запись ответа участника ЕГЭ</a:t>
              </a:r>
              <a:endParaRPr lang="en-US" b="1" dirty="0">
                <a:solidFill>
                  <a:srgbClr val="0000CC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7" name="Rectangle 85"/>
            <p:cNvSpPr>
              <a:spLocks noChangeArrowheads="1"/>
            </p:cNvSpPr>
            <p:nvPr/>
          </p:nvSpPr>
          <p:spPr bwMode="auto">
            <a:xfrm>
              <a:off x="2351" y="3223"/>
              <a:ext cx="1332" cy="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ru-RU" b="1" dirty="0" smtClean="0">
                  <a:solidFill>
                    <a:srgbClr val="0000CC"/>
                  </a:solidFill>
                  <a:latin typeface="Arial" charset="0"/>
                  <a:cs typeface="Arial" charset="0"/>
                </a:rPr>
                <a:t>Проверка записи экзамена</a:t>
              </a:r>
              <a:endParaRPr lang="en-US" b="1" dirty="0">
                <a:solidFill>
                  <a:srgbClr val="0000CC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8" name="Rectangle 86"/>
            <p:cNvSpPr>
              <a:spLocks noChangeArrowheads="1"/>
            </p:cNvSpPr>
            <p:nvPr/>
          </p:nvSpPr>
          <p:spPr bwMode="auto">
            <a:xfrm>
              <a:off x="647" y="2188"/>
              <a:ext cx="1405" cy="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ru-RU" sz="2000" b="1" dirty="0" smtClean="0">
                  <a:latin typeface="Arial" charset="0"/>
                  <a:cs typeface="Arial" charset="0"/>
                </a:rPr>
                <a:t>Этап проведения экзамена</a:t>
              </a:r>
              <a:endParaRPr lang="en-US" sz="2000" b="1" dirty="0">
                <a:latin typeface="Arial" charset="0"/>
                <a:cs typeface="Arial" charset="0"/>
              </a:endParaRPr>
            </a:p>
          </p:txBody>
        </p:sp>
      </p:grpSp>
      <p:sp>
        <p:nvSpPr>
          <p:cNvPr id="75" name="Line 73"/>
          <p:cNvSpPr>
            <a:spLocks noChangeShapeType="1"/>
          </p:cNvSpPr>
          <p:nvPr/>
        </p:nvSpPr>
        <p:spPr bwMode="auto">
          <a:xfrm>
            <a:off x="4103530" y="3261533"/>
            <a:ext cx="0" cy="42862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 dirty="0">
              <a:latin typeface="Century Gothic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174816" y="2151862"/>
            <a:ext cx="32146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Экзаменатор-собеседник вносит в ПО идентификационный номер участника экзамена</a:t>
            </a:r>
            <a:endParaRPr lang="ru-RU" sz="1400" b="1" dirty="0"/>
          </a:p>
        </p:txBody>
      </p:sp>
      <p:sp>
        <p:nvSpPr>
          <p:cNvPr id="77" name="TextBox 76"/>
          <p:cNvSpPr txBox="1"/>
          <p:nvPr/>
        </p:nvSpPr>
        <p:spPr>
          <a:xfrm>
            <a:off x="5103378" y="4009250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Ведется запись ответа участника ЕГЭ и потоковая запись всей процедуры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389130" y="5366572"/>
            <a:ext cx="285752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Участник вместе с экзаменатором-собеседником прослушивают запись экзамена</a:t>
            </a:r>
          </a:p>
          <a:p>
            <a:endParaRPr lang="ru-RU" dirty="0"/>
          </a:p>
        </p:txBody>
      </p:sp>
      <p:sp>
        <p:nvSpPr>
          <p:cNvPr id="79" name="TextBox 78"/>
          <p:cNvSpPr txBox="1"/>
          <p:nvPr/>
        </p:nvSpPr>
        <p:spPr>
          <a:xfrm>
            <a:off x="428596" y="214290"/>
            <a:ext cx="84296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ct val="0"/>
              </a:spcBef>
            </a:pPr>
            <a:r>
              <a:rPr lang="ru-RU" sz="3200" b="1" dirty="0" smtClean="0">
                <a:solidFill>
                  <a:srgbClr val="002060"/>
                </a:solidFill>
                <a:ea typeface="+mj-ea"/>
                <a:cs typeface="+mj-cs"/>
              </a:rPr>
              <a:t>Процедура проведения экзамена устной части ЕГЭ по иностранным языкам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3"/>
          <p:cNvSpPr>
            <a:spLocks noChangeArrowheads="1"/>
          </p:cNvSpPr>
          <p:nvPr/>
        </p:nvSpPr>
        <p:spPr bwMode="gray">
          <a:xfrm>
            <a:off x="142844" y="1785926"/>
            <a:ext cx="8793426" cy="4428781"/>
          </a:xfrm>
          <a:prstGeom prst="round2DiagRect">
            <a:avLst/>
          </a:prstGeom>
          <a:solidFill>
            <a:srgbClr val="0070C0"/>
          </a:soli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none" anchor="ctr"/>
          <a:lstStyle/>
          <a:p>
            <a:pPr algn="l">
              <a:lnSpc>
                <a:spcPts val="2200"/>
              </a:lnSpc>
            </a:pPr>
            <a:endParaRPr lang="ru-RU" sz="2400" dirty="0" smtClean="0">
              <a:latin typeface="+mn-lt"/>
            </a:endParaRP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gray">
          <a:xfrm>
            <a:off x="357158" y="1357298"/>
            <a:ext cx="8477673" cy="4149342"/>
          </a:xfrm>
          <a:prstGeom prst="round2DiagRect">
            <a:avLst/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none" anchor="ctr"/>
          <a:lstStyle/>
          <a:p>
            <a:pPr algn="l"/>
            <a:endParaRPr lang="ru-RU" sz="2000" b="1" dirty="0" smtClean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/>
        </p:nvSpPr>
        <p:spPr bwMode="auto">
          <a:xfrm>
            <a:off x="529208" y="1891856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65125" indent="-255588" algn="l" rtl="0" fontAlgn="base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fontAlgn="base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542925" fontAlgn="auto">
              <a:spcAft>
                <a:spcPts val="0"/>
              </a:spcAft>
              <a:buFont typeface="Wingdings 3"/>
              <a:buNone/>
              <a:defRPr/>
            </a:pPr>
            <a:endParaRPr lang="ru-RU" dirty="0"/>
          </a:p>
        </p:txBody>
      </p:sp>
      <p:sp>
        <p:nvSpPr>
          <p:cNvPr id="3" name="Заголовок 3"/>
          <p:cNvSpPr>
            <a:spLocks noGrp="1"/>
          </p:cNvSpPr>
          <p:nvPr/>
        </p:nvSpPr>
        <p:spPr>
          <a:xfrm>
            <a:off x="357158" y="214290"/>
            <a:ext cx="8358246" cy="857256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Особенности технологии проведения ЕГЭ по информатике и ИКТ в компьютерной форме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636272"/>
            <a:ext cx="8892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itchFamily="34" charset="0"/>
              <a:buChar char="•"/>
            </a:pP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928802"/>
            <a:ext cx="8477674" cy="3559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lvl="2" indent="-265113" algn="l" fontAlgn="auto">
              <a:spcBef>
                <a:spcPts val="500"/>
              </a:spcBef>
              <a:spcAft>
                <a:spcPts val="500"/>
              </a:spcAft>
              <a:buClrTx/>
              <a:buSzPct val="150000"/>
              <a:buFont typeface="Wingdings" pitchFamily="2" charset="2"/>
              <a:buChar char="q"/>
              <a:tabLst>
                <a:tab pos="265113" algn="l"/>
              </a:tabLst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Электронные КИМ, печать КИМ в аудитории</a:t>
            </a:r>
          </a:p>
          <a:p>
            <a:pPr marL="265113" lvl="2" indent="-265113" algn="l" fontAlgn="auto">
              <a:spcBef>
                <a:spcPts val="500"/>
              </a:spcBef>
              <a:spcAft>
                <a:spcPts val="500"/>
              </a:spcAft>
              <a:buClrTx/>
              <a:buSzPct val="150000"/>
              <a:buFont typeface="Wingdings" pitchFamily="2" charset="2"/>
              <a:buChar char="q"/>
              <a:tabLst>
                <a:tab pos="265113" algn="l"/>
              </a:tabLst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Ввод ответов осуществляется на компьютере</a:t>
            </a:r>
          </a:p>
          <a:p>
            <a:pPr marL="265113" lvl="2" indent="-265113" algn="l" fontAlgn="auto">
              <a:spcBef>
                <a:spcPts val="500"/>
              </a:spcBef>
              <a:spcAft>
                <a:spcPts val="500"/>
              </a:spcAft>
              <a:buClrTx/>
              <a:buSzPct val="150000"/>
              <a:buFont typeface="Wingdings" pitchFamily="2" charset="2"/>
              <a:buChar char="q"/>
              <a:tabLst>
                <a:tab pos="265113" algn="l"/>
              </a:tabLst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Решение  заданий части «С» </a:t>
            </a:r>
            <a:r>
              <a:rPr lang="ru-RU" sz="2400" b="1" dirty="0" err="1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с</a:t>
            </a:r>
            <a:r>
              <a:rPr lang="ru-RU" sz="2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 использованием </a:t>
            </a:r>
            <a:br>
              <a:rPr lang="ru-RU" sz="2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сред программирования</a:t>
            </a:r>
          </a:p>
          <a:p>
            <a:pPr marL="265113" lvl="2" indent="-265113" algn="l" fontAlgn="auto">
              <a:spcBef>
                <a:spcPts val="500"/>
              </a:spcBef>
              <a:spcAft>
                <a:spcPts val="500"/>
              </a:spcAft>
              <a:buSzPct val="150000"/>
              <a:buFont typeface="Wingdings" pitchFamily="2" charset="2"/>
              <a:buChar char="q"/>
              <a:tabLst>
                <a:tab pos="265113" algn="l"/>
              </a:tabLst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Развёрнутые ответы на задания части «С» </a:t>
            </a:r>
            <a:br>
              <a:rPr lang="ru-RU" sz="2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проверяются </a:t>
            </a:r>
            <a:r>
              <a:rPr lang="ru-RU" sz="2400" b="1" dirty="0" err="1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автоматизированно</a:t>
            </a:r>
            <a:endParaRPr lang="ru-RU" sz="2400" b="1" dirty="0" smtClean="0">
              <a:solidFill>
                <a:srgbClr val="002060"/>
              </a:solidFill>
              <a:latin typeface="+mn-lt"/>
              <a:cs typeface="Times New Roman" pitchFamily="18" charset="0"/>
            </a:endParaRPr>
          </a:p>
          <a:p>
            <a:pPr marL="265113" lvl="2" indent="-265113" algn="l" fontAlgn="auto">
              <a:spcBef>
                <a:spcPts val="500"/>
              </a:spcBef>
              <a:spcAft>
                <a:spcPts val="500"/>
              </a:spcAft>
              <a:buClrTx/>
              <a:buSzPct val="150000"/>
              <a:buFont typeface="Wingdings" pitchFamily="2" charset="2"/>
              <a:buChar char="q"/>
              <a:tabLst>
                <a:tab pos="265113" algn="l"/>
              </a:tabLst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Бланки участников печатаются в аудитории ППЭ </a:t>
            </a:r>
            <a:br>
              <a:rPr lang="ru-RU" sz="2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по окончании экзамена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/>
        </p:nvSpPr>
        <p:spPr bwMode="auto">
          <a:xfrm>
            <a:off x="457200" y="1930963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65125" indent="-255588" algn="l" rtl="0" fontAlgn="base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fontAlgn="base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542925" fontAlgn="auto">
              <a:spcAft>
                <a:spcPts val="0"/>
              </a:spcAft>
              <a:buFont typeface="Wingdings 3"/>
              <a:buNone/>
              <a:defRPr/>
            </a:pPr>
            <a:endParaRPr lang="ru-RU" dirty="0"/>
          </a:p>
        </p:txBody>
      </p:sp>
      <p:graphicFrame>
        <p:nvGraphicFramePr>
          <p:cNvPr id="3" name="Object 14"/>
          <p:cNvGraphicFramePr>
            <a:graphicFrameLocks noChangeAspect="1"/>
          </p:cNvGraphicFramePr>
          <p:nvPr/>
        </p:nvGraphicFramePr>
        <p:xfrm>
          <a:off x="285720" y="1285860"/>
          <a:ext cx="8610954" cy="5286412"/>
        </p:xfrm>
        <a:graphic>
          <a:graphicData uri="http://schemas.openxmlformats.org/presentationml/2006/ole">
            <p:oleObj spid="_x0000_s7170" name="Visio" r:id="rId3" imgW="10483771" imgH="5431756" progId="">
              <p:embed/>
            </p:oleObj>
          </a:graphicData>
        </a:graphic>
      </p:graphicFrame>
      <p:sp>
        <p:nvSpPr>
          <p:cNvPr id="4" name="Заголовок 3"/>
          <p:cNvSpPr>
            <a:spLocks noGrp="1"/>
          </p:cNvSpPr>
          <p:nvPr/>
        </p:nvSpPr>
        <p:spPr>
          <a:xfrm>
            <a:off x="285720" y="214290"/>
            <a:ext cx="8643998" cy="880376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algn="ctr" fontAlgn="auto">
              <a:lnSpc>
                <a:spcPts val="2400"/>
              </a:lnSpc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Проведение информатики и ИКТ </a:t>
            </a:r>
            <a:b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в компьютерной форме в ППЭ. </a:t>
            </a:r>
            <a:b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Действия в день экзамена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428596" y="214290"/>
            <a:ext cx="8135938" cy="57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lnSpc>
                <a:spcPct val="76000"/>
              </a:lnSpc>
              <a:buClr>
                <a:srgbClr val="FFFFFF"/>
              </a:buClr>
              <a:buSzPct val="100000"/>
              <a:buFont typeface="Arial" charset="0"/>
              <a:buNone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Lucida Sans Unicode" pitchFamily="34" charset="0"/>
              </a:rPr>
              <a:t>Проект расписания ЕГЭ - 2013</a:t>
            </a:r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endParaRPr lang="ru-RU"/>
          </a:p>
        </p:txBody>
      </p:sp>
      <p:sp>
        <p:nvSpPr>
          <p:cNvPr id="17412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357158" y="1000108"/>
            <a:ext cx="8178830" cy="5286412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Основной этап</a:t>
            </a:r>
            <a:r>
              <a:rPr lang="ru-RU" sz="2800" b="1" dirty="0" smtClean="0">
                <a:solidFill>
                  <a:srgbClr val="002060"/>
                </a:solidFill>
              </a:rPr>
              <a:t>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27 мая (</a:t>
            </a:r>
            <a:r>
              <a:rPr lang="ru-RU" sz="2800" dirty="0" err="1" smtClean="0">
                <a:solidFill>
                  <a:srgbClr val="002060"/>
                </a:solidFill>
              </a:rPr>
              <a:t>пн</a:t>
            </a:r>
            <a:r>
              <a:rPr lang="ru-RU" sz="2800" dirty="0" smtClean="0">
                <a:solidFill>
                  <a:srgbClr val="002060"/>
                </a:solidFill>
              </a:rPr>
              <a:t>) – русский язык;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30 мая (</a:t>
            </a:r>
            <a:r>
              <a:rPr lang="ru-RU" sz="2800" dirty="0" err="1" smtClean="0">
                <a:solidFill>
                  <a:srgbClr val="002060"/>
                </a:solidFill>
              </a:rPr>
              <a:t>чт</a:t>
            </a:r>
            <a:r>
              <a:rPr lang="ru-RU" sz="2800" dirty="0" smtClean="0">
                <a:solidFill>
                  <a:srgbClr val="002060"/>
                </a:solidFill>
              </a:rPr>
              <a:t>) - информатика и информационно-коммуникационные технологии (ИКТ), биология, история;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3 июня (</a:t>
            </a:r>
            <a:r>
              <a:rPr lang="ru-RU" sz="2800" dirty="0" err="1" smtClean="0">
                <a:solidFill>
                  <a:srgbClr val="002060"/>
                </a:solidFill>
              </a:rPr>
              <a:t>пн</a:t>
            </a:r>
            <a:r>
              <a:rPr lang="ru-RU" sz="2800" dirty="0" smtClean="0">
                <a:solidFill>
                  <a:srgbClr val="002060"/>
                </a:solidFill>
              </a:rPr>
              <a:t>) - математика;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6 июня (</a:t>
            </a:r>
            <a:r>
              <a:rPr lang="ru-RU" sz="2800" dirty="0" err="1" smtClean="0">
                <a:solidFill>
                  <a:srgbClr val="002060"/>
                </a:solidFill>
              </a:rPr>
              <a:t>чт</a:t>
            </a:r>
            <a:r>
              <a:rPr lang="ru-RU" sz="2800" dirty="0" smtClean="0">
                <a:solidFill>
                  <a:srgbClr val="002060"/>
                </a:solidFill>
              </a:rPr>
              <a:t>) - иностранные языки (английский, французский, немецкий, испанский), физика;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10 июня (</a:t>
            </a:r>
            <a:r>
              <a:rPr lang="ru-RU" sz="2800" dirty="0" err="1" smtClean="0">
                <a:solidFill>
                  <a:srgbClr val="002060"/>
                </a:solidFill>
              </a:rPr>
              <a:t>пн</a:t>
            </a:r>
            <a:r>
              <a:rPr lang="ru-RU" sz="2800" dirty="0" smtClean="0">
                <a:solidFill>
                  <a:srgbClr val="002060"/>
                </a:solidFill>
              </a:rPr>
              <a:t>) - обществознание, химия;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13 июня (</a:t>
            </a:r>
            <a:r>
              <a:rPr lang="ru-RU" sz="2800" dirty="0" err="1" smtClean="0">
                <a:solidFill>
                  <a:srgbClr val="002060"/>
                </a:solidFill>
              </a:rPr>
              <a:t>чт</a:t>
            </a:r>
            <a:r>
              <a:rPr lang="ru-RU" sz="2800" dirty="0" smtClean="0">
                <a:solidFill>
                  <a:srgbClr val="002060"/>
                </a:solidFill>
              </a:rPr>
              <a:t>) - география, литература.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8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85720" y="285728"/>
            <a:ext cx="8135938" cy="59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lnSpc>
                <a:spcPct val="76000"/>
              </a:lnSpc>
              <a:buClr>
                <a:srgbClr val="FFFFFF"/>
              </a:buClr>
              <a:buSzPct val="100000"/>
              <a:buFont typeface="Arial" charset="0"/>
              <a:buNone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Lucida Sans Unicode" pitchFamily="34" charset="0"/>
              </a:rPr>
              <a:t>Проект расписания ЕГЭ - 2013</a:t>
            </a:r>
          </a:p>
        </p:txBody>
      </p:sp>
      <p:sp>
        <p:nvSpPr>
          <p:cNvPr id="18435" name="Rectangle 4"/>
          <p:cNvSpPr>
            <a:spLocks noChangeArrowheads="1"/>
          </p:cNvSpPr>
          <p:nvPr/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endParaRPr lang="ru-RU"/>
          </a:p>
        </p:txBody>
      </p:sp>
      <p:sp>
        <p:nvSpPr>
          <p:cNvPr id="18436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611188" y="1412875"/>
            <a:ext cx="7921625" cy="4824413"/>
          </a:xfrm>
        </p:spPr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Дополнительный этап</a:t>
            </a:r>
            <a:r>
              <a:rPr lang="ru-RU" sz="2800" b="1" dirty="0" smtClean="0">
                <a:solidFill>
                  <a:srgbClr val="002060"/>
                </a:solidFill>
              </a:rPr>
              <a:t>: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8 июля (</a:t>
            </a:r>
            <a:r>
              <a:rPr lang="ru-RU" sz="2800" dirty="0" err="1" smtClean="0">
                <a:solidFill>
                  <a:srgbClr val="002060"/>
                </a:solidFill>
              </a:rPr>
              <a:t>пн</a:t>
            </a:r>
            <a:r>
              <a:rPr lang="ru-RU" sz="2800" dirty="0" smtClean="0">
                <a:solidFill>
                  <a:srgbClr val="002060"/>
                </a:solidFill>
              </a:rPr>
              <a:t>) - русский язык, химия, история, информатика и информационно-коммуникационные технологии (ИКТ);</a:t>
            </a:r>
          </a:p>
          <a:p>
            <a:pPr algn="just"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10 июля (ср) - математика, география, биология, иностранные языки (английский, французский, немецкий, испанский);</a:t>
            </a:r>
          </a:p>
          <a:p>
            <a:pPr algn="just"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12 июля (</a:t>
            </a:r>
            <a:r>
              <a:rPr lang="ru-RU" sz="2800" dirty="0" err="1" smtClean="0">
                <a:solidFill>
                  <a:srgbClr val="002060"/>
                </a:solidFill>
              </a:rPr>
              <a:t>пт</a:t>
            </a:r>
            <a:r>
              <a:rPr lang="ru-RU" sz="2800" dirty="0" smtClean="0">
                <a:solidFill>
                  <a:srgbClr val="002060"/>
                </a:solidFill>
              </a:rPr>
              <a:t>) - обществознание, литература, физика.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/>
          </a:p>
          <a:p>
            <a:pPr>
              <a:lnSpc>
                <a:spcPct val="80000"/>
              </a:lnSpc>
            </a:pPr>
            <a:endParaRPr lang="ru-RU" sz="2000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285728"/>
            <a:ext cx="8135938" cy="59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lnSpc>
                <a:spcPct val="76000"/>
              </a:lnSpc>
              <a:buClr>
                <a:srgbClr val="FFFFFF"/>
              </a:buClr>
              <a:buSzPct val="100000"/>
              <a:buFont typeface="Arial" charset="0"/>
              <a:buNone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Lucida Sans Unicode" pitchFamily="34" charset="0"/>
              </a:rPr>
              <a:t>Проект расписания ЕГЭ - 2013</a:t>
            </a:r>
          </a:p>
        </p:txBody>
      </p:sp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endParaRPr lang="ru-RU"/>
          </a:p>
        </p:txBody>
      </p:sp>
      <p:sp>
        <p:nvSpPr>
          <p:cNvPr id="19460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611188" y="1142985"/>
            <a:ext cx="7921625" cy="5094304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Повторный допуск к ЕГЭ (резервы</a:t>
            </a:r>
            <a:r>
              <a:rPr lang="ru-RU" sz="2800" b="1" dirty="0" smtClean="0">
                <a:solidFill>
                  <a:srgbClr val="002060"/>
                </a:solidFill>
              </a:rPr>
              <a:t>):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6 мая (</a:t>
            </a:r>
            <a:r>
              <a:rPr lang="ru-RU" sz="2800" dirty="0" err="1" smtClean="0">
                <a:solidFill>
                  <a:srgbClr val="002060"/>
                </a:solidFill>
              </a:rPr>
              <a:t>пн</a:t>
            </a:r>
            <a:r>
              <a:rPr lang="ru-RU" sz="2800" dirty="0" smtClean="0">
                <a:solidFill>
                  <a:srgbClr val="002060"/>
                </a:solidFill>
              </a:rPr>
              <a:t>) – по всем предметам;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15 июня (</a:t>
            </a:r>
            <a:r>
              <a:rPr lang="ru-RU" sz="2800" dirty="0" err="1" smtClean="0">
                <a:solidFill>
                  <a:srgbClr val="002060"/>
                </a:solidFill>
              </a:rPr>
              <a:t>сб</a:t>
            </a:r>
            <a:r>
              <a:rPr lang="ru-RU" sz="2800" dirty="0" smtClean="0">
                <a:solidFill>
                  <a:srgbClr val="002060"/>
                </a:solidFill>
              </a:rPr>
              <a:t>) - информатика и ИКТ, биология,  история, физика,  иностранные языки (английский, французский, немецкий, испанский языки);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17 июня (</a:t>
            </a:r>
            <a:r>
              <a:rPr lang="ru-RU" sz="2800" dirty="0" err="1" smtClean="0">
                <a:solidFill>
                  <a:srgbClr val="002060"/>
                </a:solidFill>
              </a:rPr>
              <a:t>пн</a:t>
            </a:r>
            <a:r>
              <a:rPr lang="ru-RU" sz="2800" dirty="0" smtClean="0">
                <a:solidFill>
                  <a:srgbClr val="002060"/>
                </a:solidFill>
              </a:rPr>
              <a:t>) - обществознание,  география, литература, химия</a:t>
            </a:r>
            <a:r>
              <a:rPr lang="ru-RU" sz="2800" i="1" dirty="0" smtClean="0">
                <a:solidFill>
                  <a:srgbClr val="002060"/>
                </a:solidFill>
              </a:rPr>
              <a:t>;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18 июня (</a:t>
            </a:r>
            <a:r>
              <a:rPr lang="ru-RU" sz="2800" dirty="0" err="1" smtClean="0">
                <a:solidFill>
                  <a:srgbClr val="002060"/>
                </a:solidFill>
              </a:rPr>
              <a:t>вт</a:t>
            </a:r>
            <a:r>
              <a:rPr lang="ru-RU" sz="2800" dirty="0" smtClean="0">
                <a:solidFill>
                  <a:srgbClr val="002060"/>
                </a:solidFill>
              </a:rPr>
              <a:t>) - русский язык;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19 июня (ср) – математика;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15 июля (</a:t>
            </a:r>
            <a:r>
              <a:rPr lang="ru-RU" sz="2800" dirty="0" err="1" smtClean="0">
                <a:solidFill>
                  <a:srgbClr val="002060"/>
                </a:solidFill>
              </a:rPr>
              <a:t>пн</a:t>
            </a:r>
            <a:r>
              <a:rPr lang="ru-RU" sz="2800" dirty="0" smtClean="0">
                <a:solidFill>
                  <a:srgbClr val="002060"/>
                </a:solidFill>
              </a:rPr>
              <a:t>) – по всем предметам.</a:t>
            </a:r>
          </a:p>
          <a:p>
            <a:pPr>
              <a:lnSpc>
                <a:spcPct val="80000"/>
              </a:lnSpc>
            </a:pPr>
            <a:endParaRPr lang="ru-RU" sz="2000" dirty="0" smtClean="0"/>
          </a:p>
          <a:p>
            <a:pPr>
              <a:lnSpc>
                <a:spcPct val="80000"/>
              </a:lnSpc>
            </a:pPr>
            <a:endParaRPr lang="ru-RU" sz="2000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14283" y="285728"/>
            <a:ext cx="8715436" cy="6286544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Конкурс проектов "Школьная планета МИД" </a:t>
            </a: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(организатор – средняя школа при Посольстве России в Эфиопии) </a:t>
            </a: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Проводится пять лет, в течение которых увеличилось:</a:t>
            </a:r>
          </a:p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dirty="0" smtClean="0">
              <a:solidFill>
                <a:srgbClr val="002060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число участвующих школ (с 23 до 60);</a:t>
            </a:r>
          </a:p>
          <a:p>
            <a:pPr algn="just">
              <a:lnSpc>
                <a:spcPct val="80000"/>
              </a:lnSpc>
            </a:pPr>
            <a:endParaRPr lang="ru-RU" sz="2000" dirty="0" smtClean="0">
              <a:solidFill>
                <a:srgbClr val="002060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количество представленных работ (с 76 до 272);</a:t>
            </a:r>
          </a:p>
          <a:p>
            <a:pPr algn="just">
              <a:lnSpc>
                <a:spcPct val="80000"/>
              </a:lnSpc>
              <a:buNone/>
            </a:pPr>
            <a:endParaRPr lang="ru-RU" sz="2000" dirty="0" smtClean="0">
              <a:solidFill>
                <a:srgbClr val="002060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общее число учеников – авторов работ (со 190 до 552).</a:t>
            </a:r>
          </a:p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dirty="0" smtClean="0">
              <a:solidFill>
                <a:srgbClr val="002060"/>
              </a:solidFill>
            </a:endParaRPr>
          </a:p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В 2011-2012 учебном году конкурс проводился по 12 номинациям.</a:t>
            </a:r>
          </a:p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dirty="0" smtClean="0">
              <a:solidFill>
                <a:srgbClr val="002060"/>
              </a:solidFill>
            </a:endParaRPr>
          </a:p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Прочно вошли в практику ученических исследований творческие контакты с дипломатическими работниками, представителями образовательных учреждений.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44" y="1500175"/>
          <a:ext cx="8715437" cy="4329888"/>
        </p:xfrm>
        <a:graphic>
          <a:graphicData uri="http://schemas.openxmlformats.org/drawingml/2006/table">
            <a:tbl>
              <a:tblPr/>
              <a:tblGrid>
                <a:gridCol w="1928826"/>
                <a:gridCol w="2071702"/>
                <a:gridCol w="2143140"/>
                <a:gridCol w="2571769"/>
              </a:tblGrid>
              <a:tr h="491929">
                <a:tc gridSpan="4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Дипломы</a:t>
                      </a:r>
                      <a:endParaRPr lang="ru-RU" sz="32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3876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ru-RU" sz="24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степень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II</a:t>
                      </a:r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степень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III</a:t>
                      </a:r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степень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675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2009-2010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учебный год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4875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2010-2011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учебный </a:t>
                      </a: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Градов Сергей</a:t>
                      </a:r>
                      <a:endParaRPr lang="ru-RU" sz="1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Гринина  Наталья</a:t>
                      </a:r>
                      <a:endParaRPr lang="ru-RU" sz="1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Щурат Богдан</a:t>
                      </a: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Захаров Антон</a:t>
                      </a: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Путра</a:t>
                      </a:r>
                      <a:r>
                        <a:rPr lang="ru-RU" sz="1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Лев</a:t>
                      </a:r>
                      <a:endParaRPr lang="ru-RU" sz="1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5936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2011-2012</a:t>
                      </a:r>
                      <a:endParaRPr lang="ru-RU" sz="1800" b="1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учебный год</a:t>
                      </a: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Калягина Дарья,</a:t>
                      </a: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Абдуова</a:t>
                      </a:r>
                      <a:r>
                        <a:rPr lang="ru-RU" sz="1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Анель</a:t>
                      </a:r>
                      <a:endParaRPr lang="ru-RU" sz="1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  <a:p>
                      <a:pPr marL="8001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Руста Луиза, Никитина Настя, Тарасова Тоня</a:t>
                      </a:r>
                    </a:p>
                    <a:p>
                      <a:pPr marL="8001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Герасимова Джулия</a:t>
                      </a:r>
                    </a:p>
                    <a:p>
                      <a:pPr marL="8001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Матвейчук Настя </a:t>
                      </a:r>
                      <a:endParaRPr lang="ru-RU" sz="1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928662" y="428604"/>
            <a:ext cx="72152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Итоги участия школы в конкурсе «Школьная планета МИД»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5643578"/>
            <a:ext cx="72152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</a:t>
            </a: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место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50825" y="500042"/>
            <a:ext cx="8686800" cy="5715039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Конкурс проектов "Школьная планета МИД" </a:t>
            </a: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(организатор – средняя школа при Посольстве России в Эфиопии) </a:t>
            </a: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Старт нового конкурса намечен на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 </a:t>
            </a:r>
            <a:r>
              <a:rPr lang="ru-RU" sz="4000" b="1" u="sng" dirty="0" smtClean="0">
                <a:solidFill>
                  <a:srgbClr val="002060"/>
                </a:solidFill>
              </a:rPr>
              <a:t>1 октября 2012 года</a:t>
            </a:r>
            <a:r>
              <a:rPr lang="ru-RU" sz="4000" b="1" dirty="0" smtClean="0">
                <a:solidFill>
                  <a:srgbClr val="002060"/>
                </a:solidFill>
              </a:rPr>
              <a:t>. </a:t>
            </a:r>
            <a:endParaRPr lang="ru-RU" sz="4000" b="1" dirty="0" smtClean="0">
              <a:solidFill>
                <a:srgbClr val="002060"/>
              </a:solidFill>
            </a:endParaRPr>
          </a:p>
          <a:p>
            <a:pPr algn="ctr" eaLnBrk="1" hangingPunct="1">
              <a:buFont typeface="Wingdings 2" pitchFamily="18" charset="2"/>
              <a:buNone/>
            </a:pPr>
            <a:endParaRPr lang="ru-RU" sz="4000" b="1" dirty="0" smtClean="0">
              <a:solidFill>
                <a:srgbClr val="002060"/>
              </a:solidFill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Оргкомитет готов рассмотреть предложения по совершенствованию процедуры проведения конкурса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515352" cy="78581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Состав учащихся школ</a:t>
            </a:r>
            <a:r>
              <a:rPr lang="ru-RU" sz="3600" b="1" dirty="0" smtClean="0"/>
              <a:t>ы (190/125)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14438"/>
          <a:ext cx="8229600" cy="5225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6304"/>
                <a:gridCol w="1928826"/>
                <a:gridCol w="1614470"/>
              </a:tblGrid>
              <a:tr h="73819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gradFill>
                      <a:gsLst>
                        <a:gs pos="31000">
                          <a:schemeClr val="accent1">
                            <a:tint val="66000"/>
                            <a:satMod val="160000"/>
                            <a:alpha val="69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число учащихся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>
                      <a:gsLst>
                        <a:gs pos="31000">
                          <a:schemeClr val="accent1">
                            <a:tint val="66000"/>
                            <a:satMod val="160000"/>
                            <a:alpha val="69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%  от общего числа учащихся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>
                      <a:gsLst>
                        <a:gs pos="31000">
                          <a:schemeClr val="accent1">
                            <a:tint val="66000"/>
                            <a:satMod val="160000"/>
                            <a:alpha val="69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73819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Дети сотрудников посольства</a:t>
                      </a:r>
                      <a:endParaRPr lang="ru-RU" sz="2400" dirty="0"/>
                    </a:p>
                  </a:txBody>
                  <a:tcPr>
                    <a:gradFill>
                      <a:gsLst>
                        <a:gs pos="31000">
                          <a:schemeClr val="accent1">
                            <a:tint val="66000"/>
                            <a:satMod val="160000"/>
                            <a:alpha val="69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62 </a:t>
                      </a:r>
                      <a:r>
                        <a:rPr lang="ru-RU" sz="2800" b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(50)</a:t>
                      </a:r>
                      <a:endParaRPr lang="ru-RU" sz="2800" b="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>
                      <a:gsLst>
                        <a:gs pos="31000">
                          <a:schemeClr val="accent1">
                            <a:tint val="66000"/>
                            <a:satMod val="160000"/>
                            <a:alpha val="69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33%</a:t>
                      </a:r>
                      <a:endParaRPr lang="ru-RU" sz="28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>
                      <a:gsLst>
                        <a:gs pos="31000">
                          <a:schemeClr val="accent1">
                            <a:tint val="66000"/>
                            <a:satMod val="160000"/>
                            <a:alpha val="69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73819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Дети работников </a:t>
                      </a:r>
                      <a:r>
                        <a:rPr lang="ru-RU" sz="2400" dirty="0" err="1" smtClean="0"/>
                        <a:t>росгосучреждений</a:t>
                      </a:r>
                      <a:endParaRPr lang="ru-RU" sz="2400" dirty="0"/>
                    </a:p>
                  </a:txBody>
                  <a:tcPr>
                    <a:gradFill>
                      <a:gsLst>
                        <a:gs pos="31000">
                          <a:schemeClr val="accent1">
                            <a:tint val="66000"/>
                            <a:satMod val="160000"/>
                            <a:alpha val="69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514350" indent="-514350" algn="ctr">
                        <a:buAutoNum type="arabicPlain" startAt="36"/>
                      </a:pPr>
                      <a:r>
                        <a:rPr lang="ru-RU" sz="2800" b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(25)</a:t>
                      </a:r>
                      <a:endParaRPr lang="ru-RU" sz="2800" b="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>
                      <a:gsLst>
                        <a:gs pos="31000">
                          <a:schemeClr val="accent1">
                            <a:tint val="66000"/>
                            <a:satMod val="160000"/>
                            <a:alpha val="69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19%</a:t>
                      </a:r>
                      <a:endParaRPr lang="ru-RU" sz="28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>
                      <a:gsLst>
                        <a:gs pos="31000">
                          <a:schemeClr val="accent1">
                            <a:tint val="66000"/>
                            <a:satMod val="160000"/>
                            <a:alpha val="69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73819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Дети граждан РФ, постоянно проживающих в Германии</a:t>
                      </a:r>
                      <a:endParaRPr lang="ru-RU" sz="2400" dirty="0"/>
                    </a:p>
                  </a:txBody>
                  <a:tcPr>
                    <a:gradFill>
                      <a:gsLst>
                        <a:gs pos="31000">
                          <a:schemeClr val="accent1">
                            <a:tint val="66000"/>
                            <a:satMod val="160000"/>
                            <a:alpha val="69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514350" indent="-514350" algn="ctr">
                        <a:buAutoNum type="arabicPlain" startAt="17"/>
                      </a:pPr>
                      <a:r>
                        <a:rPr lang="ru-RU" sz="2800" b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(8)</a:t>
                      </a:r>
                      <a:endParaRPr lang="ru-RU" sz="2800" b="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>
                      <a:gsLst>
                        <a:gs pos="31000">
                          <a:schemeClr val="accent1">
                            <a:tint val="66000"/>
                            <a:satMod val="160000"/>
                            <a:alpha val="69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9%</a:t>
                      </a:r>
                      <a:endParaRPr lang="ru-RU" sz="28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>
                      <a:gsLst>
                        <a:gs pos="31000">
                          <a:schemeClr val="accent1">
                            <a:tint val="66000"/>
                            <a:satMod val="160000"/>
                            <a:alpha val="69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73819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Дети иностранных граждан</a:t>
                      </a:r>
                      <a:endParaRPr lang="ru-RU" sz="2400" dirty="0"/>
                    </a:p>
                  </a:txBody>
                  <a:tcPr>
                    <a:gradFill>
                      <a:gsLst>
                        <a:gs pos="31000">
                          <a:schemeClr val="accent1">
                            <a:tint val="66000"/>
                            <a:satMod val="160000"/>
                            <a:alpha val="69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514350" indent="-514350" algn="ctr">
                        <a:buAutoNum type="arabicPlain" startAt="50"/>
                      </a:pPr>
                      <a:r>
                        <a:rPr lang="ru-RU" sz="2800" b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(31)</a:t>
                      </a:r>
                      <a:endParaRPr lang="ru-RU" sz="2800" b="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>
                      <a:gsLst>
                        <a:gs pos="31000">
                          <a:schemeClr val="accent1">
                            <a:tint val="66000"/>
                            <a:satMod val="160000"/>
                            <a:alpha val="69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26%</a:t>
                      </a:r>
                      <a:endParaRPr lang="ru-RU" sz="28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>
                      <a:gsLst>
                        <a:gs pos="31000">
                          <a:schemeClr val="accent1">
                            <a:tint val="66000"/>
                            <a:satMod val="160000"/>
                            <a:alpha val="69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73819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Дети граждан РФ, работающих в Германии по частным контрактам</a:t>
                      </a:r>
                      <a:endParaRPr lang="ru-RU" sz="2400" dirty="0"/>
                    </a:p>
                  </a:txBody>
                  <a:tcPr>
                    <a:gradFill>
                      <a:gsLst>
                        <a:gs pos="31000">
                          <a:schemeClr val="accent1">
                            <a:tint val="66000"/>
                            <a:satMod val="160000"/>
                            <a:alpha val="69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514350" indent="-514350" algn="ctr">
                        <a:buAutoNum type="arabicPlain" startAt="25"/>
                      </a:pPr>
                      <a:r>
                        <a:rPr lang="ru-RU" sz="2800" b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(11)</a:t>
                      </a:r>
                      <a:endParaRPr lang="ru-RU" sz="2800" b="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>
                      <a:gsLst>
                        <a:gs pos="31000">
                          <a:schemeClr val="accent1">
                            <a:tint val="66000"/>
                            <a:satMod val="160000"/>
                            <a:alpha val="69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13%</a:t>
                      </a:r>
                      <a:endParaRPr lang="ru-RU" sz="28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>
                      <a:gsLst>
                        <a:gs pos="31000">
                          <a:schemeClr val="accent1">
                            <a:tint val="66000"/>
                            <a:satMod val="160000"/>
                            <a:alpha val="69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57200" y="214290"/>
            <a:ext cx="8291513" cy="6500858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Проведение сетевых проектов </a:t>
            </a: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(координатор – средняя школа при Посольстве России в Польше)</a:t>
            </a: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              Были </a:t>
            </a:r>
            <a:r>
              <a:rPr lang="ru-RU" sz="2000" dirty="0" smtClean="0">
                <a:solidFill>
                  <a:srgbClr val="002060"/>
                </a:solidFill>
              </a:rPr>
              <a:t>внесены изменения в процедуру отбора проектов, приема заявок и голосование, которые теперь проходят  по 4 блокам: начальная школа, естественно-математический, гуманитарно-эстетический циклы, иностранные языки 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</a:p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dirty="0" smtClean="0">
              <a:solidFill>
                <a:srgbClr val="002060"/>
              </a:solidFill>
            </a:endParaRPr>
          </a:p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              В </a:t>
            </a:r>
            <a:r>
              <a:rPr lang="ru-RU" sz="2000" dirty="0" smtClean="0">
                <a:solidFill>
                  <a:srgbClr val="002060"/>
                </a:solidFill>
              </a:rPr>
              <a:t>самом начале реализации данного проекта было внесено 92 предложения (для сравнения, в прошлом году – 45) из 27 </a:t>
            </a:r>
            <a:r>
              <a:rPr lang="ru-RU" sz="2000" dirty="0" err="1" smtClean="0">
                <a:solidFill>
                  <a:srgbClr val="002060"/>
                </a:solidFill>
              </a:rPr>
              <a:t>заграншкол</a:t>
            </a:r>
            <a:r>
              <a:rPr lang="ru-RU" sz="2000" dirty="0" smtClean="0">
                <a:solidFill>
                  <a:srgbClr val="002060"/>
                </a:solidFill>
              </a:rPr>
              <a:t>.  </a:t>
            </a:r>
            <a:endParaRPr lang="ru-RU" sz="2000" dirty="0" smtClean="0">
              <a:solidFill>
                <a:srgbClr val="002060"/>
              </a:solidFill>
            </a:endParaRPr>
          </a:p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 </a:t>
            </a:r>
            <a:endParaRPr lang="ru-RU" sz="2000" dirty="0" smtClean="0">
              <a:solidFill>
                <a:srgbClr val="002060"/>
              </a:solidFill>
            </a:endParaRPr>
          </a:p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                В </a:t>
            </a:r>
            <a:r>
              <a:rPr lang="ru-RU" sz="2000" dirty="0" smtClean="0">
                <a:solidFill>
                  <a:srgbClr val="002060"/>
                </a:solidFill>
              </a:rPr>
              <a:t>ходе голосования, в котором приняли участие 43 школы (в прошлом году -37 школ), были выбраны 12 проектов,  по три  в каждом из перечисленных выше блоков. </a:t>
            </a:r>
            <a:endParaRPr lang="ru-RU" sz="2000" dirty="0" smtClean="0">
              <a:solidFill>
                <a:srgbClr val="002060"/>
              </a:solidFill>
            </a:endParaRPr>
          </a:p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dirty="0" smtClean="0">
              <a:solidFill>
                <a:srgbClr val="002060"/>
              </a:solidFill>
            </a:endParaRP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                    Кроме </a:t>
            </a:r>
            <a:r>
              <a:rPr lang="ru-RU" sz="2000" dirty="0" smtClean="0">
                <a:solidFill>
                  <a:srgbClr val="002060"/>
                </a:solidFill>
              </a:rPr>
              <a:t>того,  по согласованию с отделом </a:t>
            </a:r>
            <a:r>
              <a:rPr lang="ru-RU" sz="2000" dirty="0" err="1" smtClean="0">
                <a:solidFill>
                  <a:srgbClr val="002060"/>
                </a:solidFill>
              </a:rPr>
              <a:t>заграншкол</a:t>
            </a:r>
            <a:r>
              <a:rPr lang="ru-RU" sz="2000" dirty="0" smtClean="0">
                <a:solidFill>
                  <a:srgbClr val="002060"/>
                </a:solidFill>
              </a:rPr>
              <a:t> МИД РФ,  дополнительно был проведен сетевой проект по английскому языку для школ-победителей и школ-организаторов в блоке иностранные языки.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Реализованы все 13 проектов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50825" y="333374"/>
            <a:ext cx="8686800" cy="6238897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400" dirty="0" smtClean="0">
              <a:solidFill>
                <a:srgbClr val="0070C0"/>
              </a:solidFill>
            </a:endParaRP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Проведение сетевых проектов </a:t>
            </a: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(координатор – средняя школа при Посольстве России в Польше)</a:t>
            </a: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200" dirty="0" smtClean="0">
              <a:solidFill>
                <a:srgbClr val="002060"/>
              </a:solidFill>
            </a:endParaRP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u="sng" dirty="0" smtClean="0">
                <a:solidFill>
                  <a:srgbClr val="002060"/>
                </a:solidFill>
              </a:rPr>
              <a:t>Особенности работы </a:t>
            </a:r>
            <a:r>
              <a:rPr lang="ru-RU" sz="2400" u="sng" dirty="0" err="1" smtClean="0">
                <a:solidFill>
                  <a:srgbClr val="002060"/>
                </a:solidFill>
              </a:rPr>
              <a:t>заграншкол</a:t>
            </a:r>
            <a:r>
              <a:rPr lang="ru-RU" sz="2400" u="sng" dirty="0" smtClean="0">
                <a:solidFill>
                  <a:srgbClr val="002060"/>
                </a:solidFill>
              </a:rPr>
              <a:t> в 2011-2012 учебном году</a:t>
            </a: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400" dirty="0" smtClean="0">
              <a:solidFill>
                <a:srgbClr val="002060"/>
              </a:solidFill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В сравнении с предыдущим годом увеличилось количество предложений школ для реализации сетевых проектов практически в 2 раза.</a:t>
            </a:r>
          </a:p>
          <a:p>
            <a:pPr algn="just" eaLnBrk="1" hangingPunct="1">
              <a:lnSpc>
                <a:spcPct val="80000"/>
              </a:lnSpc>
            </a:pPr>
            <a:endParaRPr lang="ru-RU" sz="2400" dirty="0" smtClean="0">
              <a:solidFill>
                <a:srgbClr val="002060"/>
              </a:solidFill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Интересным с точки зрения содержания и формы проведения представляется проект по </a:t>
            </a:r>
            <a:r>
              <a:rPr lang="ru-RU" sz="2400" dirty="0" smtClean="0">
                <a:solidFill>
                  <a:srgbClr val="002060"/>
                </a:solidFill>
              </a:rPr>
              <a:t>английскому языку </a:t>
            </a:r>
            <a:r>
              <a:rPr lang="ru-RU" sz="2400" dirty="0" smtClean="0">
                <a:solidFill>
                  <a:srgbClr val="002060"/>
                </a:solidFill>
              </a:rPr>
              <a:t>школы при </a:t>
            </a:r>
            <a:r>
              <a:rPr lang="ru-RU" sz="2400" dirty="0" err="1" smtClean="0">
                <a:solidFill>
                  <a:srgbClr val="002060"/>
                </a:solidFill>
              </a:rPr>
              <a:t>Поспредстве</a:t>
            </a:r>
            <a:r>
              <a:rPr lang="ru-RU" sz="2400" dirty="0" smtClean="0">
                <a:solidFill>
                  <a:srgbClr val="002060"/>
                </a:solidFill>
              </a:rPr>
              <a:t> в </a:t>
            </a:r>
            <a:r>
              <a:rPr lang="ru-RU" sz="2400" dirty="0" smtClean="0">
                <a:solidFill>
                  <a:srgbClr val="002060"/>
                </a:solidFill>
              </a:rPr>
              <a:t>Нью-Йорке, </a:t>
            </a:r>
            <a:r>
              <a:rPr lang="ru-RU" sz="2400" dirty="0" smtClean="0">
                <a:solidFill>
                  <a:srgbClr val="002060"/>
                </a:solidFill>
              </a:rPr>
              <a:t>который впервые проводился для школ-победителей и организаторов. Полагаем, что этот опыт заслуживает обобщения и распространения в дальнейшей работе.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0" y="214290"/>
            <a:ext cx="9036050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</a:rPr>
              <a:t>В 2011-12 учебном году </a:t>
            </a:r>
            <a:r>
              <a:rPr lang="ru-RU" sz="4000" b="1" dirty="0" smtClean="0">
                <a:solidFill>
                  <a:srgbClr val="002060"/>
                </a:solidFill>
              </a:rPr>
              <a:t>в сетевых проектах </a:t>
            </a:r>
            <a:r>
              <a:rPr lang="ru-RU" sz="4000" b="1" dirty="0">
                <a:solidFill>
                  <a:srgbClr val="002060"/>
                </a:solidFill>
              </a:rPr>
              <a:t>приняли участие 59 </a:t>
            </a:r>
            <a:r>
              <a:rPr lang="ru-RU" sz="4000" b="1" dirty="0" smtClean="0">
                <a:solidFill>
                  <a:srgbClr val="002060"/>
                </a:solidFill>
              </a:rPr>
              <a:t>школ:</a:t>
            </a:r>
          </a:p>
          <a:p>
            <a:pPr algn="ctr"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002060"/>
                </a:solidFill>
              </a:rPr>
              <a:t>начальной </a:t>
            </a:r>
            <a:r>
              <a:rPr lang="ru-RU" sz="3200" dirty="0">
                <a:solidFill>
                  <a:srgbClr val="002060"/>
                </a:solidFill>
              </a:rPr>
              <a:t>школы- 51 школа; </a:t>
            </a:r>
          </a:p>
          <a:p>
            <a:pPr algn="ctr">
              <a:buFont typeface="Arial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</a:rPr>
              <a:t>естественно-математическом- 54; </a:t>
            </a:r>
          </a:p>
          <a:p>
            <a:pPr algn="ctr">
              <a:buFont typeface="Arial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</a:rPr>
              <a:t>гуманитарно-эстетическом     - 50; </a:t>
            </a:r>
          </a:p>
          <a:p>
            <a:pPr algn="ctr"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002060"/>
                </a:solidFill>
              </a:rPr>
              <a:t>иностранных </a:t>
            </a:r>
            <a:r>
              <a:rPr lang="ru-RU" sz="3200" dirty="0">
                <a:solidFill>
                  <a:srgbClr val="002060"/>
                </a:solidFill>
              </a:rPr>
              <a:t>языков  - 48</a:t>
            </a:r>
          </a:p>
        </p:txBody>
      </p:sp>
      <p:graphicFrame>
        <p:nvGraphicFramePr>
          <p:cNvPr id="6146" name="Диаграмма 1"/>
          <p:cNvGraphicFramePr>
            <a:graphicFrameLocks/>
          </p:cNvGraphicFramePr>
          <p:nvPr/>
        </p:nvGraphicFramePr>
        <p:xfrm>
          <a:off x="500034" y="4143380"/>
          <a:ext cx="8429625" cy="2357430"/>
        </p:xfrm>
        <a:graphic>
          <a:graphicData uri="http://schemas.openxmlformats.org/presentationml/2006/ole">
            <p:oleObj spid="_x0000_s6146" r:id="rId3" imgW="6200169" imgH="4163929" progId="Excel.Chart.8">
              <p:embed/>
            </p:oleObj>
          </a:graphicData>
        </a:graphic>
      </p:graphicFrame>
    </p:spTree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428596" y="285728"/>
            <a:ext cx="842968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Общий балл школы </a:t>
            </a:r>
            <a:r>
              <a:rPr lang="ru-RU" sz="3200" b="1" dirty="0" smtClean="0">
                <a:solidFill>
                  <a:srgbClr val="002060"/>
                </a:solidFill>
              </a:rPr>
              <a:t>складывался </a:t>
            </a:r>
            <a:r>
              <a:rPr lang="ru-RU" sz="3200" b="1" dirty="0">
                <a:solidFill>
                  <a:srgbClr val="002060"/>
                </a:solidFill>
              </a:rPr>
              <a:t>из:</a:t>
            </a:r>
          </a:p>
          <a:p>
            <a:endParaRPr lang="ru-RU" sz="3200" b="1" dirty="0">
              <a:solidFill>
                <a:srgbClr val="002060"/>
              </a:solidFill>
            </a:endParaRPr>
          </a:p>
          <a:p>
            <a:r>
              <a:rPr lang="ru-RU" sz="3200" dirty="0">
                <a:solidFill>
                  <a:srgbClr val="002060"/>
                </a:solidFill>
              </a:rPr>
              <a:t>а) участие школы в предложении проектов к реализации</a:t>
            </a:r>
            <a:r>
              <a:rPr lang="ru-RU" sz="3200" dirty="0" smtClean="0">
                <a:solidFill>
                  <a:srgbClr val="002060"/>
                </a:solidFill>
              </a:rPr>
              <a:t>;</a:t>
            </a:r>
          </a:p>
          <a:p>
            <a:endParaRPr lang="ru-RU" sz="3200" dirty="0">
              <a:solidFill>
                <a:srgbClr val="002060"/>
              </a:solidFill>
            </a:endParaRPr>
          </a:p>
          <a:p>
            <a:r>
              <a:rPr lang="ru-RU" sz="3200" dirty="0">
                <a:solidFill>
                  <a:srgbClr val="002060"/>
                </a:solidFill>
              </a:rPr>
              <a:t>б) участия в голосовании</a:t>
            </a:r>
            <a:r>
              <a:rPr lang="ru-RU" sz="3200" dirty="0" smtClean="0">
                <a:solidFill>
                  <a:srgbClr val="002060"/>
                </a:solidFill>
              </a:rPr>
              <a:t>;</a:t>
            </a:r>
          </a:p>
          <a:p>
            <a:endParaRPr lang="ru-RU" sz="3200" dirty="0">
              <a:solidFill>
                <a:srgbClr val="002060"/>
              </a:solidFill>
            </a:endParaRPr>
          </a:p>
          <a:p>
            <a:r>
              <a:rPr lang="ru-RU" sz="3200" dirty="0">
                <a:solidFill>
                  <a:srgbClr val="002060"/>
                </a:solidFill>
              </a:rPr>
              <a:t>в) организации и проведения проекта</a:t>
            </a:r>
            <a:r>
              <a:rPr lang="ru-RU" sz="3200" dirty="0" smtClean="0">
                <a:solidFill>
                  <a:srgbClr val="002060"/>
                </a:solidFill>
              </a:rPr>
              <a:t>;</a:t>
            </a:r>
          </a:p>
          <a:p>
            <a:endParaRPr lang="ru-RU" sz="3200" dirty="0">
              <a:solidFill>
                <a:srgbClr val="002060"/>
              </a:solidFill>
            </a:endParaRPr>
          </a:p>
          <a:p>
            <a:r>
              <a:rPr lang="ru-RU" sz="3200" dirty="0">
                <a:solidFill>
                  <a:srgbClr val="002060"/>
                </a:solidFill>
              </a:rPr>
              <a:t>г) участия школы в проекте</a:t>
            </a:r>
            <a:r>
              <a:rPr lang="ru-RU" sz="3200" dirty="0" smtClean="0">
                <a:solidFill>
                  <a:srgbClr val="002060"/>
                </a:solidFill>
              </a:rPr>
              <a:t>;</a:t>
            </a:r>
          </a:p>
          <a:p>
            <a:endParaRPr lang="ru-RU" sz="3200" dirty="0">
              <a:solidFill>
                <a:srgbClr val="002060"/>
              </a:solidFill>
            </a:endParaRPr>
          </a:p>
          <a:p>
            <a:r>
              <a:rPr lang="ru-RU" sz="3200" dirty="0" err="1">
                <a:solidFill>
                  <a:srgbClr val="002060"/>
                </a:solidFill>
              </a:rPr>
              <a:t>д</a:t>
            </a:r>
            <a:r>
              <a:rPr lang="ru-RU" sz="3200" dirty="0">
                <a:solidFill>
                  <a:srgbClr val="002060"/>
                </a:solidFill>
              </a:rPr>
              <a:t>) занятых призовых мест.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4" y="1643050"/>
          <a:ext cx="8358246" cy="485778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520117"/>
                <a:gridCol w="3838129"/>
              </a:tblGrid>
              <a:tr h="5397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ФРГ (Берлин)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51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1" marR="68581" marT="0" marB="0"/>
                </a:tc>
              </a:tr>
              <a:tr h="5397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Кипр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44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1" marR="68581" marT="0" marB="0"/>
                </a:tc>
              </a:tr>
              <a:tr h="5397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США (Вашингтон)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44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1" marR="68581" marT="0" marB="0"/>
                </a:tc>
              </a:tr>
              <a:tr h="5397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Венгрия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41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1" marR="68581" marT="0" marB="0"/>
                </a:tc>
              </a:tr>
              <a:tr h="5397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Финляндия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41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1" marR="68581" marT="0" marB="0"/>
                </a:tc>
              </a:tr>
              <a:tr h="5397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Чехия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41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1" marR="68581" marT="0" marB="0"/>
                </a:tc>
              </a:tr>
              <a:tr h="5397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Австрия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40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1" marR="68581" marT="0" marB="0"/>
                </a:tc>
              </a:tr>
              <a:tr h="5397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Польша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40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1" marR="68581" marT="0" marB="0"/>
                </a:tc>
              </a:tr>
              <a:tr h="5397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Бельгия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1" marR="6858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38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1" marR="68581" marT="0" marB="0"/>
                </a:tc>
              </a:tr>
            </a:tbl>
          </a:graphicData>
        </a:graphic>
      </p:graphicFrame>
      <p:sp>
        <p:nvSpPr>
          <p:cNvPr id="12322" name="Rectangle 1"/>
          <p:cNvSpPr>
            <a:spLocks noChangeArrowheads="1"/>
          </p:cNvSpPr>
          <p:nvPr/>
        </p:nvSpPr>
        <p:spPr bwMode="auto">
          <a:xfrm>
            <a:off x="250825" y="188913"/>
            <a:ext cx="8339138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200" b="1" dirty="0">
                <a:solidFill>
                  <a:srgbClr val="002060"/>
                </a:solidFill>
                <a:cs typeface="Times New Roman" pitchFamily="18" charset="0"/>
              </a:rPr>
              <a:t>По итоговой сумме баллов в лидеры 2011-2012 года </a:t>
            </a:r>
            <a:r>
              <a:rPr lang="ru-RU" sz="3200" b="1" dirty="0" smtClean="0">
                <a:solidFill>
                  <a:srgbClr val="002060"/>
                </a:solidFill>
                <a:cs typeface="Times New Roman" pitchFamily="18" charset="0"/>
              </a:rPr>
              <a:t>вышли </a:t>
            </a:r>
            <a:r>
              <a:rPr lang="ru-RU" sz="3200" b="1" dirty="0">
                <a:solidFill>
                  <a:srgbClr val="002060"/>
                </a:solidFill>
                <a:cs typeface="Times New Roman" pitchFamily="18" charset="0"/>
              </a:rPr>
              <a:t>школы: </a:t>
            </a:r>
            <a:endParaRPr lang="ru-RU" sz="3200" b="1" dirty="0">
              <a:solidFill>
                <a:srgbClr val="002060"/>
              </a:solidFill>
            </a:endParaRPr>
          </a:p>
          <a:p>
            <a:pPr eaLnBrk="0" hangingPunct="0"/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50825" y="260350"/>
            <a:ext cx="8686800" cy="6264275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Проведение сетевых проектов </a:t>
            </a: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(координатор – средняя школа при Посольстве России в Польше)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u="sng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u="sng" dirty="0" smtClean="0">
                <a:solidFill>
                  <a:srgbClr val="002060"/>
                </a:solidFill>
              </a:rPr>
              <a:t>Результаты работы школ: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u="sng" dirty="0" smtClean="0">
              <a:solidFill>
                <a:srgbClr val="002060"/>
              </a:solidFill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в целом сохранили свои позиции школы при посольствах в Австрии, Чехии, Польше;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несколько снизили результаты школы в Венгрии, Финляндии;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совсем вышли из десятки лидеров этого года школы в Анголе, КНР(Пекин), Сербии, Греции, Италии. </a:t>
            </a:r>
          </a:p>
          <a:p>
            <a:pPr algn="just" eaLnBrk="1" hangingPunct="1">
              <a:lnSpc>
                <a:spcPct val="80000"/>
              </a:lnSpc>
            </a:pPr>
            <a:endParaRPr lang="ru-RU" sz="2000" dirty="0" smtClean="0">
              <a:solidFill>
                <a:srgbClr val="002060"/>
              </a:solidFill>
            </a:endParaRPr>
          </a:p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Особенно хочется </a:t>
            </a:r>
            <a:r>
              <a:rPr lang="ru-RU" sz="2000" u="sng" dirty="0" smtClean="0">
                <a:solidFill>
                  <a:srgbClr val="002060"/>
                </a:solidFill>
              </a:rPr>
              <a:t>выделить и поблагодарить </a:t>
            </a:r>
            <a:r>
              <a:rPr lang="ru-RU" sz="2000" dirty="0" smtClean="0">
                <a:solidFill>
                  <a:srgbClr val="002060"/>
                </a:solidFill>
              </a:rPr>
              <a:t>за активное участие и яркие  результаты «новых» лидеров - школы при Посольствах:</a:t>
            </a:r>
          </a:p>
          <a:p>
            <a:pPr algn="just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000" dirty="0" smtClean="0">
              <a:solidFill>
                <a:srgbClr val="002060"/>
              </a:solidFill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2400" dirty="0" smtClean="0">
                <a:solidFill>
                  <a:srgbClr val="C00000"/>
                </a:solidFill>
              </a:rPr>
              <a:t>в ФРГ(директор-Мироненко Лидия Митрофановна),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на Кипре (директор-Безручко Сергей Анатольевич),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в США, Вашингтон (директор-Судаков Алексей Вячеславович),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в Бельгии (директор-Ерин Александр Васильевич).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8" y="1714488"/>
          <a:ext cx="8215370" cy="3714776"/>
        </p:xfrm>
        <a:graphic>
          <a:graphicData uri="http://schemas.openxmlformats.org/drawingml/2006/table">
            <a:tbl>
              <a:tblPr/>
              <a:tblGrid>
                <a:gridCol w="1785950"/>
                <a:gridCol w="2000264"/>
                <a:gridCol w="2428892"/>
                <a:gridCol w="2000264"/>
              </a:tblGrid>
              <a:tr h="945763">
                <a:tc gridSpan="4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9/12 проектов</a:t>
                      </a:r>
                      <a:endParaRPr lang="ru-RU" sz="3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56611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место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II</a:t>
                      </a:r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место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III</a:t>
                      </a:r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место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IV</a:t>
                      </a:r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место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240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1/1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2/4</a:t>
                      </a: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2/3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2/1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5720" y="0"/>
            <a:ext cx="8572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Итоги участия школы в 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конкурсе сетевых проектов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в сравнении с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 2010-11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учебным годом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5357826"/>
            <a:ext cx="72152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12/ </a:t>
            </a:r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место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71438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школы на 2012-2013  учебный год: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643998" cy="5038740"/>
          </a:xfrm>
        </p:spPr>
        <p:txBody>
          <a:bodyPr>
            <a:normAutofit/>
          </a:bodyPr>
          <a:lstStyle/>
          <a:p>
            <a:pPr algn="ctr"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Претворение в жизнь 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«Программы развития школы»</a:t>
            </a:r>
          </a:p>
          <a:p>
            <a:pPr algn="ctr">
              <a:buClr>
                <a:srgbClr val="C00000"/>
              </a:buClr>
              <a:buFont typeface="Wingdings" pitchFamily="2" charset="2"/>
              <a:buChar char="Ø"/>
            </a:pPr>
            <a:endParaRPr lang="ru-RU" sz="32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высокого уровня эффективности классно-урочной и внеклассной деятельности</a:t>
            </a:r>
          </a:p>
          <a:p>
            <a:pPr algn="ctr">
              <a:buClr>
                <a:srgbClr val="C00000"/>
              </a:buClr>
              <a:buFont typeface="Wingdings" pitchFamily="2" charset="2"/>
              <a:buChar char="Ø"/>
            </a:pPr>
            <a:endParaRPr lang="ru-RU" sz="32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Поддержание и развитие безопасных условий 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214282" y="357166"/>
          <a:ext cx="8715436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214282" y="3429000"/>
          <a:ext cx="8786874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357166"/>
            <a:ext cx="871540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630238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Успеваемость учащихся школы по итогам учебного года (очная форма)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85720" y="1357298"/>
          <a:ext cx="8501121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500042"/>
            <a:ext cx="86439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Качество </a:t>
            </a: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обученности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учащихся по ступеням обучения (очная форма)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357158" y="1357298"/>
          <a:ext cx="8572560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0"/>
            <a:ext cx="85011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Рейтинг классов по итогам   учебного  года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500042"/>
          <a:ext cx="8501153" cy="6143644"/>
        </p:xfrm>
        <a:graphic>
          <a:graphicData uri="http://schemas.openxmlformats.org/drawingml/2006/table">
            <a:tbl>
              <a:tblPr/>
              <a:tblGrid>
                <a:gridCol w="975511"/>
                <a:gridCol w="1781099"/>
                <a:gridCol w="1485204"/>
                <a:gridCol w="2873148"/>
                <a:gridCol w="941944"/>
                <a:gridCol w="444247"/>
              </a:tblGrid>
              <a:tr h="2461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latin typeface="Times New Roman"/>
                          <a:ea typeface="Calibri"/>
                          <a:cs typeface="Times New Roman"/>
                        </a:rPr>
                        <a:t>резерв 1 «3»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latin typeface="Times New Roman"/>
                          <a:ea typeface="Calibri"/>
                          <a:cs typeface="Times New Roman"/>
                        </a:rPr>
                        <a:t>качество  обученности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latin typeface="Times New Roman"/>
                          <a:ea typeface="Calibri"/>
                          <a:cs typeface="Times New Roman"/>
                        </a:rPr>
                        <a:t>рейтинг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12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12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69%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73%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73%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12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91%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90%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73%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73%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12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56%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71%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69%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12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45%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69%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62%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12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63%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63%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86%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12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  <a:cs typeface="Times New Roman"/>
                        </a:rPr>
                        <a:t>88%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63%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12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86%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87%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43%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53%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53%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78%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22%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0%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3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93%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43%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latin typeface="Times New Roman"/>
                          <a:ea typeface="Calibri"/>
                          <a:cs typeface="Times New Roman"/>
                        </a:rPr>
                        <a:t>47%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41" marR="54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428596" y="1214422"/>
          <a:ext cx="8572560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285720" y="285728"/>
            <a:ext cx="84799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Итоги успеваемости учащихся-экстернов в 2011-2012 учебном году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в сравнении с 2010-11 учебным годом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</a:rPr>
              <a:t> </a:t>
            </a:r>
          </a:p>
        </p:txBody>
      </p:sp>
    </p:spTree>
  </p:cSld>
  <p:clrMapOvr>
    <a:masterClrMapping/>
  </p:clrMapOvr>
  <p:transition>
    <p:fad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28" ma:contentTypeDescription="Create a new document." ma:contentTypeScope="" ma:versionID="91c327331e5971e62f2a5301ad123600"/>
</file>

<file path=customXml/itemProps1.xml><?xml version="1.0" encoding="utf-8"?>
<ds:datastoreItem xmlns:ds="http://schemas.openxmlformats.org/officeDocument/2006/customXml" ds:itemID="{BAD589B1-35B2-449D-8042-4B6B0A8278A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8A5A021-7D04-4D90-BAE3-2DCE107EA0C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820F8B6-3A40-499A-AE97-3EC31F3DB9EE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2751</Words>
  <Application>Microsoft Office PowerPoint</Application>
  <PresentationFormat>Экран (4:3)</PresentationFormat>
  <Paragraphs>1176</Paragraphs>
  <Slides>47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47</vt:i4>
      </vt:variant>
    </vt:vector>
  </HeadingPairs>
  <TitlesOfParts>
    <vt:vector size="51" baseType="lpstr">
      <vt:lpstr>Поток</vt:lpstr>
      <vt:lpstr>Диаграмма Microsoft Office Excel</vt:lpstr>
      <vt:lpstr>Диаграмма Microsoft Excel</vt:lpstr>
      <vt:lpstr>Visio</vt:lpstr>
      <vt:lpstr>Анализ работы школы за 2011-2012 учебный год </vt:lpstr>
      <vt:lpstr>Государственная функция школы:</vt:lpstr>
      <vt:lpstr>Слайд 3</vt:lpstr>
      <vt:lpstr>Состав учащихся школы (190/125)</vt:lpstr>
      <vt:lpstr>Слайд 5</vt:lpstr>
      <vt:lpstr>Слайд 6</vt:lpstr>
      <vt:lpstr>Слайд 7</vt:lpstr>
      <vt:lpstr>Слайд 8</vt:lpstr>
      <vt:lpstr>Слайд 9</vt:lpstr>
      <vt:lpstr>Слайд 10</vt:lpstr>
      <vt:lpstr>Внутришкольный контроль:</vt:lpstr>
      <vt:lpstr>Результаты входящего  контроля в 2011-12 учебном году  в сравнении с результатами 2010-11 учебного года </vt:lpstr>
      <vt:lpstr>Сводная таблица результатов (качества выполнения) административных контрольных работ  по итогам I полугодия 2011-12 учебного года по русскому языку, математике, иностранным языкам: </vt:lpstr>
      <vt:lpstr>Сводная таблица результатов  (качество выполнения) итоговой промежуточной аттестации в 2011-12 учебном году </vt:lpstr>
      <vt:lpstr>Слайд 15</vt:lpstr>
      <vt:lpstr>Классно-обобщающий контроль: </vt:lpstr>
      <vt:lpstr>Итоговая аттестация</vt:lpstr>
      <vt:lpstr>Организация проведения единого государственного экзамена (ЕГЭ) в заграншколах МИД России </vt:lpstr>
      <vt:lpstr>Слайд 19</vt:lpstr>
      <vt:lpstr>Слайд 20</vt:lpstr>
      <vt:lpstr>Слайд 21</vt:lpstr>
      <vt:lpstr>Слайд 22</vt:lpstr>
      <vt:lpstr>Количество участников ЕГЭ,  не набравших минимальный балл по предметам в 2011, 2012 гг.</vt:lpstr>
      <vt:lpstr>Слайд 24</vt:lpstr>
      <vt:lpstr>Слайд 25</vt:lpstr>
      <vt:lpstr>Слайд 26</vt:lpstr>
      <vt:lpstr>Слайд 27</vt:lpstr>
      <vt:lpstr>Изменения в КИМ</vt:lpstr>
      <vt:lpstr>Совершенствование процедуры ЕГЭ  в 2013 году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Задачи школы на 2012-2013  учебный год: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2011-08-30T02:35:45Z</dcterms:created>
  <dcterms:modified xsi:type="dcterms:W3CDTF">2012-08-30T14:31:11Z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TC102513359990</vt:lpwstr>
  </property>
</Properties>
</file>