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62" r:id="rId2"/>
    <p:sldId id="302" r:id="rId3"/>
    <p:sldId id="301" r:id="rId4"/>
    <p:sldId id="264" r:id="rId5"/>
    <p:sldId id="257" r:id="rId6"/>
    <p:sldId id="314" r:id="rId7"/>
    <p:sldId id="304" r:id="rId8"/>
    <p:sldId id="275" r:id="rId9"/>
    <p:sldId id="341" r:id="rId10"/>
    <p:sldId id="320" r:id="rId11"/>
    <p:sldId id="323" r:id="rId12"/>
    <p:sldId id="324" r:id="rId13"/>
    <p:sldId id="322" r:id="rId14"/>
    <p:sldId id="325" r:id="rId15"/>
    <p:sldId id="340" r:id="rId16"/>
    <p:sldId id="326" r:id="rId17"/>
    <p:sldId id="319" r:id="rId18"/>
    <p:sldId id="305" r:id="rId19"/>
    <p:sldId id="267" r:id="rId20"/>
    <p:sldId id="266" r:id="rId21"/>
    <p:sldId id="270" r:id="rId22"/>
    <p:sldId id="334" r:id="rId23"/>
    <p:sldId id="259" r:id="rId24"/>
    <p:sldId id="258" r:id="rId25"/>
    <p:sldId id="310" r:id="rId26"/>
    <p:sldId id="342" r:id="rId27"/>
    <p:sldId id="285" r:id="rId28"/>
    <p:sldId id="292" r:id="rId29"/>
    <p:sldId id="335" r:id="rId30"/>
    <p:sldId id="290" r:id="rId31"/>
    <p:sldId id="293" r:id="rId32"/>
    <p:sldId id="289" r:id="rId33"/>
    <p:sldId id="291" r:id="rId34"/>
    <p:sldId id="288" r:id="rId35"/>
    <p:sldId id="284" r:id="rId36"/>
    <p:sldId id="296" r:id="rId37"/>
    <p:sldId id="286" r:id="rId38"/>
    <p:sldId id="278" r:id="rId39"/>
    <p:sldId id="281" r:id="rId40"/>
    <p:sldId id="282" r:id="rId41"/>
    <p:sldId id="287" r:id="rId42"/>
    <p:sldId id="280" r:id="rId43"/>
    <p:sldId id="279" r:id="rId44"/>
    <p:sldId id="283" r:id="rId45"/>
    <p:sldId id="311" r:id="rId46"/>
    <p:sldId id="271" r:id="rId47"/>
    <p:sldId id="272" r:id="rId48"/>
    <p:sldId id="276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283" autoAdjust="0"/>
    <p:restoredTop sz="91529" autoAdjust="0"/>
  </p:normalViewPr>
  <p:slideViewPr>
    <p:cSldViewPr>
      <p:cViewPr varScale="1">
        <p:scale>
          <a:sx n="96" d="100"/>
          <a:sy n="96" d="100"/>
        </p:scale>
        <p:origin x="-6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59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4C6D8-A4B5-4C9C-AF23-34737D5EE218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F59819-DA1E-4ABD-8ED4-CAB49E985D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27ECC6-B5A1-4444-90A9-79317560BF6E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Щелчок для продолжения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CE6FFA-A447-4FE3-B904-4E9242DB3E84}" type="slidenum">
              <a:rPr lang="ru-RU" smtClean="0"/>
              <a:pPr/>
              <a:t>34</a:t>
            </a:fld>
            <a:endParaRPr lang="ru-RU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dirty="0" smtClean="0"/>
              <a:t>Ответ на вопрос выходит по щелчку. Управляющая кнопка – возврат на слайд с номинациями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678F21-0A3F-47AA-A1C4-BA9197F6CB25}" type="slidenum">
              <a:rPr lang="ru-RU" smtClean="0"/>
              <a:pPr/>
              <a:t>35</a:t>
            </a:fld>
            <a:endParaRPr lang="ru-RU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Ответ на вопрос выходит по щелчку. Управляющая кнопка – возврат на слайд с номинациями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EB8182-F781-40B6-9EDB-C6BA3306EA69}" type="slidenum">
              <a:rPr lang="ru-RU" smtClean="0"/>
              <a:pPr/>
              <a:t>36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Щелчок для продолжения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CBAD18-6981-49DF-8E9F-0956F4F78721}" type="slidenum">
              <a:rPr lang="ru-RU" smtClean="0"/>
              <a:pPr/>
              <a:t>37</a:t>
            </a:fld>
            <a:endParaRPr lang="ru-RU" smtClean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Ответ на вопрос выходит по щелчку. Управляющая кнопка – возврат на слайд с номинациями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6C27E1-F5C1-4E4D-B9E0-1FA1F3138772}" type="slidenum">
              <a:rPr lang="ru-RU" smtClean="0"/>
              <a:pPr/>
              <a:t>38</a:t>
            </a:fld>
            <a:endParaRPr lang="ru-RU" smtClean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Ответ на вопрос выходит по щелчку. Управляющая кнопка – возврат на слайд с номинациями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B75012-8CED-45EA-BFFE-5BD142890247}" type="slidenum">
              <a:rPr lang="ru-RU" smtClean="0"/>
              <a:pPr/>
              <a:t>39</a:t>
            </a:fld>
            <a:endParaRPr lang="ru-RU" smtClean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Ответ на вопрос выходит по щелчку. Управляющая кнопка – возврат на слайд с номинациями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CA4D07-C0D7-4CC3-9D3E-3A61153C70CC}" type="slidenum">
              <a:rPr lang="ru-RU" smtClean="0"/>
              <a:pPr/>
              <a:t>40</a:t>
            </a:fld>
            <a:endParaRPr lang="ru-RU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Ответ на вопрос выходит по щелчку. Управляющая кнопка – возврат на слайд с номинациями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4832A4-74AD-470B-A6FE-3527E0C8CF0C}" type="slidenum">
              <a:rPr lang="ru-RU" smtClean="0"/>
              <a:pPr/>
              <a:t>41</a:t>
            </a:fld>
            <a:endParaRPr lang="ru-RU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Ответ на вопрос выходит по щелчку. Управляющая кнопка – возврат на слайд с номинациями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F6166E-D3FE-4955-9A87-4EB79A29C2EB}" type="slidenum">
              <a:rPr lang="ru-RU" smtClean="0"/>
              <a:pPr/>
              <a:t>42</a:t>
            </a:fld>
            <a:endParaRPr lang="ru-RU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Ответ на вопрос выходит по щелчку. Управляющая кнопка – возврат на слайд с номинациями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7796CF-1D1C-4050-A668-7274A95BE162}" type="slidenum">
              <a:rPr lang="ru-RU" smtClean="0"/>
              <a:pPr/>
              <a:t>43</a:t>
            </a:fld>
            <a:endParaRPr lang="ru-RU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Ответ на вопрос выходит по щелчку. Управляющая кнопка – возврат на слайд с номинациями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803695-75B4-4BC7-A497-E18AA8E9AE9B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dirty="0" smtClean="0"/>
              <a:t>Анимация по щелчку. Щелчок для продолжения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7085C6-C29F-4090-A4BF-1EC5945044AD}" type="slidenum">
              <a:rPr lang="ru-RU" smtClean="0"/>
              <a:pPr/>
              <a:t>44</a:t>
            </a:fld>
            <a:endParaRPr lang="ru-RU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Ответ на вопрос выходит по щелчку. Управляющая кнопка – возврат на слайд с номинациями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6F83E9-112A-4B75-A532-EA6CA0D5EB97}" type="slidenum">
              <a:rPr lang="ru-RU" smtClean="0"/>
              <a:pPr/>
              <a:t>27</a:t>
            </a:fld>
            <a:endParaRPr lang="ru-RU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dirty="0" smtClean="0"/>
              <a:t>Ответ на вопрос выходит по щелчку. Управляющая кнопка – возврат на слайд с номинациями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7AF1A4-144B-4A70-A764-8DC2C7487753}" type="slidenum">
              <a:rPr lang="ru-RU" smtClean="0"/>
              <a:pPr/>
              <a:t>28</a:t>
            </a:fld>
            <a:endParaRPr lang="ru-RU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Ответ на вопрос выходит по щелчку. Управляющая кнопка – возврат на слайд с номинациями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33F4EE-C74A-44B3-9900-1F79D9F04236}" type="slidenum">
              <a:rPr lang="ru-RU" smtClean="0"/>
              <a:pPr/>
              <a:t>29</a:t>
            </a:fld>
            <a:endParaRPr lang="ru-RU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Ответ на вопрос выходит по щелчку. Управляющая кнопка – возврат на слайд с номинациями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F764C5-9A6E-4889-8B93-0777BDC98249}" type="slidenum">
              <a:rPr lang="ru-RU" smtClean="0"/>
              <a:pPr/>
              <a:t>30</a:t>
            </a:fld>
            <a:endParaRPr lang="ru-RU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Ответ на вопрос выходит по щелчку. Управляющая кнопка – возврат на слайд с номинациями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4651AC-0851-454B-B7E7-1DC0FC396615}" type="slidenum">
              <a:rPr lang="ru-RU" smtClean="0"/>
              <a:pPr/>
              <a:t>31</a:t>
            </a:fld>
            <a:endParaRPr lang="ru-RU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Ответ на вопрос выходит по щелчку. Управляющая кнопка – возврат на слайд с номинациями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E9B941-D5EF-48AA-ABE7-6A5BCE34CBF2}" type="slidenum">
              <a:rPr lang="ru-RU" smtClean="0"/>
              <a:pPr/>
              <a:t>32</a:t>
            </a:fld>
            <a:endParaRPr lang="ru-RU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dirty="0" smtClean="0"/>
              <a:t>Ответ на вопрос выходит по щелчку. Управляющая кнопка – возврат на слайд с номинациями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7C3995-455B-48C8-8200-DC87250F555A}" type="slidenum">
              <a:rPr lang="ru-RU" smtClean="0"/>
              <a:pPr/>
              <a:t>33</a:t>
            </a:fld>
            <a:endParaRPr lang="ru-RU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dirty="0" smtClean="0"/>
              <a:t>Ответ на вопрос выходит по щелчку. Управляющая кнопка – возврат на слайд с номинациями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631D5-C949-4307-A02B-EF832F43502A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A988A-5C2D-45F9-B4A4-89BC01447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631D5-C949-4307-A02B-EF832F43502A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A988A-5C2D-45F9-B4A4-89BC01447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631D5-C949-4307-A02B-EF832F43502A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A988A-5C2D-45F9-B4A4-89BC01447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3EE80-BBA5-4A0F-951F-92271B04A4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B9032-FF8C-488E-9BC0-771EA5365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5AE41-D5DB-4291-B53E-A9214ADB4C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631D5-C949-4307-A02B-EF832F43502A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A988A-5C2D-45F9-B4A4-89BC01447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631D5-C949-4307-A02B-EF832F43502A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A988A-5C2D-45F9-B4A4-89BC01447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631D5-C949-4307-A02B-EF832F43502A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A988A-5C2D-45F9-B4A4-89BC01447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631D5-C949-4307-A02B-EF832F43502A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A988A-5C2D-45F9-B4A4-89BC01447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631D5-C949-4307-A02B-EF832F43502A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A988A-5C2D-45F9-B4A4-89BC01447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631D5-C949-4307-A02B-EF832F43502A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A988A-5C2D-45F9-B4A4-89BC01447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631D5-C949-4307-A02B-EF832F43502A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A988A-5C2D-45F9-B4A4-89BC01447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631D5-C949-4307-A02B-EF832F43502A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A988A-5C2D-45F9-B4A4-89BC01447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631D5-C949-4307-A02B-EF832F43502A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A988A-5C2D-45F9-B4A4-89BC014476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5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slide" Target="slide30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slide" Target="slide3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jpeg"/><Relationship Id="rId5" Type="http://schemas.openxmlformats.org/officeDocument/2006/relationships/slide" Target="slide25.xml"/><Relationship Id="rId4" Type="http://schemas.openxmlformats.org/officeDocument/2006/relationships/image" Target="../media/image78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4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2108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357188" y="2714625"/>
            <a:ext cx="75009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latin typeface="Comic Sans MS" pitchFamily="66" charset="0"/>
              </a:rPr>
              <a:t>О ДОБРОЙ и МУДРОЙ ПУШКИНСКОЙ  СКАЗКЕ.</a:t>
            </a:r>
            <a:endParaRPr lang="ru-RU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1\Мои документы\зеркал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1\Мои документы\невод.jpg"/>
          <p:cNvPicPr>
            <a:picLocks noChangeAspect="1" noChangeArrowheads="1"/>
          </p:cNvPicPr>
          <p:nvPr/>
        </p:nvPicPr>
        <p:blipFill>
          <a:blip r:embed="rId2"/>
          <a:srcRect l="-5782"/>
          <a:stretch>
            <a:fillRect/>
          </a:stretch>
        </p:blipFill>
        <p:spPr bwMode="auto">
          <a:xfrm>
            <a:off x="-500098" y="0"/>
            <a:ext cx="964409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1\Мои документы\яблоко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1\Мои документы\верёв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1\Мои документы\корыт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00042"/>
            <a:ext cx="4286280" cy="3214710"/>
          </a:xfrm>
          <a:prstGeom prst="rect">
            <a:avLst/>
          </a:prstGeom>
          <a:noFill/>
        </p:spPr>
      </p:pic>
      <p:pic>
        <p:nvPicPr>
          <p:cNvPr id="13315" name="Picture 3" descr="C:\Documents and Settings\1\Мои документы\старух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3429000"/>
            <a:ext cx="4143372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1\Мои документы\лу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8929718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1\Мои документы\письм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 этой дорожке пойдёшь- любимых героев с собой возьмёшь.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Documents and Settings\1\Мои документы\д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animal%20(28)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84438" y="260350"/>
            <a:ext cx="2446337" cy="2663825"/>
          </a:xfrm>
        </p:spPr>
      </p:pic>
      <p:sp>
        <p:nvSpPr>
          <p:cNvPr id="6147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2051050" y="2781300"/>
            <a:ext cx="6481763" cy="27209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400" dirty="0" smtClean="0">
                <a:solidFill>
                  <a:schemeClr val="folHlink"/>
                </a:solidFill>
              </a:rPr>
              <a:t>Вы готовы отгадать, из каких сказок я покажу вам героев?</a:t>
            </a:r>
          </a:p>
        </p:txBody>
      </p:sp>
      <p:pic>
        <p:nvPicPr>
          <p:cNvPr id="6148" name="Picture 12" descr="DOGZ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4200" y="5157788"/>
            <a:ext cx="6959600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3" descr="bird6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188913"/>
            <a:ext cx="18002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1" descr="шамаханская цариц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 descr="Сказка о царе Салтане1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188913"/>
            <a:ext cx="163671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8"/>
          <p:cNvSpPr>
            <a:spLocks noChangeArrowheads="1"/>
          </p:cNvSpPr>
          <p:nvPr/>
        </p:nvSpPr>
        <p:spPr bwMode="auto">
          <a:xfrm rot="-5400000">
            <a:off x="1079500" y="1952625"/>
            <a:ext cx="1512888" cy="25923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0" name="Rectangle 6"/>
          <p:cNvSpPr>
            <a:spLocks noChangeArrowheads="1"/>
          </p:cNvSpPr>
          <p:nvPr/>
        </p:nvSpPr>
        <p:spPr bwMode="auto">
          <a:xfrm>
            <a:off x="900113" y="1412875"/>
            <a:ext cx="1079500" cy="20875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101" name="Picture 5" descr="Рисунок11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3375"/>
            <a:ext cx="3278188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0" descr="Сказка о рыбак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84888" y="2492375"/>
            <a:ext cx="1536700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5" descr="93111903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92950" y="620713"/>
            <a:ext cx="1630363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7" descr="98120515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71775" y="2997200"/>
            <a:ext cx="19050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18" descr="5400004254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5650" y="4365625"/>
            <a:ext cx="190500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20" descr="Руслан и Людмила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32363" y="908050"/>
            <a:ext cx="1670050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21" descr="Сказка о попе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067175" y="4221163"/>
            <a:ext cx="1685925" cy="220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23" descr="boldino0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86438" y="4214813"/>
            <a:ext cx="3097212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s4.afisha.ru/Afisha7Files/UGPhotos/091029212832/091031151833/p_F.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428625" y="265113"/>
            <a:ext cx="8358188" cy="647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2" descr="поп.jpg"/>
          <p:cNvPicPr>
            <a:picLocks noChangeAspect="1"/>
          </p:cNvPicPr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296863" y="152400"/>
            <a:ext cx="8632825" cy="649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1\Мои документы\старух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-24811"/>
            <a:ext cx="4714876" cy="3561744"/>
          </a:xfrm>
          <a:prstGeom prst="rect">
            <a:avLst/>
          </a:prstGeom>
          <a:noFill/>
        </p:spPr>
      </p:pic>
      <p:pic>
        <p:nvPicPr>
          <p:cNvPr id="5123" name="Picture 3" descr="C:\Documents and Settings\1\Мои документы\лебедь 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7251" y="3500438"/>
            <a:ext cx="4476749" cy="3357562"/>
          </a:xfrm>
          <a:prstGeom prst="rect">
            <a:avLst/>
          </a:prstGeom>
          <a:noFill/>
        </p:spPr>
      </p:pic>
      <p:pic>
        <p:nvPicPr>
          <p:cNvPr id="5124" name="Picture 4" descr="C:\Documents and Settings\1\Мои документы\бабариха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00438"/>
            <a:ext cx="4643438" cy="3357562"/>
          </a:xfrm>
          <a:prstGeom prst="rect">
            <a:avLst/>
          </a:prstGeom>
          <a:noFill/>
        </p:spPr>
      </p:pic>
      <p:pic>
        <p:nvPicPr>
          <p:cNvPr id="5126" name="Picture 6" descr="C:\Documents and Settings\1\Мои документы\рыбка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30977"/>
            <a:ext cx="4429124" cy="33980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1\Мои документы\7 богатыре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286380" cy="3144975"/>
          </a:xfrm>
          <a:prstGeom prst="rect">
            <a:avLst/>
          </a:prstGeom>
          <a:noFill/>
        </p:spPr>
      </p:pic>
      <p:pic>
        <p:nvPicPr>
          <p:cNvPr id="3075" name="Picture 3" descr="C:\Documents and Settings\1\Мои документы\елисе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92000" y="3143248"/>
            <a:ext cx="5452000" cy="3714752"/>
          </a:xfrm>
          <a:prstGeom prst="rect">
            <a:avLst/>
          </a:prstGeom>
          <a:noFill/>
        </p:spPr>
      </p:pic>
      <p:pic>
        <p:nvPicPr>
          <p:cNvPr id="3076" name="Picture 4" descr="C:\Documents and Settings\1\Мои документы\салтан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143248"/>
            <a:ext cx="3690910" cy="3714752"/>
          </a:xfrm>
          <a:prstGeom prst="rect">
            <a:avLst/>
          </a:prstGeom>
          <a:noFill/>
        </p:spPr>
      </p:pic>
      <p:pic>
        <p:nvPicPr>
          <p:cNvPr id="3077" name="Picture 5" descr="C:\Documents and Settings\1\Мои документы\балда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86380" y="0"/>
            <a:ext cx="3857620" cy="3143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1\Мои документы\вхлд в сакзку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6147" name="Picture 3" descr="C:\Documents and Settings\1\Мои документы\сказ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-79512"/>
            <a:ext cx="4000528" cy="3079866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84213" y="2133600"/>
            <a:ext cx="6870700" cy="16002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folHlink"/>
                </a:solidFill>
              </a:rPr>
              <a:t>Приветствуйте наших артистов!!!</a:t>
            </a:r>
          </a:p>
        </p:txBody>
      </p:sp>
      <p:pic>
        <p:nvPicPr>
          <p:cNvPr id="22531" name="Picture 4" descr="n3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333375"/>
            <a:ext cx="2592388" cy="1871663"/>
          </a:xfrm>
        </p:spPr>
      </p:pic>
      <p:pic>
        <p:nvPicPr>
          <p:cNvPr id="22532" name="Picture 10" descr="5555"/>
          <p:cNvPicPr>
            <a:picLocks noGrp="1" noChangeAspect="1" noChangeArrowheads="1" noCro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508625" y="4005263"/>
            <a:ext cx="1873250" cy="2159000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По этой дорожке пойдёшь –на викторину набредёшь.</a:t>
            </a:r>
          </a:p>
        </p:txBody>
      </p:sp>
      <p:pic>
        <p:nvPicPr>
          <p:cNvPr id="6146" name="Picture 2" descr="C:\Documents and Settings\1\Мои документы\д 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5" descr="Пушкин 05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55988" y="895350"/>
            <a:ext cx="5688012" cy="596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 eaLnBrk="1" hangingPunct="1">
              <a:defRPr/>
            </a:pPr>
            <a:r>
              <a:rPr lang="ru-RU" sz="32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Назовите кличку собаки</a:t>
            </a: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20938"/>
            <a:ext cx="8229600" cy="3705225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Тарзан</a:t>
            </a: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Соколко</a:t>
            </a: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Белка</a:t>
            </a: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Стрелка</a:t>
            </a: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Жулик</a:t>
            </a:r>
            <a:b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65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516563"/>
            <a:ext cx="863600" cy="1008062"/>
          </a:xfrm>
          <a:prstGeom prst="actionButtonReturn">
            <a:avLst/>
          </a:prstGeom>
          <a:solidFill>
            <a:srgbClr val="99CCFF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17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17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217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 eaLnBrk="1" hangingPunct="1">
              <a:defRPr/>
            </a:pPr>
            <a:r>
              <a:rPr lang="ru-RU" sz="32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Назови в нужной последовательности все превращения князя Гвидона.</a:t>
            </a:r>
          </a:p>
        </p:txBody>
      </p:sp>
      <p:sp>
        <p:nvSpPr>
          <p:cNvPr id="19866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9138"/>
            <a:ext cx="1954213" cy="41370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  <a:p>
            <a:pPr eaLnBrk="1" hangingPunct="1">
              <a:defRPr/>
            </a:pPr>
            <a:endParaRPr lang="ru-RU" sz="40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 eaLnBrk="1" hangingPunct="1">
              <a:defRPr/>
            </a:pPr>
            <a:endParaRPr lang="ru-RU" sz="40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19866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635375" y="1989138"/>
            <a:ext cx="5051425" cy="41370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smtClean="0"/>
              <a:t>Комар</a:t>
            </a:r>
          </a:p>
          <a:p>
            <a:pPr eaLnBrk="1" hangingPunct="1">
              <a:defRPr/>
            </a:pPr>
            <a:endParaRPr lang="ru-RU" sz="4000" b="1" i="1" smtClean="0"/>
          </a:p>
          <a:p>
            <a:pPr eaLnBrk="1" hangingPunct="1"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Муха</a:t>
            </a:r>
          </a:p>
          <a:p>
            <a:pPr eaLnBrk="1" hangingPunct="1">
              <a:defRPr/>
            </a:pPr>
            <a:endParaRPr lang="ru-RU" sz="40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Шмель</a:t>
            </a:r>
          </a:p>
        </p:txBody>
      </p:sp>
      <p:sp>
        <p:nvSpPr>
          <p:cNvPr id="25605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516563"/>
            <a:ext cx="863600" cy="1008062"/>
          </a:xfrm>
          <a:prstGeom prst="actionButtonReturn">
            <a:avLst/>
          </a:prstGeom>
          <a:solidFill>
            <a:srgbClr val="99CCFF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5606" name="Picture 7" descr="Пушкин 00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43550" y="1268413"/>
            <a:ext cx="3600450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98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7 L -0.25886 0.2182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986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10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4444E-6 L -0.26441 -0.2155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986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" y="-1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838200" indent="-838200" eaLnBrk="1" hangingPunct="1">
              <a:defRPr/>
            </a:pPr>
            <a:r>
              <a:rPr lang="ru-RU" sz="4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Сколько раз ходил старик к морю по приказу старухи?</a:t>
            </a:r>
            <a:r>
              <a:rPr lang="ru-RU" sz="4000" smtClean="0"/>
              <a:t> 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87900" y="1600200"/>
            <a:ext cx="3898900" cy="4525963"/>
          </a:xfrm>
        </p:spPr>
        <p:txBody>
          <a:bodyPr/>
          <a:lstStyle/>
          <a:p>
            <a:pPr eaLnBrk="1" hangingPunct="1">
              <a:defRPr/>
            </a:pPr>
            <a:endParaRPr lang="ru-RU" b="1" smtClean="0">
              <a:solidFill>
                <a:srgbClr val="484F0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А)   3 раза</a:t>
            </a:r>
          </a:p>
          <a:p>
            <a:pPr eaLnBrk="1" hangingPunct="1">
              <a:defRPr/>
            </a:pPr>
            <a:endParaRPr lang="ru-RU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Б)  5 раз</a:t>
            </a:r>
          </a:p>
          <a:p>
            <a:pPr eaLnBrk="1" hangingPunct="1">
              <a:defRPr/>
            </a:pPr>
            <a:endParaRPr lang="ru-RU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В)  7 раз</a:t>
            </a:r>
          </a:p>
        </p:txBody>
      </p:sp>
      <p:pic>
        <p:nvPicPr>
          <p:cNvPr id="21508" name="Picture 4" descr="Невод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13100"/>
            <a:ext cx="4479925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5589588"/>
            <a:ext cx="863600" cy="1008062"/>
          </a:xfrm>
          <a:prstGeom prst="actionButtonReturn">
            <a:avLst/>
          </a:prstGeom>
          <a:solidFill>
            <a:srgbClr val="99CCFF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72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pushk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1268413"/>
            <a:ext cx="4443412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WordArt 5"/>
          <p:cNvSpPr>
            <a:spLocks noChangeArrowheads="1" noChangeShapeType="1" noTextEdit="1"/>
          </p:cNvSpPr>
          <p:nvPr/>
        </p:nvSpPr>
        <p:spPr bwMode="auto">
          <a:xfrm rot="-1182688">
            <a:off x="0" y="692150"/>
            <a:ext cx="5834063" cy="1296988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miter lim="800000"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Александр  Сергеевич  Пушкин</a:t>
            </a:r>
          </a:p>
        </p:txBody>
      </p:sp>
      <p:pic>
        <p:nvPicPr>
          <p:cNvPr id="119815" name="Picture 7" descr="Гвидон 11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925763"/>
            <a:ext cx="1778000" cy="393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9817" name="Picture 9" descr="Пушкин 0_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FF9"/>
              </a:clrFrom>
              <a:clrTo>
                <a:srgbClr val="FEFF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67625" y="333375"/>
            <a:ext cx="1219200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0" descr="Кот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3789363"/>
            <a:ext cx="1882775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Рисунок 9" descr="Рисунок7_0.tmp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50" y="3500438"/>
            <a:ext cx="2319338" cy="289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9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9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838200" indent="-838200" eaLnBrk="1" hangingPunct="1">
              <a:defRPr/>
            </a:pPr>
            <a:r>
              <a:rPr lang="ru-RU" sz="36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Перечислите по порядку все чудеса из сказки о царе Салтане.</a:t>
            </a:r>
            <a:r>
              <a:rPr lang="ru-RU" sz="4000" smtClean="0"/>
              <a:t> </a:t>
            </a:r>
          </a:p>
        </p:txBody>
      </p:sp>
      <p:sp>
        <p:nvSpPr>
          <p:cNvPr id="20071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84213" y="1844675"/>
            <a:ext cx="5256212" cy="428148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Белка</a:t>
            </a:r>
          </a:p>
          <a:p>
            <a:pPr eaLnBrk="1" hangingPunct="1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33 богатыря</a:t>
            </a: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40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Царевна-лебедь</a:t>
            </a:r>
          </a:p>
        </p:txBody>
      </p:sp>
      <p:pic>
        <p:nvPicPr>
          <p:cNvPr id="200711" name="Picture 7" descr="Белка зе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1268413"/>
            <a:ext cx="2746375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0712" name="Picture 8" descr="Копия 33 богатыря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14988" y="3933825"/>
            <a:ext cx="3529012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0713" name="Picture 9" descr="Пушкин 03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84638"/>
            <a:ext cx="3206750" cy="277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AutoShape 10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5589588"/>
            <a:ext cx="863600" cy="1008062"/>
          </a:xfrm>
          <a:prstGeom prst="actionButtonReturn">
            <a:avLst/>
          </a:prstGeom>
          <a:solidFill>
            <a:srgbClr val="99CCFF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200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2000"/>
                                        <p:tgtEl>
                                          <p:spTgt spid="200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2000"/>
                                        <p:tgtEl>
                                          <p:spTgt spid="2007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2000"/>
                                        <p:tgtEl>
                                          <p:spTgt spid="200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2000"/>
                                        <p:tgtEl>
                                          <p:spTgt spid="2007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2000"/>
                                        <p:tgtEl>
                                          <p:spTgt spid="200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838200" indent="-838200" eaLnBrk="1" hangingPunct="1">
              <a:defRPr/>
            </a:pPr>
            <a:r>
              <a:rPr lang="ru-RU" sz="4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Назовите все желания старухи по порядку.</a:t>
            </a:r>
            <a:r>
              <a:rPr lang="ru-RU" sz="4000" smtClean="0"/>
              <a:t> </a:t>
            </a:r>
            <a:endParaRPr lang="ru-RU" sz="1600" smtClean="0"/>
          </a:p>
        </p:txBody>
      </p:sp>
      <p:sp>
        <p:nvSpPr>
          <p:cNvPr id="17408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16113"/>
            <a:ext cx="4038600" cy="421005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  <a:p>
            <a:pPr eaLnBrk="1" hangingPunct="1">
              <a:defRPr/>
            </a:pPr>
            <a:endParaRPr lang="ru-RU" sz="24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 eaLnBrk="1" hangingPunct="1">
              <a:defRPr/>
            </a:pPr>
            <a:endParaRPr lang="ru-RU" sz="24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  <a:p>
            <a:pPr eaLnBrk="1" hangingPunct="1">
              <a:defRPr/>
            </a:pPr>
            <a:endParaRPr lang="ru-RU" sz="24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  <a:p>
            <a:pPr eaLnBrk="1" hangingPunct="1">
              <a:defRPr/>
            </a:pPr>
            <a:endParaRPr lang="ru-RU" sz="24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17408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9138"/>
            <a:ext cx="4038600" cy="41370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Царица</a:t>
            </a:r>
          </a:p>
          <a:p>
            <a:pPr eaLnBrk="1" hangingPunct="1">
              <a:defRPr/>
            </a:pPr>
            <a:endParaRPr lang="ru-RU" sz="2400" b="1" i="1" smtClean="0"/>
          </a:p>
          <a:p>
            <a:pPr eaLnBrk="1" hangingPunct="1">
              <a:defRPr/>
            </a:pPr>
            <a:r>
              <a:rPr 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Корыто</a:t>
            </a:r>
          </a:p>
          <a:p>
            <a:pPr eaLnBrk="1" hangingPunct="1">
              <a:defRPr/>
            </a:pPr>
            <a:endParaRPr lang="ru-RU" sz="2400" b="1" i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Столбовая дворянка</a:t>
            </a:r>
          </a:p>
          <a:p>
            <a:pPr eaLnBrk="1" hangingPunct="1">
              <a:defRPr/>
            </a:pPr>
            <a:endParaRPr lang="ru-RU" sz="2400" b="1" i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Дом</a:t>
            </a:r>
          </a:p>
          <a:p>
            <a:pPr eaLnBrk="1" hangingPunct="1">
              <a:defRPr/>
            </a:pPr>
            <a:endParaRPr lang="ru-RU" sz="2400" b="1" i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Владычица морская</a:t>
            </a:r>
          </a:p>
          <a:p>
            <a:pPr eaLnBrk="1" hangingPunct="1">
              <a:defRPr/>
            </a:pPr>
            <a:endParaRPr lang="ru-RU" sz="2400" b="1" i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ru-RU" sz="900" b="1" i="1" smtClean="0"/>
          </a:p>
        </p:txBody>
      </p:sp>
      <p:sp>
        <p:nvSpPr>
          <p:cNvPr id="23557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661025"/>
            <a:ext cx="863600" cy="1008063"/>
          </a:xfrm>
          <a:prstGeom prst="actionButtonReturn">
            <a:avLst/>
          </a:prstGeom>
          <a:solidFill>
            <a:srgbClr val="99CCFF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59259E-6 L -0.40138 -0.1400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4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" y="-7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96296E-6 L -0.38976 -0.2696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740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-13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L -0.40139 -0.0053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4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" y="-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7 L -0.3934 0.3761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74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18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7.40741E-7 L -0.39739 -0.0090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40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838200" indent="-838200" eaLnBrk="1" hangingPunct="1">
              <a:defRPr/>
            </a:pPr>
            <a:r>
              <a:rPr lang="ru-RU" sz="32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Какими родственными узами связаны герои сказки с князем Гвидоном?</a:t>
            </a:r>
            <a:r>
              <a:rPr lang="ru-RU" sz="4000" smtClean="0"/>
              <a:t> </a:t>
            </a:r>
          </a:p>
        </p:txBody>
      </p:sp>
      <p:sp>
        <p:nvSpPr>
          <p:cNvPr id="20685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b="1" i="1" smtClean="0"/>
              <a:t>Бабариха</a:t>
            </a:r>
          </a:p>
          <a:p>
            <a:pPr eaLnBrk="1" hangingPunct="1"/>
            <a:r>
              <a:rPr lang="ru-RU" b="1" i="1" smtClean="0"/>
              <a:t> ткачиха</a:t>
            </a:r>
          </a:p>
          <a:p>
            <a:pPr eaLnBrk="1" hangingPunct="1"/>
            <a:r>
              <a:rPr lang="ru-RU" b="1" i="1" smtClean="0"/>
              <a:t>повариха </a:t>
            </a:r>
          </a:p>
          <a:p>
            <a:pPr eaLnBrk="1" hangingPunct="1"/>
            <a:r>
              <a:rPr lang="ru-RU" b="1" i="1" smtClean="0"/>
              <a:t>царь Салтан</a:t>
            </a:r>
          </a:p>
          <a:p>
            <a:pPr eaLnBrk="1" hangingPunct="1"/>
            <a:r>
              <a:rPr lang="ru-RU" b="1" i="1" smtClean="0"/>
              <a:t>Царевна-Лебедь</a:t>
            </a:r>
          </a:p>
          <a:p>
            <a:pPr eaLnBrk="1" hangingPunct="1"/>
            <a:r>
              <a:rPr lang="ru-RU" b="1" i="1" smtClean="0"/>
              <a:t>Царица</a:t>
            </a:r>
            <a:endParaRPr lang="ru-RU" smtClean="0"/>
          </a:p>
        </p:txBody>
      </p:sp>
      <p:sp>
        <p:nvSpPr>
          <p:cNvPr id="206853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ru-RU" b="1" i="1" smtClean="0"/>
              <a:t>Мать</a:t>
            </a:r>
            <a:endParaRPr lang="ru-RU" smtClean="0"/>
          </a:p>
          <a:p>
            <a:pPr eaLnBrk="1" hangingPunct="1"/>
            <a:r>
              <a:rPr lang="ru-RU" b="1" i="1" smtClean="0"/>
              <a:t>Бабушка</a:t>
            </a:r>
          </a:p>
          <a:p>
            <a:pPr eaLnBrk="1" hangingPunct="1"/>
            <a:r>
              <a:rPr lang="ru-RU" b="1" i="1" smtClean="0"/>
              <a:t>Тетя</a:t>
            </a:r>
          </a:p>
          <a:p>
            <a:pPr eaLnBrk="1" hangingPunct="1"/>
            <a:r>
              <a:rPr lang="ru-RU" b="1" i="1" smtClean="0"/>
              <a:t>Жена</a:t>
            </a:r>
          </a:p>
          <a:p>
            <a:pPr eaLnBrk="1" hangingPunct="1"/>
            <a:r>
              <a:rPr lang="ru-RU" b="1" i="1" smtClean="0"/>
              <a:t>Тетя</a:t>
            </a:r>
          </a:p>
          <a:p>
            <a:pPr eaLnBrk="1" hangingPunct="1"/>
            <a:r>
              <a:rPr lang="ru-RU" b="1" i="1" smtClean="0"/>
              <a:t>Отец</a:t>
            </a:r>
          </a:p>
        </p:txBody>
      </p:sp>
      <p:sp>
        <p:nvSpPr>
          <p:cNvPr id="29701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5589588"/>
            <a:ext cx="863600" cy="1008062"/>
          </a:xfrm>
          <a:prstGeom prst="actionButtonReturn">
            <a:avLst/>
          </a:prstGeom>
          <a:solidFill>
            <a:srgbClr val="99CCFF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8 -0.03333 L -5.55556E-7 0.37384 " pathEditMode="fixed" rAng="0" ptsTypes="AA">
                                      <p:cBhvr>
                                        <p:cTn id="6" dur="2000" fill="hold"/>
                                        <p:tgtEl>
                                          <p:spTgt spid="206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" y="20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206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068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11111E-6 L -0.00157 -0.14514 " pathEditMode="fixed" rAng="0" ptsTypes="AA">
                                      <p:cBhvr>
                                        <p:cTn id="13" dur="2000" fill="hold"/>
                                        <p:tgtEl>
                                          <p:spTgt spid="2068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73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2000" fill="hold"/>
                                        <p:tgtEl>
                                          <p:spTgt spid="2068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000" fill="hold"/>
                                        <p:tgtEl>
                                          <p:spTgt spid="2068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81481E-6 L 0.00018 -0.05601 " pathEditMode="fixed" rAng="0" ptsTypes="AA">
                                      <p:cBhvr>
                                        <p:cTn id="20" dur="2000" fill="hold"/>
                                        <p:tgtEl>
                                          <p:spTgt spid="2068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2068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00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2068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00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33333E-6 L -0.00504 -0.06782 " pathEditMode="fixed" rAng="0" ptsTypes="AA">
                                      <p:cBhvr>
                                        <p:cTn id="27" dur="2000" fill="hold"/>
                                        <p:tgtEl>
                                          <p:spTgt spid="2068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-3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2068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000" fill="hold"/>
                                        <p:tgtEl>
                                          <p:spTgt spid="2068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0.0044 L 0.00555 0.06135 " pathEditMode="fixed" rAng="0" ptsTypes="AA">
                                      <p:cBhvr>
                                        <p:cTn id="34" dur="2000" fill="hold"/>
                                        <p:tgtEl>
                                          <p:spTgt spid="2068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2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2068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2068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56 -0.01343 L 0.00052 -0.13635 " pathEditMode="fixed" rAng="0" ptsTypes="AA">
                                      <p:cBhvr>
                                        <p:cTn id="41" dur="2000" fill="hold"/>
                                        <p:tgtEl>
                                          <p:spTgt spid="2068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-6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2000" fill="hold"/>
                                        <p:tgtEl>
                                          <p:spTgt spid="2068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000" fill="hold"/>
                                        <p:tgtEl>
                                          <p:spTgt spid="2068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838200" indent="-838200" eaLnBrk="1" hangingPunct="1">
              <a:defRPr/>
            </a:pPr>
            <a:r>
              <a:rPr lang="ru-RU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Сопоставь имя героини и дива, о котором она поведала царю Салтану</a:t>
            </a:r>
            <a:r>
              <a:rPr lang="ru-RU" sz="2800" b="1" i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ru-RU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800" b="1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378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Про Царевну-лебедь</a:t>
            </a:r>
          </a:p>
          <a:p>
            <a:pPr eaLnBrk="1" hangingPunct="1">
              <a:defRPr/>
            </a:pPr>
            <a:endParaRPr lang="ru-RU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Про белку</a:t>
            </a:r>
          </a:p>
          <a:p>
            <a:pPr eaLnBrk="1" hangingPunct="1">
              <a:defRPr/>
            </a:pPr>
            <a:endParaRPr lang="ru-RU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ru-RU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Про 33 богатыря</a:t>
            </a:r>
          </a:p>
          <a:p>
            <a:pPr eaLnBrk="1" hangingPunct="1">
              <a:defRPr/>
            </a:pPr>
            <a:endParaRPr lang="ru-RU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ru-RU" b="1" i="1" smtClean="0"/>
          </a:p>
        </p:txBody>
      </p:sp>
      <p:sp>
        <p:nvSpPr>
          <p:cNvPr id="203781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ru-RU" b="1" i="1" smtClean="0"/>
              <a:t>Повариха</a:t>
            </a:r>
          </a:p>
          <a:p>
            <a:pPr eaLnBrk="1" hangingPunct="1"/>
            <a:endParaRPr lang="ru-RU" b="1" i="1" smtClean="0"/>
          </a:p>
          <a:p>
            <a:pPr eaLnBrk="1" hangingPunct="1"/>
            <a:endParaRPr lang="ru-RU" b="1" i="1" smtClean="0"/>
          </a:p>
          <a:p>
            <a:pPr eaLnBrk="1" hangingPunct="1"/>
            <a:r>
              <a:rPr lang="ru-RU" b="1" i="1" smtClean="0"/>
              <a:t>Ткачиха</a:t>
            </a:r>
          </a:p>
          <a:p>
            <a:pPr eaLnBrk="1" hangingPunct="1"/>
            <a:endParaRPr lang="ru-RU" b="1" i="1" smtClean="0"/>
          </a:p>
          <a:p>
            <a:pPr eaLnBrk="1" hangingPunct="1"/>
            <a:endParaRPr lang="ru-RU" b="1" i="1" smtClean="0"/>
          </a:p>
          <a:p>
            <a:pPr eaLnBrk="1" hangingPunct="1"/>
            <a:r>
              <a:rPr lang="ru-RU" b="1" i="1" smtClean="0"/>
              <a:t>Бабариха</a:t>
            </a:r>
          </a:p>
        </p:txBody>
      </p:sp>
      <p:pic>
        <p:nvPicPr>
          <p:cNvPr id="26629" name="Picture 6" descr="Пушкин 0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1650" y="1989138"/>
            <a:ext cx="2292350" cy="298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5589588"/>
            <a:ext cx="863600" cy="1008062"/>
          </a:xfrm>
          <a:prstGeom prst="actionButtonReturn">
            <a:avLst/>
          </a:prstGeom>
          <a:solidFill>
            <a:srgbClr val="99CCFF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7037E-6 L -0.21285 0.218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3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1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59259E-6 L -0.14896 -0.44051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037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" y="-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0941 0.2143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037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" y="1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 fontScale="90000"/>
          </a:bodyPr>
          <a:lstStyle/>
          <a:p>
            <a:pPr marL="838200" indent="-838200" eaLnBrk="1" hangingPunct="1">
              <a:buClr>
                <a:schemeClr val="tx1"/>
              </a:buClr>
              <a:defRPr/>
            </a:pPr>
            <a:r>
              <a:rPr lang="ru-RU" sz="32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2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«Сказке о попе и работнике его Балде» Балда дал попу три щелчка. Сопоставь последовательность щелчков с их воздействием.</a:t>
            </a:r>
            <a:r>
              <a:rPr lang="ru-RU" sz="4000" smtClean="0"/>
              <a:t> </a:t>
            </a:r>
            <a:endParaRPr lang="ru-RU" sz="4000" b="1" i="1" smtClean="0"/>
          </a:p>
        </p:txBody>
      </p:sp>
      <p:sp>
        <p:nvSpPr>
          <p:cNvPr id="18022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205038"/>
            <a:ext cx="2819400" cy="3168650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  <a:p>
            <a:pPr eaLnBrk="1" hangingPunct="1">
              <a:defRPr/>
            </a:pPr>
            <a:endParaRPr lang="ru-RU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 eaLnBrk="1" hangingPunct="1">
              <a:defRPr/>
            </a:pPr>
            <a:endParaRPr lang="ru-RU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18022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203575" y="2205038"/>
            <a:ext cx="4824413" cy="31686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i="1" smtClean="0"/>
              <a:t>вышибло ум</a:t>
            </a:r>
          </a:p>
          <a:p>
            <a:pPr eaLnBrk="1" hangingPunct="1">
              <a:buFontTx/>
              <a:buNone/>
            </a:pPr>
            <a:endParaRPr lang="ru-RU" b="1" i="1" smtClean="0"/>
          </a:p>
          <a:p>
            <a:pPr eaLnBrk="1" hangingPunct="1">
              <a:buFontTx/>
              <a:buNone/>
            </a:pPr>
            <a:r>
              <a:rPr lang="ru-RU" b="1" i="1" smtClean="0"/>
              <a:t>прыгнул до потолка</a:t>
            </a:r>
          </a:p>
          <a:p>
            <a:pPr eaLnBrk="1" hangingPunct="1"/>
            <a:endParaRPr lang="ru-RU" b="1" i="1" smtClean="0"/>
          </a:p>
          <a:p>
            <a:pPr eaLnBrk="1" hangingPunct="1">
              <a:buFontTx/>
              <a:buNone/>
            </a:pPr>
            <a:r>
              <a:rPr lang="ru-RU" b="1" i="1" smtClean="0"/>
              <a:t>лишился языка</a:t>
            </a:r>
          </a:p>
        </p:txBody>
      </p:sp>
      <p:sp>
        <p:nvSpPr>
          <p:cNvPr id="34821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5589588"/>
            <a:ext cx="863600" cy="1008062"/>
          </a:xfrm>
          <a:prstGeom prst="actionButtonReturn">
            <a:avLst/>
          </a:prstGeom>
          <a:solidFill>
            <a:srgbClr val="99CCFF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22222E-6 L -0.23177 -0.14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0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" y="-7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81481E-6 L -0.23247 -0.1481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80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" y="-7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7.40741E-7 L -0.22865 0.2979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0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" y="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" descr="Пушкин 05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981075"/>
            <a:ext cx="9144000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1282700"/>
          </a:xfrm>
        </p:spPr>
        <p:txBody>
          <a:bodyPr>
            <a:normAutofit fontScale="90000"/>
          </a:bodyPr>
          <a:lstStyle/>
          <a:p>
            <a:pPr marL="838200" indent="-838200" eaLnBrk="1" hangingPunct="1">
              <a:defRPr/>
            </a:pPr>
            <a:r>
              <a:rPr lang="ru-RU" sz="4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Определите занятие семи богатырей. </a:t>
            </a:r>
            <a:br>
              <a:rPr lang="ru-RU" sz="4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000" b="1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9613" y="1557338"/>
            <a:ext cx="4762500" cy="4137025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отлов браконьеров</a:t>
            </a: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охота</a:t>
            </a: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охрана границ</a:t>
            </a: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расчистка леса</a:t>
            </a:r>
          </a:p>
        </p:txBody>
      </p:sp>
      <p:sp>
        <p:nvSpPr>
          <p:cNvPr id="41989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5661025"/>
            <a:ext cx="863600" cy="1008063"/>
          </a:xfrm>
          <a:prstGeom prst="actionButtonReturn">
            <a:avLst/>
          </a:prstGeom>
          <a:solidFill>
            <a:srgbClr val="99CCFF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500"/>
                                        <p:tgtEl>
                                          <p:spTgt spid="21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8" presetClass="exit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Right)">
                                      <p:cBhvr>
                                        <p:cTn id="9" dur="500"/>
                                        <p:tgtEl>
                                          <p:spTgt spid="218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Пушкин 04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A"/>
              </a:clrFrom>
              <a:clrTo>
                <a:srgbClr val="FFFE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87463"/>
            <a:ext cx="9144000" cy="55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411413" y="333375"/>
            <a:ext cx="6732587" cy="1871663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Глядь: опять перед ним землянка; </a:t>
            </a:r>
          </a:p>
          <a:p>
            <a:pPr eaLnBrk="1" hangingPunct="1">
              <a:defRPr/>
            </a:pPr>
            <a:r>
              <a:rPr lang="ru-RU" b="1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 пороге сидит старуха, </a:t>
            </a:r>
            <a:br>
              <a:rPr lang="ru-RU" b="1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i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 перед нею разбитое корыто. </a:t>
            </a:r>
          </a:p>
        </p:txBody>
      </p:sp>
      <p:pic>
        <p:nvPicPr>
          <p:cNvPr id="15364" name="Picture 4" descr="Рисунок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2275" y="4340225"/>
            <a:ext cx="2305050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66" name="Picture 6" descr="Сказка о рыбак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795402">
            <a:off x="827088" y="836613"/>
            <a:ext cx="1106487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194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Молодая царевна была отравлена яблоком?</a:t>
            </a:r>
            <a:r>
              <a:rPr lang="ru-RU" sz="4000" smtClean="0"/>
              <a:t> </a:t>
            </a: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2674938" cy="2836863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Да</a:t>
            </a:r>
          </a:p>
          <a:p>
            <a:pPr eaLnBrk="1" hangingPunct="1">
              <a:defRPr/>
            </a:pPr>
            <a:endParaRPr lang="ru-RU" sz="44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sz="4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Нет</a:t>
            </a:r>
          </a:p>
        </p:txBody>
      </p:sp>
      <p:pic>
        <p:nvPicPr>
          <p:cNvPr id="38916" name="Picture 4" descr="Пушкин 0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1484313"/>
            <a:ext cx="6134100" cy="494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661025"/>
            <a:ext cx="863600" cy="1008063"/>
          </a:xfrm>
          <a:prstGeom prst="actionButtonReturn">
            <a:avLst/>
          </a:prstGeom>
          <a:solidFill>
            <a:srgbClr val="99CCFF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500"/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Сопоставь слово с его толкованием.</a:t>
            </a:r>
          </a:p>
        </p:txBody>
      </p:sp>
      <p:sp>
        <p:nvSpPr>
          <p:cNvPr id="23859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b="1" i="1" smtClean="0"/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Лукоморье</a:t>
            </a:r>
          </a:p>
          <a:p>
            <a:pPr eaLnBrk="1" hangingPunct="1">
              <a:defRPr/>
            </a:pPr>
            <a:endParaRPr lang="ru-RU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Полба</a:t>
            </a:r>
          </a:p>
          <a:p>
            <a:pPr eaLnBrk="1" hangingPunct="1">
              <a:defRPr/>
            </a:pPr>
            <a:endParaRPr lang="ru-RU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Пава</a:t>
            </a:r>
          </a:p>
          <a:p>
            <a:pPr eaLnBrk="1" hangingPunct="1">
              <a:defRPr/>
            </a:pPr>
            <a:endParaRPr lang="ru-RU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85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995738" y="1600200"/>
            <a:ext cx="4691062" cy="4525963"/>
          </a:xfrm>
        </p:spPr>
        <p:txBody>
          <a:bodyPr/>
          <a:lstStyle/>
          <a:p>
            <a:pPr eaLnBrk="1" hangingPunct="1">
              <a:defRPr/>
            </a:pPr>
            <a:endParaRPr lang="ru-RU" b="1" i="1" smtClean="0"/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особый вид пшеницы</a:t>
            </a:r>
          </a:p>
          <a:p>
            <a:pPr eaLnBrk="1" hangingPunct="1">
              <a:defRPr/>
            </a:pPr>
            <a:endParaRPr lang="ru-RU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самка павлина</a:t>
            </a:r>
          </a:p>
          <a:p>
            <a:pPr eaLnBrk="1" hangingPunct="1">
              <a:defRPr/>
            </a:pPr>
            <a:endParaRPr lang="ru-RU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морской залив, берег</a:t>
            </a:r>
          </a:p>
        </p:txBody>
      </p:sp>
      <p:sp>
        <p:nvSpPr>
          <p:cNvPr id="55301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516563"/>
            <a:ext cx="863600" cy="1008062"/>
          </a:xfrm>
          <a:prstGeom prst="actionButtonReturn">
            <a:avLst/>
          </a:prstGeom>
          <a:solidFill>
            <a:srgbClr val="99CCFF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385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C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2385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2385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2385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2385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2385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marL="838200" indent="-838200" eaLnBrk="1" hangingPunct="1">
              <a:defRPr/>
            </a:pPr>
            <a:r>
              <a:rPr lang="ru-RU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Сопоставь литературного героя со сказкой.</a:t>
            </a:r>
            <a:r>
              <a:rPr lang="ru-RU" sz="4000" smtClean="0"/>
              <a:t> 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41438"/>
            <a:ext cx="2674938" cy="4784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i="1" smtClean="0"/>
              <a:t>Гвидон</a:t>
            </a:r>
          </a:p>
          <a:p>
            <a:pPr eaLnBrk="1" hangingPunct="1">
              <a:lnSpc>
                <a:spcPct val="80000"/>
              </a:lnSpc>
            </a:pPr>
            <a:endParaRPr lang="ru-RU" sz="2400" b="1" i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/>
              <a:t>Чертенок</a:t>
            </a:r>
          </a:p>
          <a:p>
            <a:pPr eaLnBrk="1" hangingPunct="1">
              <a:lnSpc>
                <a:spcPct val="80000"/>
              </a:lnSpc>
            </a:pPr>
            <a:endParaRPr lang="ru-RU" sz="2400" b="1" i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/>
              <a:t>Елисей</a:t>
            </a:r>
          </a:p>
          <a:p>
            <a:pPr eaLnBrk="1" hangingPunct="1">
              <a:lnSpc>
                <a:spcPct val="80000"/>
              </a:lnSpc>
            </a:pPr>
            <a:endParaRPr lang="ru-RU" sz="2400" b="1" i="1" smtClean="0"/>
          </a:p>
          <a:p>
            <a:pPr eaLnBrk="1" hangingPunct="1">
              <a:lnSpc>
                <a:spcPct val="80000"/>
              </a:lnSpc>
            </a:pPr>
            <a:endParaRPr lang="ru-RU" sz="2400" b="1" i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/>
              <a:t>Звездочет</a:t>
            </a:r>
          </a:p>
          <a:p>
            <a:pPr eaLnBrk="1" hangingPunct="1">
              <a:lnSpc>
                <a:spcPct val="80000"/>
              </a:lnSpc>
            </a:pPr>
            <a:endParaRPr lang="ru-RU" sz="2400" b="1" i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/>
              <a:t>Дворянка</a:t>
            </a:r>
          </a:p>
          <a:p>
            <a:pPr eaLnBrk="1" hangingPunct="1">
              <a:lnSpc>
                <a:spcPct val="80000"/>
              </a:lnSpc>
            </a:pPr>
            <a:endParaRPr lang="ru-RU" sz="2400" b="1" i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/>
              <a:t>Кот ученый</a:t>
            </a:r>
          </a:p>
          <a:p>
            <a:pPr eaLnBrk="1" hangingPunct="1">
              <a:lnSpc>
                <a:spcPct val="80000"/>
              </a:lnSpc>
            </a:pPr>
            <a:endParaRPr lang="ru-RU" sz="2400" b="1" i="1" smtClean="0"/>
          </a:p>
          <a:p>
            <a:pPr eaLnBrk="1" hangingPunct="1">
              <a:lnSpc>
                <a:spcPct val="80000"/>
              </a:lnSpc>
            </a:pPr>
            <a:endParaRPr lang="ru-RU" sz="2400" b="1" i="1" smtClean="0"/>
          </a:p>
        </p:txBody>
      </p:sp>
      <p:sp>
        <p:nvSpPr>
          <p:cNvPr id="22733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492500" y="1196975"/>
            <a:ext cx="5183188" cy="53276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i="1" smtClean="0"/>
              <a:t>«Сказка о рыбаке и рыбке»</a:t>
            </a:r>
          </a:p>
          <a:p>
            <a:pPr eaLnBrk="1" hangingPunct="1">
              <a:lnSpc>
                <a:spcPct val="80000"/>
              </a:lnSpc>
            </a:pPr>
            <a:endParaRPr lang="ru-RU" sz="2400" b="1" i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/>
              <a:t>«Сказка о царе Салтане»</a:t>
            </a:r>
          </a:p>
          <a:p>
            <a:pPr eaLnBrk="1" hangingPunct="1">
              <a:lnSpc>
                <a:spcPct val="80000"/>
              </a:lnSpc>
            </a:pPr>
            <a:endParaRPr lang="ru-RU" sz="2400" b="1" i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/>
              <a:t>«Сказка о мертвой царевне и семи богатырях»</a:t>
            </a:r>
          </a:p>
          <a:p>
            <a:pPr eaLnBrk="1" hangingPunct="1">
              <a:lnSpc>
                <a:spcPct val="80000"/>
              </a:lnSpc>
            </a:pPr>
            <a:endParaRPr lang="ru-RU" sz="2400" b="1" i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/>
              <a:t>«Сказка о попе и работнике его Балде»</a:t>
            </a:r>
          </a:p>
          <a:p>
            <a:pPr eaLnBrk="1" hangingPunct="1">
              <a:lnSpc>
                <a:spcPct val="80000"/>
              </a:lnSpc>
            </a:pPr>
            <a:endParaRPr lang="ru-RU" sz="2400" b="1" i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/>
              <a:t>«Сказка о золотом петушке»</a:t>
            </a:r>
          </a:p>
          <a:p>
            <a:pPr eaLnBrk="1" hangingPunct="1">
              <a:lnSpc>
                <a:spcPct val="80000"/>
              </a:lnSpc>
            </a:pPr>
            <a:endParaRPr lang="ru-RU" sz="2400" b="1" i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/>
              <a:t>«У Лукоморья»</a:t>
            </a:r>
          </a:p>
          <a:p>
            <a:pPr eaLnBrk="1" hangingPunct="1">
              <a:lnSpc>
                <a:spcPct val="80000"/>
              </a:lnSpc>
            </a:pPr>
            <a:endParaRPr lang="ru-RU" sz="2400" b="1" i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smtClean="0"/>
          </a:p>
        </p:txBody>
      </p:sp>
      <p:sp>
        <p:nvSpPr>
          <p:cNvPr id="52229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516563"/>
            <a:ext cx="863600" cy="1008062"/>
          </a:xfrm>
          <a:prstGeom prst="actionButtonReturn">
            <a:avLst/>
          </a:prstGeom>
          <a:solidFill>
            <a:srgbClr val="99CCFF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3.7037E-6 L -0.05226 0.50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7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25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227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273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8 0.01759 L 0.01424 -0.10649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27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6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2000" fill="hold"/>
                                        <p:tgtEl>
                                          <p:spTgt spid="227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000" fill="hold"/>
                                        <p:tgtEl>
                                          <p:spTgt spid="227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0.06927 0.0002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273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2273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2273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09 -0.01597 L -0.00798 -0.25926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273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" y="-122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2273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000" fill="hold"/>
                                        <p:tgtEl>
                                          <p:spTgt spid="2273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59259E-6 L 0.00035 -0.1192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273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2273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2273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000" fill="hold"/>
                                        <p:tgtEl>
                                          <p:spTgt spid="22733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2000" fill="hold"/>
                                        <p:tgtEl>
                                          <p:spTgt spid="2273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357188" y="500063"/>
            <a:ext cx="8358187" cy="62484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40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>
                <a:latin typeface="Times New Roman" pitchFamily="18" charset="0"/>
                <a:cs typeface="Times New Roman" pitchFamily="18" charset="0"/>
              </a:rPr>
              <a:t>У Лукоморья дуб зелёный,</a:t>
            </a:r>
          </a:p>
          <a:p>
            <a:pPr algn="ctr" eaLnBrk="0" hangingPunct="0"/>
            <a:r>
              <a:rPr lang="ru-RU" sz="4000" b="1">
                <a:latin typeface="Times New Roman" pitchFamily="18" charset="0"/>
                <a:cs typeface="Times New Roman" pitchFamily="18" charset="0"/>
              </a:rPr>
              <a:t>Златая цепь на дубе том:</a:t>
            </a:r>
          </a:p>
          <a:p>
            <a:pPr algn="ctr" eaLnBrk="0" hangingPunct="0"/>
            <a:r>
              <a:rPr lang="ru-RU" sz="4000" b="1">
                <a:latin typeface="Times New Roman" pitchFamily="18" charset="0"/>
                <a:cs typeface="Times New Roman" pitchFamily="18" charset="0"/>
              </a:rPr>
              <a:t>И днём и ночью кот учёный</a:t>
            </a:r>
          </a:p>
          <a:p>
            <a:pPr algn="ctr" eaLnBrk="0" hangingPunct="0"/>
            <a:r>
              <a:rPr lang="ru-RU" sz="4000" b="1">
                <a:latin typeface="Times New Roman" pitchFamily="18" charset="0"/>
                <a:cs typeface="Times New Roman" pitchFamily="18" charset="0"/>
              </a:rPr>
              <a:t>Всё ходит по цепи кругом,</a:t>
            </a:r>
          </a:p>
          <a:p>
            <a:pPr algn="ctr" eaLnBrk="0" hangingPunct="0"/>
            <a:r>
              <a:rPr lang="ru-RU" sz="4000" b="1">
                <a:latin typeface="Times New Roman" pitchFamily="18" charset="0"/>
                <a:cs typeface="Times New Roman" pitchFamily="18" charset="0"/>
              </a:rPr>
              <a:t>Идёт направо – песнь заводит,</a:t>
            </a:r>
          </a:p>
          <a:p>
            <a:pPr algn="ctr" eaLnBrk="0" hangingPunct="0"/>
            <a:r>
              <a:rPr lang="ru-RU" sz="4000" b="1">
                <a:latin typeface="Times New Roman" pitchFamily="18" charset="0"/>
                <a:cs typeface="Times New Roman" pitchFamily="18" charset="0"/>
              </a:rPr>
              <a:t>Налево – сказку говорит.</a:t>
            </a:r>
          </a:p>
          <a:p>
            <a:pPr algn="ctr" eaLnBrk="0" hangingPunct="0"/>
            <a:r>
              <a:rPr lang="ru-RU" sz="4000" b="1">
                <a:latin typeface="Times New Roman" pitchFamily="18" charset="0"/>
                <a:cs typeface="Times New Roman" pitchFamily="18" charset="0"/>
              </a:rPr>
              <a:t>Там чудеса: там леший бродит,</a:t>
            </a:r>
          </a:p>
          <a:p>
            <a:pPr algn="ctr" eaLnBrk="0" hangingPunct="0"/>
            <a:r>
              <a:rPr lang="ru-RU" sz="4000" b="1">
                <a:latin typeface="Times New Roman" pitchFamily="18" charset="0"/>
                <a:cs typeface="Times New Roman" pitchFamily="18" charset="0"/>
              </a:rPr>
              <a:t>Русалка на ветвях сидит…</a:t>
            </a:r>
          </a:p>
          <a:p>
            <a:pPr eaLnBrk="0" hangingPunct="0"/>
            <a:endParaRPr lang="ru-RU" sz="40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5" descr="Рисунок1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773238"/>
            <a:ext cx="54737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17145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Какие слова кричал золотой петушок, предупреждая царя Дадона об опасности?</a:t>
            </a:r>
            <a:r>
              <a:rPr lang="ru-RU" sz="4000" smtClean="0"/>
              <a:t> </a:t>
            </a:r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3800" y="2276475"/>
            <a:ext cx="3816350" cy="2447925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Кири-ку-ку! </a:t>
            </a: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Царствуй, лежа на боку.</a:t>
            </a:r>
          </a:p>
        </p:txBody>
      </p:sp>
      <p:sp>
        <p:nvSpPr>
          <p:cNvPr id="49157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516563"/>
            <a:ext cx="863600" cy="1008062"/>
          </a:xfrm>
          <a:prstGeom prst="actionButtonReturn">
            <a:avLst/>
          </a:prstGeom>
          <a:solidFill>
            <a:srgbClr val="99CCFF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5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Рисунок1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628775"/>
            <a:ext cx="63373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135413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какой последовательности проходили соревнования между Балдой и чертенком?</a:t>
            </a:r>
            <a:r>
              <a:rPr lang="ru-RU" sz="4000" smtClean="0"/>
              <a:t> 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64163" y="2349500"/>
            <a:ext cx="3600450" cy="3776663"/>
          </a:xfrm>
        </p:spPr>
        <p:txBody>
          <a:bodyPr/>
          <a:lstStyle/>
          <a:p>
            <a:pPr eaLnBrk="1" hangingPunct="1"/>
            <a:r>
              <a:rPr lang="ru-RU" b="1" i="1" smtClean="0"/>
              <a:t>1 – помогли зайцы, </a:t>
            </a:r>
          </a:p>
          <a:p>
            <a:pPr eaLnBrk="1" hangingPunct="1"/>
            <a:r>
              <a:rPr lang="ru-RU" b="1" i="1" smtClean="0"/>
              <a:t>2 – закинул за тучу,</a:t>
            </a:r>
          </a:p>
          <a:p>
            <a:pPr eaLnBrk="1" hangingPunct="1"/>
            <a:r>
              <a:rPr lang="ru-RU" b="1" i="1" smtClean="0"/>
              <a:t>3 проскакал на коне.</a:t>
            </a:r>
            <a:r>
              <a:rPr lang="ru-RU" smtClean="0"/>
              <a:t> </a:t>
            </a:r>
          </a:p>
        </p:txBody>
      </p:sp>
      <p:sp>
        <p:nvSpPr>
          <p:cNvPr id="36869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516563"/>
            <a:ext cx="863600" cy="1008062"/>
          </a:xfrm>
          <a:prstGeom prst="actionButtonReturn">
            <a:avLst/>
          </a:prstGeom>
          <a:solidFill>
            <a:srgbClr val="99CCFF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18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18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18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25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922337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или кто здесь лишний?</a:t>
            </a:r>
            <a:r>
              <a:rPr lang="ru-RU" smtClean="0"/>
              <a:t> 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49500"/>
            <a:ext cx="8229600" cy="3776663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Волшебное зеркальце</a:t>
            </a: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Волшебная палочка</a:t>
            </a: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Золотая рыбка</a:t>
            </a: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Золотой петушок</a:t>
            </a:r>
          </a:p>
          <a:p>
            <a:pPr eaLnBrk="1" hangingPunct="1">
              <a:defRPr/>
            </a:pPr>
            <a:endParaRPr lang="ru-RU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3252" name="Picture 4" descr="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2852738"/>
            <a:ext cx="3810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516563"/>
            <a:ext cx="863600" cy="1008062"/>
          </a:xfrm>
          <a:prstGeom prst="actionButtonReturn">
            <a:avLst/>
          </a:prstGeom>
          <a:solidFill>
            <a:srgbClr val="99CCFF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2001837"/>
          </a:xfrm>
        </p:spPr>
        <p:txBody>
          <a:bodyPr/>
          <a:lstStyle/>
          <a:p>
            <a:pPr marL="838200" indent="-838200" algn="r" eaLnBrk="1" hangingPunct="1">
              <a:defRPr/>
            </a:pPr>
            <a:r>
              <a:rPr lang="ru-RU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		Какие сказки заканчиваются 		словами «Я там был; мед, </a:t>
            </a:r>
            <a:br>
              <a:rPr lang="ru-RU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пиво пил – И усы лишь</a:t>
            </a:r>
            <a:br>
              <a:rPr lang="ru-RU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обмочил»?</a:t>
            </a:r>
            <a:r>
              <a:rPr lang="ru-RU" sz="2800" smtClean="0"/>
              <a:t> </a:t>
            </a:r>
            <a:endParaRPr lang="ru-RU" sz="4000" smtClean="0"/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852738"/>
            <a:ext cx="8229600" cy="295275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«Сказка о царе Салтане»</a:t>
            </a:r>
          </a:p>
          <a:p>
            <a:pPr eaLnBrk="1" hangingPunct="1"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«Сказка о мертвой царевне и семи богатырях»</a:t>
            </a:r>
          </a:p>
          <a:p>
            <a:pPr eaLnBrk="1" hangingPunct="1"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«Сказка о попе и работнике его Балде»</a:t>
            </a:r>
          </a:p>
          <a:p>
            <a:pPr eaLnBrk="1" hangingPunct="1"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«Сказка о золотом петушке»</a:t>
            </a:r>
          </a:p>
          <a:p>
            <a:pPr eaLnBrk="1" hangingPunct="1"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«Сказка о рыбаке и рыбке»).</a:t>
            </a:r>
            <a:b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4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4276" name="Picture 4" descr="7253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371646">
            <a:off x="250825" y="333375"/>
            <a:ext cx="195738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516563"/>
            <a:ext cx="863600" cy="1008062"/>
          </a:xfrm>
          <a:prstGeom prst="actionButtonReturn">
            <a:avLst/>
          </a:prstGeom>
          <a:solidFill>
            <a:srgbClr val="99CCFF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29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29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29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000" fill="hold"/>
                                        <p:tgtEl>
                                          <p:spTgt spid="22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22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попросил мудрец у царя за золотого петушка?</a:t>
            </a:r>
            <a:r>
              <a:rPr lang="ru-RU" sz="4000" smtClean="0"/>
              <a:t> </a:t>
            </a:r>
          </a:p>
        </p:txBody>
      </p:sp>
      <p:sp>
        <p:nvSpPr>
          <p:cNvPr id="48131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516563"/>
            <a:ext cx="863600" cy="1008062"/>
          </a:xfrm>
          <a:prstGeom prst="actionButtonReturn">
            <a:avLst/>
          </a:prstGeom>
          <a:solidFill>
            <a:srgbClr val="99CCFF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8132" name="Picture 5" descr="Рисунок1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68313" y="1557338"/>
            <a:ext cx="2487612" cy="4525962"/>
          </a:xfrm>
          <a:noFill/>
        </p:spPr>
      </p:pic>
      <p:pic>
        <p:nvPicPr>
          <p:cNvPr id="48133" name="Picture 6" descr="Золотой петушок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4136"/>
          <a:stretch>
            <a:fillRect/>
          </a:stretch>
        </p:blipFill>
        <p:spPr bwMode="auto">
          <a:xfrm>
            <a:off x="6299200" y="620713"/>
            <a:ext cx="284480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4263" name="Rectangle 7"/>
          <p:cNvSpPr>
            <a:spLocks noChangeArrowheads="1"/>
          </p:cNvSpPr>
          <p:nvPr/>
        </p:nvSpPr>
        <p:spPr bwMode="auto">
          <a:xfrm>
            <a:off x="2051050" y="3644900"/>
            <a:ext cx="5310188" cy="1066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i="1">
                <a:effectLst>
                  <a:outerShdw blurRad="38100" dist="38100" dir="2700000" algn="tl">
                    <a:srgbClr val="C0C0C0"/>
                  </a:outerShdw>
                </a:effectLst>
              </a:rPr>
              <a:t>Подари ты мне девицу, </a:t>
            </a:r>
            <a:r>
              <a:rPr lang="ru-RU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ru-RU" sz="3200" i="1">
                <a:effectLst>
                  <a:outerShdw blurRad="38100" dist="38100" dir="2700000" algn="tl">
                    <a:srgbClr val="C0C0C0"/>
                  </a:outerShdw>
                </a:effectLst>
              </a:rPr>
              <a:t>Шамаханскую царицу 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24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2242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folHlink"/>
                </a:solidFill>
              </a:rPr>
              <a:t>Чтение – вот лучшее учение!</a:t>
            </a:r>
          </a:p>
        </p:txBody>
      </p:sp>
      <p:pic>
        <p:nvPicPr>
          <p:cNvPr id="23555" name="Picture 7" descr="CAQ9YJMR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276600" y="2708275"/>
            <a:ext cx="2305050" cy="2808288"/>
          </a:xfrm>
        </p:spPr>
      </p:pic>
      <p:pic>
        <p:nvPicPr>
          <p:cNvPr id="23556" name="Picture 11" descr="CAOGEF7Y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6443663" y="1773238"/>
            <a:ext cx="1408112" cy="2159000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Рисунок 4" descr="шамах. царица.jpg"/>
          <p:cNvPicPr>
            <a:picLocks noChangeAspect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 rot="560201">
            <a:off x="6159500" y="3489325"/>
            <a:ext cx="2576513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Рисунок 3" descr="старик с рыбкой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3357563"/>
            <a:ext cx="301942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63" y="285750"/>
            <a:ext cx="25876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Горизонтальный свиток 2"/>
          <p:cNvSpPr/>
          <p:nvPr/>
        </p:nvSpPr>
        <p:spPr>
          <a:xfrm>
            <a:off x="642938" y="428625"/>
            <a:ext cx="4786312" cy="3429000"/>
          </a:xfrm>
          <a:prstGeom prst="horizontalScroll">
            <a:avLst/>
          </a:prstGeom>
          <a:solidFill>
            <a:srgbClr val="66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latin typeface="Comic Sans MS" pitchFamily="66" charset="0"/>
              </a:rPr>
              <a:t>Сказка - ложь, да в ней намёк:                       Добрым молодцам урок!»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Рисунок 3" descr="0000166908-YN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63" y="0"/>
            <a:ext cx="9929813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23" name="DownRibbonSharp"/>
          <p:cNvSpPr>
            <a:spLocks noEditPoints="1" noChangeArrowheads="1"/>
          </p:cNvSpPr>
          <p:nvPr/>
        </p:nvSpPr>
        <p:spPr bwMode="auto">
          <a:xfrm>
            <a:off x="1547813" y="1773238"/>
            <a:ext cx="5508625" cy="2846387"/>
          </a:xfrm>
          <a:custGeom>
            <a:avLst/>
            <a:gdLst>
              <a:gd name="G0" fmla="+- 0 0 0"/>
              <a:gd name="G1" fmla="+- 4259 0 0"/>
              <a:gd name="G2" fmla="+- 4259 2700 0"/>
              <a:gd name="G3" fmla="+- 21600 0 G2"/>
              <a:gd name="G4" fmla="+- 21600 0 G1"/>
              <a:gd name="G5" fmla="+- 21600 0 2700"/>
              <a:gd name="G6" fmla="*/ G5 1 2"/>
              <a:gd name="G7" fmla="+- 2700 0 0"/>
              <a:gd name="T0" fmla="*/ 10800 w 21600"/>
              <a:gd name="T1" fmla="*/ 2700 h 21600"/>
              <a:gd name="T2" fmla="*/ 2700 w 21600"/>
              <a:gd name="T3" fmla="*/ 9450 h 21600"/>
              <a:gd name="T4" fmla="*/ 10800 w 21600"/>
              <a:gd name="T5" fmla="*/ 21600 h 21600"/>
              <a:gd name="T6" fmla="*/ 18900 w 21600"/>
              <a:gd name="T7" fmla="*/ 94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7 h 21600"/>
              <a:gd name="T14" fmla="*/ G4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6959" y="0"/>
                </a:lnTo>
                <a:lnTo>
                  <a:pt x="6959" y="2700"/>
                </a:lnTo>
                <a:lnTo>
                  <a:pt x="14641" y="2700"/>
                </a:lnTo>
                <a:lnTo>
                  <a:pt x="14641" y="0"/>
                </a:lnTo>
                <a:lnTo>
                  <a:pt x="21600" y="0"/>
                </a:lnTo>
                <a:lnTo>
                  <a:pt x="18900" y="9450"/>
                </a:lnTo>
                <a:lnTo>
                  <a:pt x="21600" y="18900"/>
                </a:lnTo>
                <a:lnTo>
                  <a:pt x="17341" y="18900"/>
                </a:lnTo>
                <a:lnTo>
                  <a:pt x="17341" y="21600"/>
                </a:lnTo>
                <a:lnTo>
                  <a:pt x="4259" y="21600"/>
                </a:lnTo>
                <a:lnTo>
                  <a:pt x="4259" y="18900"/>
                </a:lnTo>
                <a:lnTo>
                  <a:pt x="0" y="18900"/>
                </a:lnTo>
                <a:lnTo>
                  <a:pt x="2700" y="9450"/>
                </a:lnTo>
                <a:close/>
              </a:path>
              <a:path w="21600" h="21600" fill="none" extrusionOk="0">
                <a:moveTo>
                  <a:pt x="6959" y="2700"/>
                </a:moveTo>
                <a:lnTo>
                  <a:pt x="4259" y="2700"/>
                </a:lnTo>
                <a:lnTo>
                  <a:pt x="4259" y="18900"/>
                </a:lnTo>
              </a:path>
              <a:path w="21600" h="21600" fill="none" extrusionOk="0">
                <a:moveTo>
                  <a:pt x="4259" y="2700"/>
                </a:moveTo>
                <a:lnTo>
                  <a:pt x="6959" y="0"/>
                </a:lnTo>
              </a:path>
              <a:path w="21600" h="21600" fill="none" extrusionOk="0">
                <a:moveTo>
                  <a:pt x="14641" y="2700"/>
                </a:moveTo>
                <a:lnTo>
                  <a:pt x="17341" y="2700"/>
                </a:lnTo>
                <a:lnTo>
                  <a:pt x="17341" y="18900"/>
                </a:lnTo>
              </a:path>
              <a:path w="21600" h="21600" fill="none" extrusionOk="0">
                <a:moveTo>
                  <a:pt x="17341" y="2700"/>
                </a:moveTo>
                <a:lnTo>
                  <a:pt x="14641" y="0"/>
                </a:lnTo>
              </a:path>
            </a:pathLst>
          </a:custGeom>
          <a:gradFill rotWithShape="1"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7525" name="WordArt 5"/>
          <p:cNvSpPr>
            <a:spLocks noChangeArrowheads="1" noChangeShapeType="1" noTextEdit="1"/>
          </p:cNvSpPr>
          <p:nvPr/>
        </p:nvSpPr>
        <p:spPr bwMode="auto">
          <a:xfrm>
            <a:off x="2843213" y="2565400"/>
            <a:ext cx="295275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Молодцы!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animBg="1"/>
      <p:bldP spid="10752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Итог нашего путешествия.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Сказки какого великого поэта мы сегодня вспоминали?</a:t>
            </a:r>
          </a:p>
          <a:p>
            <a:pPr eaLnBrk="1" hangingPunct="1">
              <a:defRPr/>
            </a:pPr>
            <a:r>
              <a:rPr lang="ru-RU" dirty="0" smtClean="0"/>
              <a:t>Какие сказки мы использовали на </a:t>
            </a:r>
            <a:r>
              <a:rPr lang="ru-RU" smtClean="0"/>
              <a:t>нашем занятие</a:t>
            </a:r>
            <a:r>
              <a:rPr lang="ru-RU" dirty="0" smtClean="0"/>
              <a:t>?</a:t>
            </a:r>
          </a:p>
          <a:p>
            <a:pPr eaLnBrk="1" hangingPunct="1">
              <a:defRPr/>
            </a:pPr>
            <a:r>
              <a:rPr lang="ru-RU" dirty="0" smtClean="0"/>
              <a:t>Вам нравятся сказки А.С.Пушкина?</a:t>
            </a:r>
          </a:p>
          <a:p>
            <a:pPr eaLnBrk="1" hangingPunct="1">
              <a:defRPr/>
            </a:pPr>
            <a:r>
              <a:rPr lang="ru-RU" dirty="0" smtClean="0"/>
              <a:t>Хотите ли вы прочитать те сказки. которые ещё не читали?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1\Мои документы\дуб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0"/>
            <a:ext cx="4000528" cy="4714884"/>
          </a:xfrm>
          <a:prstGeom prst="rect">
            <a:avLst/>
          </a:prstGeom>
          <a:noFill/>
        </p:spPr>
      </p:pic>
      <p:pic>
        <p:nvPicPr>
          <p:cNvPr id="2051" name="Picture 3" descr="C:\Documents and Settings\1\Мои документы\дорож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4714884"/>
            <a:ext cx="2643206" cy="2143116"/>
          </a:xfrm>
          <a:prstGeom prst="rect">
            <a:avLst/>
          </a:prstGeom>
          <a:noFill/>
        </p:spPr>
      </p:pic>
      <p:pic>
        <p:nvPicPr>
          <p:cNvPr id="4" name="Picture 3" descr="C:\Documents and Settings\1\Мои документы\дорожк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4714884"/>
            <a:ext cx="2214578" cy="2143116"/>
          </a:xfrm>
          <a:prstGeom prst="rect">
            <a:avLst/>
          </a:prstGeom>
          <a:noFill/>
        </p:spPr>
      </p:pic>
      <p:pic>
        <p:nvPicPr>
          <p:cNvPr id="5" name="Picture 3" descr="C:\Documents and Settings\1\Мои документы\дорожк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0"/>
            <a:ext cx="3286116" cy="3125789"/>
          </a:xfrm>
          <a:prstGeom prst="rect">
            <a:avLst/>
          </a:prstGeom>
          <a:noFill/>
        </p:spPr>
      </p:pic>
      <p:pic>
        <p:nvPicPr>
          <p:cNvPr id="6" name="Picture 3" descr="C:\Documents and Settings\1\Мои документы\дорожк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3143248"/>
            <a:ext cx="2428860" cy="3714752"/>
          </a:xfrm>
          <a:prstGeom prst="rect">
            <a:avLst/>
          </a:prstGeom>
          <a:noFill/>
        </p:spPr>
      </p:pic>
      <p:pic>
        <p:nvPicPr>
          <p:cNvPr id="7" name="Picture 3" descr="C:\Documents and Settings\1\Мои документы\дорожк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857355" cy="4643446"/>
          </a:xfrm>
          <a:prstGeom prst="rect">
            <a:avLst/>
          </a:prstGeom>
          <a:noFill/>
        </p:spPr>
      </p:pic>
      <p:pic>
        <p:nvPicPr>
          <p:cNvPr id="9" name="Picture 3" descr="C:\Documents and Settings\1\Мои документы\дорожка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714884"/>
            <a:ext cx="1928794" cy="2143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1\Мои документы\по дорожк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279440" cy="3286124"/>
          </a:xfrm>
          <a:prstGeom prst="ellipse">
            <a:avLst/>
          </a:prstGeom>
          <a:noFill/>
        </p:spPr>
      </p:pic>
      <p:pic>
        <p:nvPicPr>
          <p:cNvPr id="4099" name="Picture 3" descr="C:\Documents and Settings\1\Мои документы\дор. 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14686"/>
            <a:ext cx="9144000" cy="3643314"/>
          </a:xfrm>
          <a:prstGeom prst="rect">
            <a:avLst/>
          </a:prstGeom>
          <a:noFill/>
        </p:spPr>
      </p:pic>
      <p:pic>
        <p:nvPicPr>
          <p:cNvPr id="4101" name="Picture 5" descr="C:\Documents and Settings\1\Мои документы\Разное\лето\солнце 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48" y="0"/>
            <a:ext cx="3857652" cy="30741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ри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392613" cy="551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4005263"/>
            <a:ext cx="3771900" cy="20732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smtClean="0">
                <a:solidFill>
                  <a:schemeClr val="folHlink"/>
                </a:solidFill>
              </a:rPr>
              <a:t>Хорошо ли вы знаете сказки А.С.Пушкина?</a:t>
            </a:r>
          </a:p>
        </p:txBody>
      </p:sp>
      <p:pic>
        <p:nvPicPr>
          <p:cNvPr id="4100" name="Picture 8" descr="686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787900" y="188913"/>
            <a:ext cx="3097213" cy="3671887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Там на неведомой дорожке назови знакомые сказки.</a:t>
            </a:r>
          </a:p>
        </p:txBody>
      </p:sp>
      <p:pic>
        <p:nvPicPr>
          <p:cNvPr id="9220" name="Picture 4" descr="img53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571612"/>
            <a:ext cx="224316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 descr="img53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86116" y="1643050"/>
            <a:ext cx="228600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 descr="img53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97650" y="1500174"/>
            <a:ext cx="1725613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 descr="img53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3400" y="4357694"/>
            <a:ext cx="2019300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 descr="img53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05200" y="4429132"/>
            <a:ext cx="2076450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10" descr="img588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53200" y="4500570"/>
            <a:ext cx="1805014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По этой  дорожке пойдёшь – потерянные вещи найдёшь.</a:t>
            </a:r>
          </a:p>
        </p:txBody>
      </p:sp>
      <p:pic>
        <p:nvPicPr>
          <p:cNvPr id="1026" name="Picture 2" descr="C:\Documents and Settings\1\Мои документы\тропин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5"/>
            <a:ext cx="9144000" cy="535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808</Words>
  <Application>Microsoft Office PowerPoint</Application>
  <PresentationFormat>Экран (4:3)</PresentationFormat>
  <Paragraphs>219</Paragraphs>
  <Slides>48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4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Там на неведомой дорожке назови знакомые сказки.</vt:lpstr>
      <vt:lpstr>По этой  дорожке пойдёшь – потерянные вещи найдёшь.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По этой дорожке пойдёшь- любимых героев с собой возьмёшь.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Приветствуйте наших артистов!!!</vt:lpstr>
      <vt:lpstr>По этой дорожке пойдёшь –на викторину набредёшь.</vt:lpstr>
      <vt:lpstr>Назовите кличку собаки</vt:lpstr>
      <vt:lpstr>Назови в нужной последовательности все превращения князя Гвидона.</vt:lpstr>
      <vt:lpstr>Сколько раз ходил старик к морю по приказу старухи? </vt:lpstr>
      <vt:lpstr>Перечислите по порядку все чудеса из сказки о царе Салтане. </vt:lpstr>
      <vt:lpstr> Назовите все желания старухи по порядку. </vt:lpstr>
      <vt:lpstr>Какими родственными узами связаны герои сказки с князем Гвидоном? </vt:lpstr>
      <vt:lpstr>Сопоставь имя героини и дива, о котором она поведала царю Салтану.  </vt:lpstr>
      <vt:lpstr> В «Сказке о попе и работнике его Балде» Балда дал попу три щелчка. Сопоставь последовательность щелчков с их воздействием. </vt:lpstr>
      <vt:lpstr>Определите занятие семи богатырей.  </vt:lpstr>
      <vt:lpstr>Слайд 36</vt:lpstr>
      <vt:lpstr>Молодая царевна была отравлена яблоком? </vt:lpstr>
      <vt:lpstr>Сопоставь слово с его толкованием.</vt:lpstr>
      <vt:lpstr>Сопоставь литературного героя со сказкой. </vt:lpstr>
      <vt:lpstr>Какие слова кричал золотой петушок, предупреждая царя Дадона об опасности? </vt:lpstr>
      <vt:lpstr>В какой последовательности проходили соревнования между Балдой и чертенком? </vt:lpstr>
      <vt:lpstr>Что или кто здесь лишний? </vt:lpstr>
      <vt:lpstr>   Какие сказки заканчиваются   словами «Я там был; мед,  пиво пил – И усы лишь  обмочил»? </vt:lpstr>
      <vt:lpstr>Что попросил мудрец у царя за золотого петушка? </vt:lpstr>
      <vt:lpstr>Чтение – вот лучшее учение!</vt:lpstr>
      <vt:lpstr>Слайд 46</vt:lpstr>
      <vt:lpstr>Слайд 47</vt:lpstr>
      <vt:lpstr>Итог нашего путешествия.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history</cp:lastModifiedBy>
  <cp:revision>41</cp:revision>
  <dcterms:created xsi:type="dcterms:W3CDTF">2011-10-23T14:56:32Z</dcterms:created>
  <dcterms:modified xsi:type="dcterms:W3CDTF">2012-01-26T14:42:01Z</dcterms:modified>
</cp:coreProperties>
</file>