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4"/>
  </p:notesMasterIdLst>
  <p:sldIdLst>
    <p:sldId id="279" r:id="rId2"/>
    <p:sldId id="259" r:id="rId3"/>
    <p:sldId id="268" r:id="rId4"/>
    <p:sldId id="275" r:id="rId5"/>
    <p:sldId id="277" r:id="rId6"/>
    <p:sldId id="276" r:id="rId7"/>
    <p:sldId id="278" r:id="rId8"/>
    <p:sldId id="258" r:id="rId9"/>
    <p:sldId id="269" r:id="rId10"/>
    <p:sldId id="270" r:id="rId11"/>
    <p:sldId id="273" r:id="rId12"/>
    <p:sldId id="274" r:id="rId13"/>
    <p:sldId id="271" r:id="rId14"/>
    <p:sldId id="272" r:id="rId15"/>
    <p:sldId id="262" r:id="rId16"/>
    <p:sldId id="263" r:id="rId17"/>
    <p:sldId id="266" r:id="rId18"/>
    <p:sldId id="285" r:id="rId19"/>
    <p:sldId id="294" r:id="rId20"/>
    <p:sldId id="296" r:id="rId21"/>
    <p:sldId id="283" r:id="rId22"/>
    <p:sldId id="281" r:id="rId23"/>
    <p:sldId id="282" r:id="rId24"/>
    <p:sldId id="286" r:id="rId25"/>
    <p:sldId id="291" r:id="rId26"/>
    <p:sldId id="288" r:id="rId27"/>
    <p:sldId id="292" r:id="rId28"/>
    <p:sldId id="293" r:id="rId29"/>
    <p:sldId id="267" r:id="rId30"/>
    <p:sldId id="264" r:id="rId31"/>
    <p:sldId id="295" r:id="rId32"/>
    <p:sldId id="26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121C24-B335-4FCE-9F0C-839CFF63289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7009B-9121-45E8-B30E-E8FD330C94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4BF0E-9949-4200-A176-63BDD87B4E7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B37D2-92A1-4E32-A642-D9AAE00DFB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4BF0E-9949-4200-A176-63BDD87B4E7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B37D2-92A1-4E32-A642-D9AAE00DF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4BF0E-9949-4200-A176-63BDD87B4E7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B37D2-92A1-4E32-A642-D9AAE00DF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4BF0E-9949-4200-A176-63BDD87B4E7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B37D2-92A1-4E32-A642-D9AAE00DF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4BF0E-9949-4200-A176-63BDD87B4E7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B37D2-92A1-4E32-A642-D9AAE00DFB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4BF0E-9949-4200-A176-63BDD87B4E7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B37D2-92A1-4E32-A642-D9AAE00DF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4BF0E-9949-4200-A176-63BDD87B4E7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B37D2-92A1-4E32-A642-D9AAE00DF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4BF0E-9949-4200-A176-63BDD87B4E7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B37D2-92A1-4E32-A642-D9AAE00DF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4BF0E-9949-4200-A176-63BDD87B4E7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B37D2-92A1-4E32-A642-D9AAE00DFB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4BF0E-9949-4200-A176-63BDD87B4E7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B37D2-92A1-4E32-A642-D9AAE00DF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4BF0E-9949-4200-A176-63BDD87B4E7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B37D2-92A1-4E32-A642-D9AAE00DFB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E34BF0E-9949-4200-A176-63BDD87B4E7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74B37D2-92A1-4E32-A642-D9AAE00DFB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Relationship Id="rId4" Type="http://schemas.openxmlformats.org/officeDocument/2006/relationships/slide" Target="slide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out\Pictures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94" y="0"/>
            <a:ext cx="9132506" cy="6795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8" descr="Рисунок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61175"/>
          </a:xfrm>
          <a:noFill/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368425"/>
          </a:xfrm>
          <a:noFill/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800000"/>
                </a:solidFill>
                <a:latin typeface="Comic Sans MS" pitchFamily="66" charset="0"/>
              </a:rPr>
              <a:t>Маша и Медведь </a:t>
            </a:r>
            <a:br>
              <a:rPr lang="ru-RU" sz="4000" b="1" dirty="0" smtClean="0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FF0066"/>
                </a:solidFill>
                <a:latin typeface="Comic Sans MS" pitchFamily="66" charset="0"/>
              </a:rPr>
              <a:t>русская народная сказка </a:t>
            </a:r>
          </a:p>
        </p:txBody>
      </p:sp>
      <p:pic>
        <p:nvPicPr>
          <p:cNvPr id="32773" name="Picture 5" descr="mashenka_i_medved_avi_image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655763" y="1628775"/>
            <a:ext cx="5832475" cy="43751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800000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2772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516563"/>
            <a:ext cx="682625" cy="755650"/>
          </a:xfrm>
          <a:prstGeom prst="actionButtonReturn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Рисунок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3175"/>
            <a:ext cx="9144000" cy="6861175"/>
          </a:xfrm>
          <a:noFill/>
        </p:spPr>
      </p:pic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7704137" cy="3370262"/>
          </a:xfrm>
        </p:spPr>
        <p:txBody>
          <a:bodyPr/>
          <a:lstStyle/>
          <a:p>
            <a:pPr algn="l" eaLnBrk="1" hangingPunct="1"/>
            <a:r>
              <a:rPr lang="ru-RU" sz="3200" b="1" dirty="0" smtClean="0">
                <a:solidFill>
                  <a:srgbClr val="800000"/>
                </a:solidFill>
                <a:latin typeface="Comic Sans MS" pitchFamily="66" charset="0"/>
              </a:rPr>
              <a:t>Стали они жить-поживать и козлёночек с ними живёт, ест-пьёт с Алёнушкой из одной чашки.</a:t>
            </a:r>
          </a:p>
        </p:txBody>
      </p:sp>
      <p:sp>
        <p:nvSpPr>
          <p:cNvPr id="5120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095625" y="5084763"/>
            <a:ext cx="2951163" cy="1008062"/>
          </a:xfrm>
          <a:prstGeom prst="actionButtonBlank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Comic Sans MS" pitchFamily="66" charset="0"/>
              </a:rPr>
              <a:t>ответ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8" descr="Рисунок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61175"/>
          </a:xfrm>
          <a:noFill/>
        </p:spPr>
      </p:pic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570037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800000"/>
                </a:solidFill>
                <a:latin typeface="Comic Sans MS" pitchFamily="66" charset="0"/>
              </a:rPr>
              <a:t>Сестрица </a:t>
            </a:r>
            <a:r>
              <a:rPr lang="ru-RU" sz="4000" b="1" dirty="0" err="1" smtClean="0">
                <a:solidFill>
                  <a:srgbClr val="800000"/>
                </a:solidFill>
                <a:latin typeface="Comic Sans MS" pitchFamily="66" charset="0"/>
              </a:rPr>
              <a:t>Алёнушка</a:t>
            </a:r>
            <a:r>
              <a:rPr lang="ru-RU" sz="4000" b="1" dirty="0" smtClean="0">
                <a:solidFill>
                  <a:srgbClr val="800000"/>
                </a:solidFill>
                <a:latin typeface="Comic Sans MS" pitchFamily="66" charset="0"/>
              </a:rPr>
              <a:t> и братец Иванушка</a:t>
            </a:r>
            <a:br>
              <a:rPr lang="ru-RU" sz="4000" b="1" dirty="0" smtClean="0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FF0066"/>
                </a:solidFill>
                <a:latin typeface="Comic Sans MS" pitchFamily="66" charset="0"/>
              </a:rPr>
              <a:t>русская народная сказка</a:t>
            </a:r>
            <a:endParaRPr lang="ru-RU" sz="4000" b="1" dirty="0" smtClean="0">
              <a:solidFill>
                <a:srgbClr val="800000"/>
              </a:solidFill>
              <a:latin typeface="Comic Sans MS" pitchFamily="66" charset="0"/>
            </a:endParaRPr>
          </a:p>
        </p:txBody>
      </p:sp>
      <p:pic>
        <p:nvPicPr>
          <p:cNvPr id="45061" name="Picture 5" descr="sestrica_alenushka_i_bratec_ivanushka_avi_image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35150" y="2060575"/>
            <a:ext cx="5472113" cy="4105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800000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5060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516563"/>
            <a:ext cx="682625" cy="755650"/>
          </a:xfrm>
          <a:prstGeom prst="actionButtonReturn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6" descr="Рисунок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61175"/>
          </a:xfrm>
          <a:noFill/>
        </p:spPr>
      </p:pic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xfrm>
            <a:off x="827088" y="692150"/>
            <a:ext cx="7561262" cy="3730625"/>
          </a:xfrm>
        </p:spPr>
        <p:txBody>
          <a:bodyPr/>
          <a:lstStyle/>
          <a:p>
            <a:pPr algn="l" eaLnBrk="1" hangingPunct="1"/>
            <a:r>
              <a:rPr lang="ru-RU" sz="3200" b="1" smtClean="0">
                <a:solidFill>
                  <a:srgbClr val="800000"/>
                </a:solidFill>
                <a:latin typeface="Comic Sans MS" pitchFamily="66" charset="0"/>
              </a:rPr>
              <a:t>Добежала девочка до печки:</a:t>
            </a:r>
            <a:br>
              <a:rPr lang="ru-RU" sz="3200" b="1" smtClean="0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sz="3200" b="1" smtClean="0">
                <a:solidFill>
                  <a:srgbClr val="800000"/>
                </a:solidFill>
                <a:latin typeface="Comic Sans MS" pitchFamily="66" charset="0"/>
              </a:rPr>
              <a:t>- Печка, матушка, спрячь меня!</a:t>
            </a:r>
            <a:br>
              <a:rPr lang="ru-RU" sz="3200" b="1" smtClean="0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sz="3200" b="1" smtClean="0">
                <a:solidFill>
                  <a:srgbClr val="800000"/>
                </a:solidFill>
                <a:latin typeface="Comic Sans MS" pitchFamily="66" charset="0"/>
              </a:rPr>
              <a:t>-Поешь моего ржаного пирожка.</a:t>
            </a:r>
            <a:br>
              <a:rPr lang="ru-RU" sz="3200" b="1" smtClean="0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sz="3200" b="1" smtClean="0">
                <a:solidFill>
                  <a:srgbClr val="800000"/>
                </a:solidFill>
                <a:latin typeface="Comic Sans MS" pitchFamily="66" charset="0"/>
              </a:rPr>
              <a:t>Девочка скорее пирожок в рот, а сама с братцем в печь…</a:t>
            </a:r>
          </a:p>
        </p:txBody>
      </p:sp>
      <p:sp>
        <p:nvSpPr>
          <p:cNvPr id="50184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095625" y="5084763"/>
            <a:ext cx="2951163" cy="1008062"/>
          </a:xfrm>
          <a:prstGeom prst="actionButtonBlank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Comic Sans MS" pitchFamily="66" charset="0"/>
              </a:rPr>
              <a:t>ответ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9" descr="Рисунок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61175"/>
          </a:xfrm>
          <a:noFill/>
        </p:spPr>
      </p:pic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91513" cy="1439863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rgbClr val="800000"/>
                </a:solidFill>
                <a:latin typeface="Comic Sans MS" pitchFamily="66" charset="0"/>
              </a:rPr>
              <a:t>Гуси-лебеди</a:t>
            </a:r>
            <a:br>
              <a:rPr lang="ru-RU" sz="4000" b="1" smtClean="0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sz="4000" b="1" smtClean="0">
                <a:solidFill>
                  <a:srgbClr val="FF0066"/>
                </a:solidFill>
                <a:latin typeface="Comic Sans MS" pitchFamily="66" charset="0"/>
              </a:rPr>
              <a:t>русская народная сказка</a:t>
            </a:r>
            <a:r>
              <a:rPr lang="ru-RU" sz="4000" b="1" smtClean="0">
                <a:solidFill>
                  <a:srgbClr val="FF0066"/>
                </a:solidFill>
              </a:rPr>
              <a:t/>
            </a:r>
            <a:br>
              <a:rPr lang="ru-RU" sz="4000" b="1" smtClean="0">
                <a:solidFill>
                  <a:srgbClr val="FF0066"/>
                </a:solidFill>
              </a:rPr>
            </a:br>
            <a:endParaRPr lang="ru-RU" sz="4000" b="1" smtClean="0">
              <a:solidFill>
                <a:srgbClr val="FF0066"/>
              </a:solidFill>
            </a:endParaRPr>
          </a:p>
        </p:txBody>
      </p:sp>
      <p:pic>
        <p:nvPicPr>
          <p:cNvPr id="44038" name="Picture 6" descr="Иллюстрация к Мойдодыр, Гуси-лебеди, Царевна-лягушка, Сказка о рыбаке и рыбке + DVD, Иванов-Вано Иван, Цехановский Михаил, Издательство АКПРЕСС, Отечественные мультфильмы, Раскраски с играми и заданиями, Раскраски + DVD, 5-91149-001-3, 978-5-91149-019-5 (4я ). Интернет-магазин Лабирин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90688" y="1628775"/>
            <a:ext cx="5761037" cy="42830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800000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4036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516563"/>
            <a:ext cx="682625" cy="755650"/>
          </a:xfrm>
          <a:prstGeom prst="actionButtonReturn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out\Documents\баба яга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6076" y="1196752"/>
            <a:ext cx="496636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out\Documents\баба яга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3042" y="0"/>
            <a:ext cx="5081218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C:\Users\nout\Documents\р.png" id="1026" name="Picture 2"/>
          <p:cNvPicPr>
            <a:picLocks noChangeArrowheads="1" noChangeAspect="1" noGrp="1"/>
          </p:cNvPicPr>
          <p:nvPr>
            <p:ph idx="1" type="pic"/>
          </p:nvPr>
        </p:nvPicPr>
        <p:blipFill>
          <a:blip cstate="print" r:embed="rId2"/>
          <a:srcRect b="37"/>
          <a:stretch>
            <a:fillRect/>
          </a:stretch>
        </p:blipFill>
        <p:spPr bwMode="auto">
          <a:xfrm>
            <a:off x="-785850" y="0"/>
            <a:ext cx="8072494" cy="6777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Ворона и Сорока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nout\Documents\соро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6"/>
            <a:ext cx="4032448" cy="4176464"/>
          </a:xfrm>
          <a:prstGeom prst="rect">
            <a:avLst/>
          </a:prstGeom>
          <a:noFill/>
        </p:spPr>
      </p:pic>
      <p:pic>
        <p:nvPicPr>
          <p:cNvPr id="1027" name="Picture 3" descr="C:\Users\nout\Documents\воро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4200" y="0"/>
            <a:ext cx="4749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785926"/>
            <a:ext cx="6929486" cy="32861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Кар -  -   -    -</a:t>
            </a:r>
            <a:br>
              <a:rPr lang="ru-RU" dirty="0" smtClean="0"/>
            </a:br>
            <a:r>
              <a:rPr lang="ru-RU" dirty="0" smtClean="0"/>
              <a:t>-   -  кар - - - -</a:t>
            </a:r>
            <a:br>
              <a:rPr lang="ru-RU" dirty="0" smtClean="0"/>
            </a:br>
            <a:r>
              <a:rPr lang="ru-RU" dirty="0" smtClean="0"/>
              <a:t>кар -  -  - </a:t>
            </a:r>
            <a:br>
              <a:rPr lang="ru-RU" dirty="0" smtClean="0"/>
            </a:br>
            <a:r>
              <a:rPr lang="ru-RU" dirty="0" err="1" smtClean="0"/>
              <a:t>кар</a:t>
            </a:r>
            <a:r>
              <a:rPr lang="ru-RU" dirty="0" smtClean="0"/>
              <a:t> – </a:t>
            </a:r>
            <a:br>
              <a:rPr lang="ru-RU" dirty="0" smtClean="0"/>
            </a:br>
            <a:r>
              <a:rPr lang="ru-RU" dirty="0" err="1" smtClean="0"/>
              <a:t>кар</a:t>
            </a:r>
            <a:r>
              <a:rPr lang="ru-RU" dirty="0" smtClean="0"/>
              <a:t>  -  - -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out\Documents\танец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188640"/>
            <a:ext cx="8208912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В огороде огорошены.</a:t>
            </a:r>
          </a:p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Растерял горох горошины.</a:t>
            </a:r>
          </a:p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Огород не огорожен.</a:t>
            </a:r>
          </a:p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Не разыщете горошин.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nout\Pictures\Рисунок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nout\Pictures\Рисунок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nout\Pictures\Рисунок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us\Pictures\рисунок5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history\Documents\л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357422" cy="6858000"/>
          </a:xfrm>
          <a:prstGeom prst="rect">
            <a:avLst/>
          </a:prstGeom>
          <a:noFill/>
        </p:spPr>
      </p:pic>
      <p:pic>
        <p:nvPicPr>
          <p:cNvPr id="1030" name="Picture 6" descr="C:\Users\history\Documents\с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3880" y="0"/>
            <a:ext cx="58701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290"/>
            <a:ext cx="6858048" cy="4357718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С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rgbClr val="FF0000"/>
                </a:solidFill>
              </a:rPr>
              <a:t>у</a:t>
            </a:r>
            <a:r>
              <a:rPr lang="ru-RU" sz="8000" dirty="0" smtClean="0"/>
              <a:t> –ползучий, с </a:t>
            </a:r>
            <a:r>
              <a:rPr lang="ru-RU" sz="8000" dirty="0" smtClean="0">
                <a:solidFill>
                  <a:srgbClr val="FF0000"/>
                </a:solidFill>
              </a:rPr>
              <a:t>ё</a:t>
            </a:r>
            <a:r>
              <a:rPr lang="ru-RU" sz="8000" dirty="0" smtClean="0"/>
              <a:t>- колючий.</a:t>
            </a:r>
            <a:endParaRPr lang="ru-RU" sz="8000" dirty="0"/>
          </a:p>
        </p:txBody>
      </p:sp>
      <p:pic>
        <p:nvPicPr>
          <p:cNvPr id="1026" name="Picture 2" descr="C:\Users\rus\Documents\ёж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360552"/>
            <a:ext cx="3286116" cy="2497448"/>
          </a:xfrm>
          <a:prstGeom prst="rect">
            <a:avLst/>
          </a:prstGeom>
          <a:noFill/>
        </p:spPr>
      </p:pic>
      <p:pic>
        <p:nvPicPr>
          <p:cNvPr id="1027" name="Picture 3" descr="C:\Users\rus\Documents\у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099" y="0"/>
            <a:ext cx="3226203" cy="25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2022496"/>
          </a:xfrm>
        </p:spPr>
        <p:txBody>
          <a:bodyPr>
            <a:normAutofit/>
          </a:bodyPr>
          <a:lstStyle/>
          <a:p>
            <a:r>
              <a:rPr lang="ru-RU" dirty="0" smtClean="0"/>
              <a:t>С </a:t>
            </a:r>
            <a:r>
              <a:rPr lang="ru-RU" dirty="0" smtClean="0">
                <a:solidFill>
                  <a:srgbClr val="FF0000"/>
                </a:solidFill>
              </a:rPr>
              <a:t>т</a:t>
            </a:r>
            <a:r>
              <a:rPr lang="ru-RU" dirty="0" smtClean="0"/>
              <a:t>- я книга, с 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 –рыба, с </a:t>
            </a:r>
            <a:r>
              <a:rPr lang="ru-RU" dirty="0" smtClean="0">
                <a:solidFill>
                  <a:srgbClr val="FF0000"/>
                </a:solidFill>
              </a:rPr>
              <a:t>к</a:t>
            </a:r>
            <a:r>
              <a:rPr lang="ru-RU" dirty="0" smtClean="0"/>
              <a:t> – глыба, с </a:t>
            </a:r>
            <a:r>
              <a:rPr lang="ru-RU" dirty="0" smtClean="0">
                <a:solidFill>
                  <a:srgbClr val="FF0000"/>
                </a:solidFill>
              </a:rPr>
              <a:t>л</a:t>
            </a:r>
            <a:r>
              <a:rPr lang="ru-RU" dirty="0" smtClean="0"/>
              <a:t> –орудие труда, с </a:t>
            </a:r>
            <a:r>
              <a:rPr lang="ru-RU" dirty="0" err="1" smtClean="0">
                <a:solidFill>
                  <a:srgbClr val="FF0000"/>
                </a:solidFill>
              </a:rPr>
              <a:t>д</a:t>
            </a:r>
            <a:r>
              <a:rPr lang="ru-RU" dirty="0" smtClean="0"/>
              <a:t> - народ живёт</a:t>
            </a:r>
            <a:endParaRPr lang="ru-RU" dirty="0"/>
          </a:p>
        </p:txBody>
      </p:sp>
      <p:pic>
        <p:nvPicPr>
          <p:cNvPr id="2050" name="Picture 2" descr="C:\Users\history\Documents\книги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2500298" cy="4000504"/>
          </a:xfrm>
          <a:prstGeom prst="rect">
            <a:avLst/>
          </a:prstGeom>
          <a:noFill/>
        </p:spPr>
      </p:pic>
      <p:pic>
        <p:nvPicPr>
          <p:cNvPr id="2051" name="Picture 3" descr="C:\Users\history\Documents\с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0"/>
            <a:ext cx="1714512" cy="4071942"/>
          </a:xfrm>
          <a:prstGeom prst="rect">
            <a:avLst/>
          </a:prstGeom>
          <a:noFill/>
        </p:spPr>
      </p:pic>
      <p:pic>
        <p:nvPicPr>
          <p:cNvPr id="2053" name="Picture 5" descr="C:\Users\history\Documents\лёд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0"/>
            <a:ext cx="2071701" cy="4143380"/>
          </a:xfrm>
          <a:prstGeom prst="rect">
            <a:avLst/>
          </a:prstGeom>
          <a:noFill/>
        </p:spPr>
      </p:pic>
      <p:pic>
        <p:nvPicPr>
          <p:cNvPr id="2054" name="Picture 6" descr="C:\Users\history\Documents\д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0"/>
            <a:ext cx="2428860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786058"/>
            <a:ext cx="7624786" cy="3429024"/>
          </a:xfrm>
        </p:spPr>
        <p:txBody>
          <a:bodyPr>
            <a:normAutofit/>
          </a:bodyPr>
          <a:lstStyle/>
          <a:p>
            <a:r>
              <a:rPr lang="ru-RU" dirty="0" smtClean="0"/>
              <a:t>С </a:t>
            </a:r>
            <a:r>
              <a:rPr lang="ru-RU" dirty="0" smtClean="0">
                <a:solidFill>
                  <a:srgbClr val="FF0000"/>
                </a:solidFill>
              </a:rPr>
              <a:t>к</a:t>
            </a:r>
            <a:r>
              <a:rPr lang="ru-RU" dirty="0" smtClean="0"/>
              <a:t> – я в школе на стене,</a:t>
            </a:r>
            <a:br>
              <a:rPr lang="ru-RU" dirty="0" smtClean="0"/>
            </a:br>
            <a:r>
              <a:rPr lang="ru-RU" dirty="0" smtClean="0"/>
              <a:t>С  </a:t>
            </a:r>
            <a:r>
              <a:rPr lang="ru-RU" dirty="0" err="1" smtClean="0">
                <a:solidFill>
                  <a:srgbClr val="FF0000"/>
                </a:solidFill>
              </a:rPr>
              <a:t>п</a:t>
            </a:r>
            <a:r>
              <a:rPr lang="ru-RU" dirty="0" smtClean="0"/>
              <a:t> – от вас не устою, тоже в школе я стою.</a:t>
            </a:r>
            <a:endParaRPr lang="ru-RU" dirty="0"/>
          </a:p>
        </p:txBody>
      </p:sp>
      <p:pic>
        <p:nvPicPr>
          <p:cNvPr id="2050" name="Picture 2" descr="C:\Users\rus\Documents\851073_7632nothumb50пар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0"/>
            <a:ext cx="3857651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nout\Documents\кузнечик2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060848"/>
            <a:ext cx="4320479" cy="4475584"/>
          </a:xfrm>
          <a:prstGeom prst="rect">
            <a:avLst/>
          </a:prstGeom>
          <a:noFill/>
        </p:spPr>
      </p:pic>
      <p:pic>
        <p:nvPicPr>
          <p:cNvPr id="1028" name="Picture 4" descr="C:\Users\nout\Documents\пчел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692696"/>
            <a:ext cx="1944216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 день осенний, в день чудесный….</a:t>
            </a:r>
            <a:endParaRPr lang="ru-RU" sz="32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IMG_55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6"/>
            <a:ext cx="7740168" cy="518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Красная Шапочка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nout\Documents\кш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67744" y="1447800"/>
            <a:ext cx="5112568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out\Pictures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94" y="0"/>
            <a:ext cx="9132506" cy="6795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out\Documents\танец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193" b="7193"/>
          <a:stretch>
            <a:fillRect/>
          </a:stretch>
        </p:blipFill>
        <p:spPr bwMode="auto">
          <a:xfrm>
            <a:off x="251520" y="0"/>
            <a:ext cx="889248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IMG_55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944600" y="-8915400"/>
            <a:ext cx="10800000" cy="7200000"/>
          </a:xfrm>
          <a:prstGeom prst="rect">
            <a:avLst/>
          </a:prstGeom>
          <a:noFill/>
        </p:spPr>
      </p:pic>
      <p:pic>
        <p:nvPicPr>
          <p:cNvPr id="1027" name="Picture 3" descr="E:\IMG_555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4325" y="1447800"/>
            <a:ext cx="72009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3813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Самый первый свой учебник класс с волненьем открывал…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1класс фото мероприятий\IMG_59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132856"/>
            <a:ext cx="7056784" cy="4275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53004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Оказалось, что крючочки населяют               азбуку…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1026" name="Picture 2" descr="E:\1класс фото мероприятий\IMG_59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7200411" cy="4607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1класс фото мероприятий\IMG_59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764704"/>
            <a:ext cx="3168000" cy="2375869"/>
          </a:xfrm>
          <a:prstGeom prst="rect">
            <a:avLst/>
          </a:prstGeom>
          <a:noFill/>
        </p:spPr>
      </p:pic>
      <p:pic>
        <p:nvPicPr>
          <p:cNvPr id="1026" name="Picture 2" descr="E:\1класс фото мероприятий\IMG_5964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292080" y="1700808"/>
            <a:ext cx="3240000" cy="2430000"/>
          </a:xfrm>
          <a:prstGeom prst="rect">
            <a:avLst/>
          </a:prstGeom>
          <a:noFill/>
        </p:spPr>
      </p:pic>
      <p:pic>
        <p:nvPicPr>
          <p:cNvPr id="2" name="Picture 2" descr="E:\1класс фото мероприятий\IMG_59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149080"/>
            <a:ext cx="2880165" cy="2160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92088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Теперь и я могу читать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577172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out\Documents\нафаня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836712"/>
            <a:ext cx="6336704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Рисунок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61175"/>
          </a:xfrm>
          <a:noFill/>
        </p:spPr>
      </p:pic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xfrm>
            <a:off x="827089" y="692151"/>
            <a:ext cx="7459688" cy="3522668"/>
          </a:xfrm>
        </p:spPr>
        <p:txBody>
          <a:bodyPr/>
          <a:lstStyle/>
          <a:p>
            <a:pPr algn="l" eaLnBrk="1" hangingPunct="1"/>
            <a:r>
              <a:rPr lang="ru-RU" sz="3200" b="1" dirty="0" smtClean="0">
                <a:solidFill>
                  <a:srgbClr val="800000"/>
                </a:solidFill>
                <a:latin typeface="Comic Sans MS" pitchFamily="66" charset="0"/>
              </a:rPr>
              <a:t>Стала Машенька думать, как ей от Медведя убежать. Кругом лес, в какую сторону идти – не знает, спросить не у кого. Думала она, думала и придумала…</a:t>
            </a:r>
          </a:p>
        </p:txBody>
      </p:sp>
      <p:sp>
        <p:nvSpPr>
          <p:cNvPr id="3174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095625" y="5084763"/>
            <a:ext cx="2951163" cy="1008062"/>
          </a:xfrm>
          <a:prstGeom prst="actionButtonBlank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6000" b="1" dirty="0">
                <a:effectLst>
                  <a:outerShdw blurRad="50800" dist="50800" dir="5400000" algn="ctr" rotWithShape="0">
                    <a:schemeClr val="bg1"/>
                  </a:outerShdw>
                </a:effectLst>
                <a:latin typeface="Comic Sans MS" pitchFamily="66" charset="0"/>
              </a:rPr>
              <a:t>ответ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195</TotalTime>
  <Words>168</Words>
  <Application>Microsoft Office PowerPoint</Application>
  <PresentationFormat>Экран (4:3)</PresentationFormat>
  <Paragraphs>24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Солнцестояние</vt:lpstr>
      <vt:lpstr>Слайд 1</vt:lpstr>
      <vt:lpstr>Слайд 2</vt:lpstr>
      <vt:lpstr>В день осенний, в день чудесный….</vt:lpstr>
      <vt:lpstr>Слайд 4</vt:lpstr>
      <vt:lpstr>Самый первый свой учебник класс с волненьем открывал…</vt:lpstr>
      <vt:lpstr>Оказалось, что крючочки населяют               азбуку…</vt:lpstr>
      <vt:lpstr>                               Теперь и я могу читать</vt:lpstr>
      <vt:lpstr>Слайд 8</vt:lpstr>
      <vt:lpstr>Стала Машенька думать, как ей от Медведя убежать. Кругом лес, в какую сторону идти – не знает, спросить не у кого. Думала она, думала и придумала…</vt:lpstr>
      <vt:lpstr>Маша и Медведь  русская народная сказка </vt:lpstr>
      <vt:lpstr>Стали они жить-поживать и козлёночек с ними живёт, ест-пьёт с Алёнушкой из одной чашки.</vt:lpstr>
      <vt:lpstr>Сестрица Алёнушка и братец Иванушка русская народная сказка</vt:lpstr>
      <vt:lpstr>Добежала девочка до печки: - Печка, матушка, спрячь меня! -Поешь моего ржаного пирожка. Девочка скорее пирожок в рот, а сама с братцем в печь…</vt:lpstr>
      <vt:lpstr>Гуси-лебеди русская народная сказка </vt:lpstr>
      <vt:lpstr>Слайд 15</vt:lpstr>
      <vt:lpstr>Слайд 16</vt:lpstr>
      <vt:lpstr>Слайд 17</vt:lpstr>
      <vt:lpstr>Ворона и Сорока</vt:lpstr>
      <vt:lpstr>Кар -  -   -    - -   -  кар - - - - кар -  -  -  кар –  кар  -  - - </vt:lpstr>
      <vt:lpstr>Слайд 20</vt:lpstr>
      <vt:lpstr>Слайд 21</vt:lpstr>
      <vt:lpstr>Слайд 22</vt:lpstr>
      <vt:lpstr>Слайд 23</vt:lpstr>
      <vt:lpstr>Слайд 24</vt:lpstr>
      <vt:lpstr>Слайд 25</vt:lpstr>
      <vt:lpstr>С у –ползучий, с ё- колючий.</vt:lpstr>
      <vt:lpstr>С т- я книга, с я –рыба, с к – глыба, с л –орудие труда, с д - народ живёт</vt:lpstr>
      <vt:lpstr>С к – я в школе на стене, С  п – от вас не устою, тоже в школе я стою.</vt:lpstr>
      <vt:lpstr>Слайд 29</vt:lpstr>
      <vt:lpstr>           Красная Шапочка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nout</dc:creator>
  <cp:lastModifiedBy>rus</cp:lastModifiedBy>
  <cp:revision>44</cp:revision>
  <dcterms:created xsi:type="dcterms:W3CDTF">2012-03-14T21:03:56Z</dcterms:created>
  <dcterms:modified xsi:type="dcterms:W3CDTF">2012-03-22T12:21:47Z</dcterms:modified>
</cp:coreProperties>
</file>