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00FF00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3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94FB1-46B4-4874-93DB-A356427C9AC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326EF-DA27-494A-9708-E4A871ADA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4DABE1-BCAA-4AA9-8C82-8828EF569160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206365-7C37-4555-BB73-2A37C30EC2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357850" cy="3929066"/>
          </a:xfrm>
        </p:spPr>
        <p:txBody>
          <a:bodyPr>
            <a:normAutofit/>
            <a:scene3d>
              <a:camera prst="orthographicFront"/>
              <a:lightRig rig="soft" dir="t">
                <a:rot lat="0" lon="0" rev="5400000"/>
              </a:lightRig>
            </a:scene3d>
            <a:sp3d contourW="12700">
              <a:bevelT w="38100" h="38100"/>
              <a:bevelB h="50800" prst="softRound"/>
              <a:contourClr>
                <a:schemeClr val="tx1"/>
              </a:contourClr>
            </a:sp3d>
          </a:bodyPr>
          <a:lstStyle/>
          <a:p>
            <a:pPr algn="ctr"/>
            <a:r>
              <a:rPr lang="ru-RU" sz="8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Свита </a:t>
            </a:r>
            <a:r>
              <a:rPr lang="ru-RU" sz="89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Воланда</a:t>
            </a:r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25400" dist="25400" dir="5400000" sx="39000" sy="39000" algn="tl" rotWithShape="0">
                    <a:srgbClr val="000000">
                      <a:alpha val="44000"/>
                    </a:srgbClr>
                  </a:outerShdw>
                </a:effectLst>
              </a:rPr>
              <a:t/>
            </a:r>
            <a:br>
              <a:rPr lang="ru-RU" sz="6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25400" dist="25400" dir="5400000" sx="39000" sy="39000" algn="tl" rotWithShape="0">
                    <a:srgbClr val="000000">
                      <a:alpha val="44000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tx1"/>
                </a:solidFill>
                <a:effectLst>
                  <a:outerShdw blurRad="25400" dist="25400" dir="5400000" sx="39000" sy="39000" algn="tl" rotWithShape="0">
                    <a:srgbClr val="000000">
                      <a:alpha val="44000"/>
                    </a:srgbClr>
                  </a:outerShdw>
                </a:effectLst>
              </a:rPr>
              <a:t>(роман «Мастер и Маргарита»)</a:t>
            </a:r>
            <a:endParaRPr lang="ru-RU" sz="6000" dirty="0">
              <a:solidFill>
                <a:schemeClr val="tx1"/>
              </a:solidFill>
              <a:effectLst>
                <a:outerShdw blurRad="25400" dist="25400" dir="5400000" sx="39000" sy="39000" algn="tl" rotWithShape="0">
                  <a:srgbClr val="000000">
                    <a:alpha val="44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72008"/>
            <a:ext cx="1323956" cy="1266384"/>
          </a:xfrm>
        </p:spPr>
        <p:txBody>
          <a:bodyPr/>
          <a:lstStyle/>
          <a:p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62374"/>
            <a:ext cx="3595686" cy="23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3" y="4147852"/>
            <a:ext cx="2857488" cy="271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0"/>
            <a:ext cx="285748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14488"/>
            <a:ext cx="3714744" cy="44348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«маленький, но необыкновенно широкоплечий, в котелке на голове и с торчащим изо рта клыком, 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92D050"/>
                </a:solidFill>
              </a:rPr>
              <a:t>   </a:t>
            </a:r>
            <a:r>
              <a:rPr lang="ru-RU" dirty="0" smtClean="0">
                <a:solidFill>
                  <a:srgbClr val="FF99FF"/>
                </a:solidFill>
              </a:rPr>
              <a:t>безобразящим и без того невиданно мерзкую физиономию.» </a:t>
            </a:r>
            <a:endParaRPr lang="ru-RU" dirty="0">
              <a:solidFill>
                <a:srgbClr val="FF99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4572008"/>
            <a:ext cx="2357454" cy="18573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«И при этом ещё огненно-рыжий.»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33961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Портрет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 l="8189" t="1890" b="-472"/>
          <a:stretch>
            <a:fillRect/>
          </a:stretch>
        </p:blipFill>
        <p:spPr bwMode="auto">
          <a:xfrm>
            <a:off x="3643306" y="0"/>
            <a:ext cx="2772000" cy="396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0"/>
            <a:ext cx="2857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5572164" cy="15716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«Оба глаза </a:t>
            </a:r>
            <a:r>
              <a:rPr lang="ru-RU" dirty="0" err="1" smtClean="0">
                <a:solidFill>
                  <a:schemeClr val="bg1"/>
                </a:solidFill>
              </a:rPr>
              <a:t>Азазелло</a:t>
            </a:r>
            <a:r>
              <a:rPr lang="ru-RU" dirty="0" smtClean="0">
                <a:solidFill>
                  <a:schemeClr val="bg1"/>
                </a:solidFill>
              </a:rPr>
              <a:t> были одинаковые, </a:t>
            </a:r>
            <a:r>
              <a:rPr lang="ru-RU" dirty="0" smtClean="0">
                <a:solidFill>
                  <a:srgbClr val="FF0000"/>
                </a:solidFill>
              </a:rPr>
              <a:t>пустые и черные</a:t>
            </a:r>
            <a:r>
              <a:rPr lang="ru-RU" dirty="0" smtClean="0">
                <a:solidFill>
                  <a:schemeClr val="bg1"/>
                </a:solidFill>
              </a:rPr>
              <a:t>, а лицо белое и холодное.»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5063309"/>
            <a:ext cx="5572132" cy="179469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«Теперь </a:t>
            </a:r>
            <a:r>
              <a:rPr lang="ru-RU" dirty="0" err="1" smtClean="0">
                <a:solidFill>
                  <a:schemeClr val="bg1"/>
                </a:solidFill>
              </a:rPr>
              <a:t>Азазелло</a:t>
            </a:r>
            <a:r>
              <a:rPr lang="ru-RU" dirty="0" smtClean="0">
                <a:solidFill>
                  <a:schemeClr val="bg1"/>
                </a:solidFill>
              </a:rPr>
              <a:t> летел в своем настоящем виде, как </a:t>
            </a:r>
            <a:r>
              <a:rPr lang="ru-RU" dirty="0" smtClean="0">
                <a:solidFill>
                  <a:srgbClr val="FF0000"/>
                </a:solidFill>
              </a:rPr>
              <a:t>демон безводной пустыни, демон-убийца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54794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99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Разоблачение</a:t>
            </a:r>
            <a:endParaRPr lang="ru-RU" sz="6000" b="1" cap="none" spc="0" dirty="0">
              <a:ln w="1905"/>
              <a:solidFill>
                <a:srgbClr val="9933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44" y="3000372"/>
            <a:ext cx="2762256" cy="207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19097"/>
            <a:ext cx="2928926" cy="393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0"/>
            <a:ext cx="2500298" cy="3000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142984"/>
            <a:ext cx="4429156" cy="208041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женщина-вампир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представляется читателю безмолвной служанкой </a:t>
            </a:r>
            <a:r>
              <a:rPr lang="ru-RU" sz="2400" dirty="0" err="1" smtClean="0">
                <a:solidFill>
                  <a:srgbClr val="00B050"/>
                </a:solidFill>
              </a:rPr>
              <a:t>Воланда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2928934"/>
            <a:ext cx="3500430" cy="25717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некоторые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булгаковеды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высказывают мнение, что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Гелла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расположена внизу иерархии свиты.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0"/>
            <a:ext cx="27146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Гелла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-1"/>
            <a:ext cx="3143240" cy="23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428868"/>
            <a:ext cx="2428892" cy="307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000364" y="5500702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единственная из свиты </a:t>
            </a:r>
            <a:r>
              <a:rPr lang="ru-RU" sz="2400" dirty="0" err="1" smtClean="0">
                <a:solidFill>
                  <a:srgbClr val="00B050"/>
                </a:solidFill>
              </a:rPr>
              <a:t>Воланда</a:t>
            </a:r>
            <a:r>
              <a:rPr lang="ru-RU" sz="2400" dirty="0" smtClean="0">
                <a:solidFill>
                  <a:srgbClr val="00B050"/>
                </a:solidFill>
              </a:rPr>
              <a:t>, кто отсутствует в сцене последнего полета. 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7990"/>
            <a:ext cx="2786050" cy="381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9565" y="0"/>
            <a:ext cx="41744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4038600" cy="47205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Она очень красива, но на шее у нее есть безобразный шрам.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 квартире, она ходит обнаженная, в одном переднике.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5286388"/>
            <a:ext cx="3929090" cy="15716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FF00"/>
                </a:solidFill>
              </a:rPr>
              <a:t>Привлекательная рыжеволосая и зеленоглазая девушка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290"/>
            <a:ext cx="371999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Портрет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57966"/>
            <a:ext cx="4071933" cy="270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50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Documents and Settings\Администратор\Рабочий стол\бегемот\00705ac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858047" cy="5143536"/>
          </a:xfrm>
          <a:prstGeom prst="rect">
            <a:avLst/>
          </a:prstGeom>
          <a:noFill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470" y="1928802"/>
            <a:ext cx="6789531" cy="49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Администратор\Мои документы\Мои рисунки\Рисунок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60761"/>
            <a:ext cx="5286380" cy="6097239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Мои рисунки\Рисунок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571498"/>
            <a:ext cx="4714876" cy="6286502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Мои документы\Мои рисунки\Рисунок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4929190" cy="6857999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Мои документы\Мои рисунки\Рисунок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928670"/>
            <a:ext cx="6500858" cy="5503255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" y="1"/>
            <a:ext cx="91440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0"/>
            <a:ext cx="8148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Неразлучная парочка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2" name="Picture 8" descr="C:\Documents and Settings\Администратор\Мои документы\Мои рисунки\Рисунок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" presetClass="entr" presetSubtype="1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0"/>
                            </p:stCondLst>
                            <p:childTnLst>
                              <p:par>
                                <p:cTn id="31" presetID="2" presetClass="entr" presetSubtype="3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36" presetID="2" presetClass="entr" presetSubtype="9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8" presetClass="entr" presetSubtype="3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5" presetID="6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21126372">
            <a:off x="2506087" y="4705448"/>
            <a:ext cx="6601747" cy="113663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>
                <a:gd name="adj" fmla="val 37722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Рукописи не горят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Презентация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подготовлена  в рамках Недели русского языка и литературы ученицей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11 класса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школы при Посольстве РФ в ФРГ ,г.Берлин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Абдуганиевой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 Учитель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Застеба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П.В</a:t>
            </a:r>
            <a:r>
              <a:rPr lang="ru-RU" smtClean="0">
                <a:solidFill>
                  <a:schemeClr val="bg1">
                    <a:lumMod val="95000"/>
                  </a:schemeClr>
                </a:solidFill>
              </a:rPr>
              <a:t>.                                   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Январь 2011 года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2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4500594" cy="1643042"/>
          </a:xfrm>
          <a:scene3d>
            <a:camera prst="perspectiveBelow"/>
            <a:lightRig rig="threePt" dir="t"/>
          </a:scene3d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h="25400" prst="softRound"/>
              <a:contourClr>
                <a:schemeClr val="tx2"/>
              </a:contourClr>
            </a:sp3d>
          </a:bodyPr>
          <a:lstStyle/>
          <a:p>
            <a:pPr algn="ctr"/>
            <a:r>
              <a:rPr lang="ru-RU" sz="6000" b="1" dirty="0" smtClean="0">
                <a:solidFill>
                  <a:schemeClr val="bg2">
                    <a:lumMod val="90000"/>
                  </a:schemeClr>
                </a:solidFill>
              </a:rPr>
              <a:t>Помощники</a:t>
            </a:r>
            <a:br>
              <a:rPr lang="ru-RU" sz="6000" b="1" dirty="0" smtClean="0">
                <a:solidFill>
                  <a:schemeClr val="bg2">
                    <a:lumMod val="90000"/>
                  </a:schemeClr>
                </a:solidFill>
              </a:rPr>
            </a:br>
            <a:r>
              <a:rPr lang="ru-RU" sz="6000" b="1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Воланда</a:t>
            </a:r>
            <a:endParaRPr lang="ru-RU" sz="6000" b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2143108" cy="321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8896" y="0"/>
            <a:ext cx="2325104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571876"/>
            <a:ext cx="2214546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12912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714488"/>
            <a:ext cx="28575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 rot="21062542">
            <a:off x="31581" y="5947030"/>
            <a:ext cx="28423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Коровьев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671915">
            <a:off x="6129828" y="2467206"/>
            <a:ext cx="295262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Бегемот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801099">
            <a:off x="6508204" y="5709687"/>
            <a:ext cx="2056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Гелла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958086">
            <a:off x="51493" y="2624045"/>
            <a:ext cx="295016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Азазелло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3786214" cy="521497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старший из подчиненных </a:t>
            </a:r>
            <a:r>
              <a:rPr lang="ru-RU" dirty="0" err="1" smtClean="0">
                <a:solidFill>
                  <a:schemeClr val="bg1"/>
                </a:solidFill>
              </a:rPr>
              <a:t>Воланду</a:t>
            </a:r>
            <a:r>
              <a:rPr lang="ru-RU" dirty="0" smtClean="0">
                <a:solidFill>
                  <a:schemeClr val="bg1"/>
                </a:solidFill>
              </a:rPr>
              <a:t> демонов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первый его помощник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черт и рыцарь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представляется переводчиком при профессоре-иностранце и бывшим регентом церковного хора.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0"/>
            <a:ext cx="5987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Коровьев</a:t>
            </a: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Фагот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0778" y="-1"/>
            <a:ext cx="2893223" cy="385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 descr="C:\Documents and Settings\Администратор\Рабочий стол\бегемот\gelvakov_fag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4" y="4000504"/>
            <a:ext cx="2857496" cy="2857496"/>
          </a:xfrm>
          <a:prstGeom prst="rect">
            <a:avLst/>
          </a:prstGeom>
          <a:noFill/>
        </p:spPr>
      </p:pic>
      <p:pic>
        <p:nvPicPr>
          <p:cNvPr id="3079" name="Picture 7" descr="C:\Documents and Settings\Администратор\Рабочий стол\бегемот\519711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000240"/>
            <a:ext cx="2779352" cy="400052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143372" y="114298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“</a:t>
            </a:r>
            <a:r>
              <a:rPr lang="ru-RU" dirty="0" smtClean="0">
                <a:solidFill>
                  <a:srgbClr val="92D050"/>
                </a:solidFill>
              </a:rPr>
              <a:t>Нет документа, нет и человека.</a:t>
            </a:r>
            <a:r>
              <a:rPr lang="en-US" dirty="0" smtClean="0">
                <a:solidFill>
                  <a:srgbClr val="92D050"/>
                </a:solidFill>
              </a:rPr>
              <a:t>”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8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8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4714876" cy="228601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"...прозрачный гражданин престранного вида. 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На маленькой головке жокейский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картузик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клет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-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чатый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кургузый пиджачок.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”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714612" y="5286364"/>
            <a:ext cx="4500594" cy="15716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гражданин ростом в сажень, но в плечах узок, худ неимоверно, и физиономия, прошу заметить, глумливая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”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42862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Портрет</a:t>
            </a:r>
            <a:endParaRPr lang="ru-RU" sz="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89701"/>
            <a:ext cx="2714612" cy="386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 descr="C:\Documents and Settings\Администратор\Рабочий стол\бегемот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-1"/>
            <a:ext cx="2825750" cy="346591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00364" y="3357562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"...усики у него, как куриные перья, глазки маленькие, иронические и полупьяные"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102" name="Picture 6" descr="C:\Documents and Settings\Администратор\Рабочий стол\бегемот\532755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0"/>
            <a:ext cx="171448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uild="p"/>
      <p:bldP spid="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857784" cy="285752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Подручный </a:t>
            </a:r>
            <a:r>
              <a:rPr lang="ru-RU" dirty="0" err="1" smtClean="0">
                <a:solidFill>
                  <a:schemeClr val="bg2">
                    <a:lumMod val="90000"/>
                  </a:schemeClr>
                </a:solidFill>
              </a:rPr>
              <a:t>Воланда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только по необходимости надевает различные </a:t>
            </a:r>
            <a:r>
              <a:rPr lang="ru-RU" dirty="0" smtClean="0">
                <a:solidFill>
                  <a:srgbClr val="FF0000"/>
                </a:solidFill>
              </a:rPr>
              <a:t>маски-личины: </a:t>
            </a:r>
            <a:r>
              <a:rPr lang="ru-RU" dirty="0" smtClean="0">
                <a:solidFill>
                  <a:schemeClr val="accent5"/>
                </a:solidFill>
              </a:rPr>
              <a:t>пьяницы-регента, гаера, ловкого мошенника, проныры-переводчика при знаменитом иностранце и др. добродетелям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143504" y="3428976"/>
            <a:ext cx="4000496" cy="342902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Лишь в последнем полете </a:t>
            </a:r>
            <a:r>
              <a:rPr lang="ru-RU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Коровьев-Фагот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становится тем, кто он есть на самом деле - </a:t>
            </a:r>
            <a:r>
              <a:rPr lang="ru-RU" dirty="0" smtClean="0">
                <a:solidFill>
                  <a:srgbClr val="FF0000"/>
                </a:solidFill>
              </a:rPr>
              <a:t>мрачным демоном, рыцарем Фаготом, 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не хуже своего господина знающим цену людским слабостям и 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3" name="Picture 3" descr="C:\Documents and Settings\Администратор\Рабочий стол\бегемот\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55875"/>
            <a:ext cx="4857752" cy="2702125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Рабочий стол\бегемот\eb95038a22e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0"/>
            <a:ext cx="4286250" cy="280987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8" y="214290"/>
            <a:ext cx="54794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9933FF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Разоблачение</a:t>
            </a:r>
            <a:endParaRPr lang="ru-RU" sz="6000" b="1" cap="none" spc="0" dirty="0">
              <a:ln w="11430"/>
              <a:solidFill>
                <a:srgbClr val="9933FF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785926"/>
            <a:ext cx="4252914" cy="2786082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кот-оборотень и любимый шут сатаны 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самый забавный и запоминающийся из свиты </a:t>
            </a:r>
            <a:r>
              <a:rPr lang="ru-RU" dirty="0" err="1" smtClean="0">
                <a:solidFill>
                  <a:srgbClr val="FFC000"/>
                </a:solidFill>
              </a:rPr>
              <a:t>Воланда</a:t>
            </a:r>
            <a:r>
              <a:rPr lang="ru-RU" dirty="0" smtClean="0">
                <a:solidFill>
                  <a:srgbClr val="FFC000"/>
                </a:solidFill>
              </a:rPr>
              <a:t>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42852"/>
            <a:ext cx="5732981" cy="1107996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Кот - бегемот</a:t>
            </a:r>
            <a:endParaRPr lang="ru-RU" sz="66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686" y="-1"/>
            <a:ext cx="279331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00034" y="1214422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“</a:t>
            </a:r>
            <a:r>
              <a:rPr lang="ru-RU" dirty="0" smtClean="0">
                <a:solidFill>
                  <a:srgbClr val="92D050"/>
                </a:solidFill>
              </a:rPr>
              <a:t>Не шалю, никого не трогаю, починяю примус…</a:t>
            </a:r>
            <a:r>
              <a:rPr lang="en-US" dirty="0" smtClean="0">
                <a:solidFill>
                  <a:srgbClr val="92D050"/>
                </a:solidFill>
              </a:rPr>
              <a:t>”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33871"/>
            <a:ext cx="3786194" cy="252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57752" y="3714752"/>
            <a:ext cx="4286248" cy="2937675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комично сочетает склонность к философствованию и </a:t>
            </a:r>
            <a:r>
              <a:rPr lang="ru-RU" dirty="0" smtClean="0">
                <a:solidFill>
                  <a:srgbClr val="FFC000"/>
                </a:solidFill>
              </a:rPr>
              <a:t>«интеллигентные» повадки с жуликоватостью и агрессивностью.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58" y="1785926"/>
            <a:ext cx="4038600" cy="44348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Бегемот — оборотень, может находиться в образе </a:t>
            </a:r>
            <a:r>
              <a:rPr lang="ru-RU" dirty="0" smtClean="0">
                <a:solidFill>
                  <a:srgbClr val="7030A0"/>
                </a:solidFill>
              </a:rPr>
              <a:t>«громадного как боров чёрного кота с кавалерийскими усами на задних лапах»….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605466" y="3929066"/>
            <a:ext cx="3538534" cy="29289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…но может также выступать в виде </a:t>
            </a:r>
            <a:r>
              <a:rPr lang="ru-RU" dirty="0" smtClean="0">
                <a:solidFill>
                  <a:srgbClr val="7030A0"/>
                </a:solidFill>
              </a:rPr>
              <a:t>«низкорослого толстяка в рваной кепке», «с кошачьей рожей»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114298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“</a:t>
            </a:r>
            <a:r>
              <a:rPr lang="ru-RU" dirty="0" smtClean="0">
                <a:solidFill>
                  <a:schemeClr val="accent5"/>
                </a:solidFill>
              </a:rPr>
              <a:t>Маэстро! Урежьте марш!</a:t>
            </a:r>
            <a:r>
              <a:rPr lang="en-US" dirty="0" smtClean="0">
                <a:solidFill>
                  <a:schemeClr val="accent5"/>
                </a:solidFill>
              </a:rPr>
              <a:t>”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42852"/>
            <a:ext cx="35719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Портрет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173" name="Picture 5" descr="C:\Documents and Settings\Администратор\Рабочий стол\бегемот\gelvakov_begem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239673"/>
            <a:ext cx="2598738" cy="2618327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0"/>
            <a:ext cx="2143108" cy="338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75090"/>
            <a:ext cx="2214546" cy="218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9625" y="0"/>
            <a:ext cx="2381235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3714744" cy="4572032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Во время последнего полёта он принимает свой истинный облик: </a:t>
            </a:r>
          </a:p>
          <a:p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«худенького юноши, </a:t>
            </a:r>
            <a:r>
              <a:rPr lang="ru-RU" dirty="0" smtClean="0">
                <a:solidFill>
                  <a:srgbClr val="FF0000"/>
                </a:solidFill>
              </a:rPr>
              <a:t>демона-пажа, лучшего шута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, какой существовал когда-либо в мире».</a:t>
            </a:r>
            <a:endParaRPr lang="ru-RU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7166"/>
            <a:ext cx="54794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99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Разоблачение</a:t>
            </a:r>
            <a:endParaRPr lang="ru-RU" sz="6000" b="1" cap="none" spc="0" dirty="0">
              <a:ln w="1905"/>
              <a:solidFill>
                <a:srgbClr val="9933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4" name="Picture 4" descr="C:\Documents and Settings\Администратор\Рабочий стол\бегемот\image0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21879"/>
            <a:ext cx="3786214" cy="1536121"/>
          </a:xfrm>
          <a:prstGeom prst="rect">
            <a:avLst/>
          </a:prstGeom>
          <a:noFill/>
        </p:spPr>
      </p:pic>
      <p:pic>
        <p:nvPicPr>
          <p:cNvPr id="10" name="Picture 3" descr="C:\Documents and Settings\Администратор\Рабочий стол\бегемот\glushenko_begemot2.jpg"/>
          <p:cNvPicPr>
            <a:picLocks noChangeAspect="1" noChangeArrowheads="1"/>
          </p:cNvPicPr>
          <p:nvPr/>
        </p:nvPicPr>
        <p:blipFill>
          <a:blip r:embed="rId3"/>
          <a:srcRect l="8189" t="3307" r="3150" b="2835"/>
          <a:stretch>
            <a:fillRect/>
          </a:stretch>
        </p:blipFill>
        <p:spPr bwMode="auto">
          <a:xfrm>
            <a:off x="3714744" y="3103276"/>
            <a:ext cx="2660236" cy="3754724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0"/>
            <a:ext cx="29289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428736"/>
            <a:ext cx="2928958" cy="3286148"/>
          </a:xfrm>
        </p:spPr>
        <p:txBody>
          <a:bodyPr/>
          <a:lstStyle/>
          <a:p>
            <a:r>
              <a:rPr lang="ru-RU" sz="2800" dirty="0" smtClean="0">
                <a:solidFill>
                  <a:srgbClr val="00B050"/>
                </a:solidFill>
              </a:rPr>
              <a:t>«демон безводной пустыни»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«демон-убийца» 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00364" y="1428736"/>
            <a:ext cx="2643206" cy="2643206"/>
          </a:xfrm>
        </p:spPr>
        <p:txBody>
          <a:bodyPr/>
          <a:lstStyle/>
          <a:p>
            <a:r>
              <a:rPr lang="ru-RU" sz="2800" dirty="0" smtClean="0">
                <a:solidFill>
                  <a:srgbClr val="00B050"/>
                </a:solidFill>
              </a:rPr>
              <a:t>в ранних редакциях романа  назывался </a:t>
            </a:r>
            <a:r>
              <a:rPr lang="ru-RU" sz="2800" b="1" u="sng" dirty="0" err="1" smtClean="0">
                <a:solidFill>
                  <a:srgbClr val="00B050"/>
                </a:solidFill>
              </a:rPr>
              <a:t>Фиелло</a:t>
            </a:r>
            <a:endParaRPr lang="ru-RU" sz="2800" b="1" u="sng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85728"/>
            <a:ext cx="435771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coolSlant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err="1" smtClean="0">
                <a:ln/>
                <a:solidFill>
                  <a:srgbClr val="FF0000"/>
                </a:solidFill>
                <a:effectLst/>
              </a:rPr>
              <a:t>Азазелло</a:t>
            </a:r>
            <a:endParaRPr lang="ru-RU" sz="6600" b="1" cap="none" spc="0" dirty="0">
              <a:ln/>
              <a:solidFill>
                <a:srgbClr val="FF0000"/>
              </a:solidFill>
              <a:effectLst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0"/>
            <a:ext cx="3071802" cy="307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4000504"/>
            <a:ext cx="5013151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429000"/>
            <a:ext cx="307180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497</TotalTime>
  <Words>453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Свита Воланда (роман «Мастер и Маргарита»)</vt:lpstr>
      <vt:lpstr>Помощники Воланда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Бегемот и Коровьев</dc:title>
  <dc:creator>XTreme</dc:creator>
  <cp:lastModifiedBy>IRENA</cp:lastModifiedBy>
  <cp:revision>52</cp:revision>
  <dcterms:created xsi:type="dcterms:W3CDTF">2011-01-22T10:31:10Z</dcterms:created>
  <dcterms:modified xsi:type="dcterms:W3CDTF">2011-03-15T20:24:05Z</dcterms:modified>
</cp:coreProperties>
</file>